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57" r:id="rId3"/>
    <p:sldId id="286" r:id="rId4"/>
    <p:sldId id="258" r:id="rId5"/>
    <p:sldId id="262" r:id="rId6"/>
    <p:sldId id="267" r:id="rId7"/>
    <p:sldId id="277" r:id="rId8"/>
    <p:sldId id="278" r:id="rId9"/>
    <p:sldId id="273" r:id="rId10"/>
    <p:sldId id="269" r:id="rId11"/>
    <p:sldId id="259" r:id="rId12"/>
    <p:sldId id="270" r:id="rId13"/>
    <p:sldId id="272" r:id="rId14"/>
    <p:sldId id="279" r:id="rId15"/>
    <p:sldId id="280" r:id="rId16"/>
    <p:sldId id="271" r:id="rId17"/>
    <p:sldId id="281" r:id="rId18"/>
    <p:sldId id="282" r:id="rId19"/>
    <p:sldId id="283" r:id="rId20"/>
    <p:sldId id="266" r:id="rId21"/>
    <p:sldId id="276" r:id="rId22"/>
    <p:sldId id="284" r:id="rId23"/>
    <p:sldId id="285" r:id="rId24"/>
    <p:sldId id="260" r:id="rId25"/>
    <p:sldId id="274" r:id="rId26"/>
    <p:sldId id="261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0452" autoAdjust="0"/>
  </p:normalViewPr>
  <p:slideViewPr>
    <p:cSldViewPr>
      <p:cViewPr varScale="1">
        <p:scale>
          <a:sx n="71" d="100"/>
          <a:sy n="71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39063-6773-46EA-BCFF-65C393BA2BE8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8BD2-F0EF-47C1-BC24-303B482C8E2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Presný názov t</a:t>
            </a:r>
            <a:r>
              <a:rPr lang="sk-SK" baseline="0" dirty="0" smtClean="0"/>
              <a:t>émy?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BD2-F0EF-47C1-BC24-303B482C8E23}" type="slidenum">
              <a:rPr lang="sk-SK" smtClean="0"/>
              <a:pPr/>
              <a:t>1</a:t>
            </a:fld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Ciele</a:t>
            </a:r>
            <a:r>
              <a:rPr lang="sk-SK" baseline="0" dirty="0" smtClean="0"/>
              <a:t> práce podľa AISU, dať rozdeľovaciu čiaru čo je už hotové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BD2-F0EF-47C1-BC24-303B482C8E23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BD2-F0EF-47C1-BC24-303B482C8E23}" type="slidenum">
              <a:rPr lang="sk-SK" smtClean="0"/>
              <a:pPr/>
              <a:t>9</a:t>
            </a:fld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No, pre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lateralny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(D+-90)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distraktor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 tie efekty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zdaju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silnejsie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nez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 D+-45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distraktor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cize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skor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 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lateralitu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distraktora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nez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blizskost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distraktoru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Ale fakt treba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pockat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viac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:-)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ktory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je,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b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- 0deg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sposobuje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repulsion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no-dist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- 90deg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najsilnejsiu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repulsion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strane</a:t>
            </a:r>
            <a:b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- 45deg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najsilnejsiu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tak niekde v strede.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BD2-F0EF-47C1-BC24-303B482C8E23}" type="slidenum">
              <a:rPr lang="sk-SK" smtClean="0"/>
              <a:pPr/>
              <a:t>22</a:t>
            </a:fld>
            <a:endParaRPr lang="sk-S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Podľa AISU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8BD2-F0EF-47C1-BC24-303B482C8E23}" type="slidenum">
              <a:rPr lang="sk-SK" smtClean="0"/>
              <a:pPr/>
              <a:t>24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10. 4. 2018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cl.upjs.sk/wp-content/uploads/2017/11/Hladek_etal_2017_JASA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cl.ics.upjs.sk/wp-content/uploads/2014/09/kopco_et_al_2015_jasa_el.pdf" TargetMode="External"/><Relationship Id="rId5" Type="http://schemas.openxmlformats.org/officeDocument/2006/relationships/hyperlink" Target="http://scitation.aip.org/content/asa/journal/jasa/137/4/10.1121/1.4914999?aemail=author" TargetMode="External"/><Relationship Id="rId4" Type="http://schemas.openxmlformats.org/officeDocument/2006/relationships/hyperlink" Target="http://asa.scitation.org/doi/10.1121/1.501274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road.or.kr/en_web/view/trfEnv3.do" TargetMode="External"/><Relationship Id="rId2" Type="http://schemas.openxmlformats.org/officeDocument/2006/relationships/hyperlink" Target="https://wheatandtares.org/2013/10/24/distracted-by-non-distraction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neurony.jpg"/>
          <p:cNvPicPr>
            <a:picLocks noChangeAspect="1"/>
          </p:cNvPicPr>
          <p:nvPr/>
        </p:nvPicPr>
        <p:blipFill>
          <a:blip r:embed="rId3" cstate="print"/>
          <a:srcRect l="18261" t="75603" r="3478"/>
          <a:stretch>
            <a:fillRect/>
          </a:stretch>
        </p:blipFill>
        <p:spPr>
          <a:xfrm rot="16200000">
            <a:off x="-2781300" y="2781300"/>
            <a:ext cx="6858000" cy="12954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609600"/>
            <a:ext cx="7848600" cy="31242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sk-SK" sz="4800" dirty="0" smtClean="0">
                <a:solidFill>
                  <a:schemeClr val="bg1"/>
                </a:solidFill>
              </a:rPr>
              <a:t>Mechanizmy</a:t>
            </a:r>
            <a:br>
              <a:rPr lang="sk-SK" sz="4800" dirty="0" smtClean="0">
                <a:solidFill>
                  <a:schemeClr val="bg1"/>
                </a:solidFill>
              </a:rPr>
            </a:br>
            <a:r>
              <a:rPr lang="sk-SK" sz="4800" dirty="0" smtClean="0">
                <a:solidFill>
                  <a:schemeClr val="bg1"/>
                </a:solidFill>
              </a:rPr>
              <a:t> </a:t>
            </a:r>
            <a:r>
              <a:rPr lang="sk-SK" sz="4800" dirty="0" smtClean="0">
                <a:solidFill>
                  <a:schemeClr val="bg1"/>
                </a:solidFill>
                <a:effectLst/>
              </a:rPr>
              <a:t>KONTEXTUÁLNej PLASTICITy  </a:t>
            </a:r>
            <a:br>
              <a:rPr lang="sk-SK" sz="4800" dirty="0" smtClean="0">
                <a:solidFill>
                  <a:schemeClr val="bg1"/>
                </a:solidFill>
                <a:effectLst/>
              </a:rPr>
            </a:br>
            <a:r>
              <a:rPr lang="sk-SK" sz="4800" dirty="0" smtClean="0">
                <a:solidFill>
                  <a:schemeClr val="bg1"/>
                </a:solidFill>
                <a:effectLst/>
              </a:rPr>
              <a:t>    </a:t>
            </a:r>
            <a:r>
              <a:rPr lang="sk-SK" sz="4000" dirty="0" smtClean="0">
                <a:solidFill>
                  <a:schemeClr val="bg1"/>
                </a:solidFill>
                <a:effectLst/>
              </a:rPr>
              <a:t>v lokaLizácii zvukov</a:t>
            </a:r>
            <a:endParaRPr lang="sk-SK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0600" y="4572000"/>
            <a:ext cx="7772400" cy="1508760"/>
          </a:xfrm>
        </p:spPr>
        <p:txBody>
          <a:bodyPr>
            <a:normAutofit/>
          </a:bodyPr>
          <a:lstStyle/>
          <a:p>
            <a:pPr algn="r"/>
            <a:r>
              <a:rPr lang="sk-SK" dirty="0" smtClean="0">
                <a:solidFill>
                  <a:schemeClr val="bg1"/>
                </a:solidFill>
              </a:rPr>
              <a:t>Veronika Piková</a:t>
            </a:r>
          </a:p>
          <a:p>
            <a:pPr algn="r"/>
            <a:r>
              <a:rPr lang="sk-SK" sz="1800" dirty="0" smtClean="0">
                <a:solidFill>
                  <a:schemeClr val="bg1"/>
                </a:solidFill>
              </a:rPr>
              <a:t>Vedúci bakalárskej práce: doc. Ing. Norbert </a:t>
            </a:r>
            <a:r>
              <a:rPr lang="sk-SK" sz="1800" dirty="0" err="1" smtClean="0">
                <a:solidFill>
                  <a:schemeClr val="bg1"/>
                </a:solidFill>
              </a:rPr>
              <a:t>Kopčo</a:t>
            </a:r>
            <a:r>
              <a:rPr lang="sk-SK" sz="1800" dirty="0" smtClean="0">
                <a:solidFill>
                  <a:schemeClr val="bg1"/>
                </a:solidFill>
              </a:rPr>
              <a:t>, PhD</a:t>
            </a:r>
            <a:r>
              <a:rPr lang="sk-SK" sz="18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sk-SK" sz="1800" dirty="0" smtClean="0">
                <a:solidFill>
                  <a:schemeClr val="bg1"/>
                </a:solidFill>
              </a:rPr>
              <a:t>Konzultant: Ing. Beáta </a:t>
            </a:r>
            <a:r>
              <a:rPr lang="sk-SK" sz="1800" dirty="0" err="1" smtClean="0">
                <a:solidFill>
                  <a:schemeClr val="bg1"/>
                </a:solidFill>
              </a:rPr>
              <a:t>Tomoriová</a:t>
            </a:r>
            <a:r>
              <a:rPr lang="sk-SK" sz="1800" dirty="0" smtClean="0">
                <a:solidFill>
                  <a:schemeClr val="bg1"/>
                </a:solidFill>
              </a:rPr>
              <a:t>, PhD.</a:t>
            </a:r>
            <a:endParaRPr lang="sk-SK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7" descr="nak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5638800" cy="5460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TARGET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524000"/>
            <a:ext cx="7086600" cy="4831560"/>
          </a:xfrm>
        </p:spPr>
        <p:txBody>
          <a:bodyPr>
            <a:normAutofit/>
          </a:bodyPr>
          <a:lstStyle/>
          <a:p>
            <a:r>
              <a:rPr lang="sk-SK" dirty="0" smtClean="0"/>
              <a:t>subjekt má lokalizovať, odkiaľ prichádza</a:t>
            </a:r>
          </a:p>
          <a:p>
            <a:r>
              <a:rPr lang="sk-SK" dirty="0" smtClean="0"/>
              <a:t>zadať číselnú kombináciu, ktorá je nad miestom, skadiaľ stimul počul</a:t>
            </a:r>
          </a:p>
          <a:p>
            <a:r>
              <a:rPr lang="sk-SK" dirty="0" smtClean="0"/>
              <a:t>typ zvuku: </a:t>
            </a:r>
            <a:r>
              <a:rPr lang="sk-SK" dirty="0" err="1" smtClean="0"/>
              <a:t>klik</a:t>
            </a:r>
            <a:endParaRPr lang="sk-SK" dirty="0" smtClean="0"/>
          </a:p>
          <a:p>
            <a:endParaRPr lang="sk-SK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>
              <a:solidFill>
                <a:srgbClr val="C00000"/>
              </a:solidFill>
            </a:endParaRPr>
          </a:p>
          <a:p>
            <a:endParaRPr lang="sk-SK" dirty="0"/>
          </a:p>
        </p:txBody>
      </p:sp>
      <p:sp>
        <p:nvSpPr>
          <p:cNvPr id="11266" name="AutoShape 2" descr="Výsledok vyhľadávania obrázkov pre dopyt targ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68" name="AutoShape 4" descr="Výsledok vyhľadávania obrázkov pre dopyt targ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 descr="stiahnu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505200"/>
            <a:ext cx="2676525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DISTRAKTOR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jeho poloha je známa, v rámci kola sa nemení</a:t>
            </a:r>
          </a:p>
          <a:p>
            <a:r>
              <a:rPr lang="sk-SK" dirty="0" smtClean="0"/>
              <a:t>subjekt polohu nelokalizuje</a:t>
            </a:r>
          </a:p>
          <a:p>
            <a:r>
              <a:rPr lang="sk-SK" dirty="0" smtClean="0"/>
              <a:t>typ zvuku: </a:t>
            </a:r>
            <a:r>
              <a:rPr lang="sk-SK" dirty="0" err="1" smtClean="0"/>
              <a:t>dvanásť-klik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look_a_distraction_design_by_eecom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48000"/>
            <a:ext cx="3200400" cy="350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EXPERIMENT: </a:t>
            </a:r>
            <a:b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1, BASELINE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znejú </a:t>
            </a:r>
            <a:r>
              <a:rPr lang="sk-SK" dirty="0" err="1" smtClean="0"/>
              <a:t>target</a:t>
            </a:r>
            <a:r>
              <a:rPr lang="sk-SK" dirty="0" smtClean="0"/>
              <a:t> stimuly </a:t>
            </a:r>
          </a:p>
          <a:p>
            <a:endParaRPr lang="sk-SK" dirty="0"/>
          </a:p>
        </p:txBody>
      </p:sp>
      <p:pic>
        <p:nvPicPr>
          <p:cNvPr id="6" name="Obrázok 5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EXPERIMENT: </a:t>
            </a:r>
            <a:b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1, BASELINE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znejú </a:t>
            </a:r>
            <a:r>
              <a:rPr lang="sk-SK" dirty="0" err="1" smtClean="0"/>
              <a:t>target</a:t>
            </a:r>
            <a:r>
              <a:rPr lang="sk-SK" dirty="0" smtClean="0"/>
              <a:t> stimuly </a:t>
            </a:r>
          </a:p>
          <a:p>
            <a:endParaRPr lang="sk-SK" dirty="0"/>
          </a:p>
        </p:txBody>
      </p:sp>
      <p:pic>
        <p:nvPicPr>
          <p:cNvPr id="6" name="Obrázok 5" descr="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EXPERIMENT: </a:t>
            </a:r>
            <a:b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1, BASELINE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znejú </a:t>
            </a:r>
            <a:r>
              <a:rPr lang="sk-SK" dirty="0" err="1" smtClean="0"/>
              <a:t>target</a:t>
            </a:r>
            <a:r>
              <a:rPr lang="sk-SK" dirty="0" smtClean="0"/>
              <a:t> stimuly </a:t>
            </a:r>
          </a:p>
          <a:p>
            <a:endParaRPr lang="sk-SK" dirty="0"/>
          </a:p>
        </p:txBody>
      </p:sp>
      <p:pic>
        <p:nvPicPr>
          <p:cNvPr id="6" name="Obrázok 5" descr="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1371600"/>
            <a:ext cx="7772400" cy="95964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4500" dirty="0" smtClean="0"/>
              <a:t>Pre ka</a:t>
            </a:r>
            <a:r>
              <a:rPr lang="sk-SK" sz="4500" dirty="0" err="1" smtClean="0"/>
              <a:t>ždú</a:t>
            </a:r>
            <a:r>
              <a:rPr lang="sk-SK" sz="4500" dirty="0" smtClean="0"/>
              <a:t> pozíciu </a:t>
            </a:r>
            <a:r>
              <a:rPr lang="sk-SK" sz="4500" dirty="0" err="1" smtClean="0"/>
              <a:t>distraktora</a:t>
            </a:r>
            <a:r>
              <a:rPr lang="sk-SK" sz="4500" dirty="0" smtClean="0"/>
              <a:t> jedno kolo</a:t>
            </a:r>
            <a:endParaRPr lang="en-US" sz="45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sk-SK" sz="4500" dirty="0" smtClean="0"/>
              <a:t>Mix 50:50 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stimulov a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stimulov (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sa mení,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ostáva ten istý)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2, päť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kontextuálnych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kôl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Obrázok 7" descr="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1371600"/>
            <a:ext cx="7772400" cy="95964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4500" dirty="0" smtClean="0"/>
              <a:t>Pre ka</a:t>
            </a:r>
            <a:r>
              <a:rPr lang="sk-SK" sz="4500" dirty="0" err="1" smtClean="0"/>
              <a:t>ždú</a:t>
            </a:r>
            <a:r>
              <a:rPr lang="sk-SK" sz="4500" dirty="0" smtClean="0"/>
              <a:t> pozíciu </a:t>
            </a:r>
            <a:r>
              <a:rPr lang="sk-SK" sz="4500" dirty="0" err="1" smtClean="0"/>
              <a:t>distraktora</a:t>
            </a:r>
            <a:r>
              <a:rPr lang="sk-SK" sz="4500" dirty="0" smtClean="0"/>
              <a:t> jedno kolo</a:t>
            </a:r>
            <a:endParaRPr lang="en-US" sz="45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sk-SK" sz="4500" dirty="0" smtClean="0"/>
              <a:t>Mix 50:50 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stimulov a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stimulov (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sa mení,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ostáva ten istý)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2, päť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kontextuálnych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kôl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 descr="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1371600"/>
            <a:ext cx="7772400" cy="95964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4500" dirty="0" smtClean="0"/>
              <a:t>Pre ka</a:t>
            </a:r>
            <a:r>
              <a:rPr lang="sk-SK" sz="4500" dirty="0" err="1" smtClean="0"/>
              <a:t>ždú</a:t>
            </a:r>
            <a:r>
              <a:rPr lang="sk-SK" sz="4500" dirty="0" smtClean="0"/>
              <a:t> pozíciu </a:t>
            </a:r>
            <a:r>
              <a:rPr lang="sk-SK" sz="4500" dirty="0" err="1" smtClean="0"/>
              <a:t>distraktora</a:t>
            </a:r>
            <a:r>
              <a:rPr lang="sk-SK" sz="4500" dirty="0" smtClean="0"/>
              <a:t> jedno kolo</a:t>
            </a:r>
            <a:endParaRPr lang="en-US" sz="45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sk-SK" sz="4500" dirty="0" smtClean="0"/>
              <a:t>Mix 50:50 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stimulov a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stimulov (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sa mení,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ostáva ten istý)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2, päť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kontextuálnych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kôl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 descr="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1371600"/>
            <a:ext cx="7772400" cy="95964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4500" dirty="0" smtClean="0"/>
              <a:t>Pre ka</a:t>
            </a:r>
            <a:r>
              <a:rPr lang="sk-SK" sz="4500" dirty="0" err="1" smtClean="0"/>
              <a:t>ždú</a:t>
            </a:r>
            <a:r>
              <a:rPr lang="sk-SK" sz="4500" dirty="0" smtClean="0"/>
              <a:t> pozíciu </a:t>
            </a:r>
            <a:r>
              <a:rPr lang="sk-SK" sz="4500" dirty="0" err="1" smtClean="0"/>
              <a:t>distraktora</a:t>
            </a:r>
            <a:r>
              <a:rPr lang="sk-SK" sz="4500" dirty="0" smtClean="0"/>
              <a:t> jedno kolo</a:t>
            </a:r>
            <a:endParaRPr lang="en-US" sz="45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sk-SK" sz="4500" dirty="0" smtClean="0"/>
              <a:t>Mix 50:50 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stimulov a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stimulov (</a:t>
            </a:r>
            <a:r>
              <a:rPr lang="sk-SK" sz="4500" dirty="0" err="1" smtClean="0"/>
              <a:t>target</a:t>
            </a:r>
            <a:r>
              <a:rPr lang="sk-SK" sz="4500" dirty="0" smtClean="0"/>
              <a:t> sa mení, </a:t>
            </a:r>
            <a:r>
              <a:rPr lang="sk-SK" sz="4500" dirty="0" err="1" smtClean="0"/>
              <a:t>distraktor</a:t>
            </a:r>
            <a:r>
              <a:rPr lang="sk-SK" sz="4500" dirty="0" smtClean="0"/>
              <a:t> ostáva ten istý)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2, päť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kontextuálnych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kôl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 descr="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590800"/>
            <a:ext cx="39243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news.vanderbilt.edu/files/cognition_iStock-585x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0"/>
            <a:ext cx="3429001" cy="242081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Oblasť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štúdia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3156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u="sng" dirty="0" smtClean="0"/>
          </a:p>
          <a:p>
            <a:pPr>
              <a:buNone/>
            </a:pPr>
            <a:r>
              <a:rPr lang="sk-SK" b="1" u="sng" dirty="0" smtClean="0"/>
              <a:t>Kognitívne vedy</a:t>
            </a:r>
          </a:p>
          <a:p>
            <a:r>
              <a:rPr lang="sk-SK" dirty="0" smtClean="0"/>
              <a:t>skúmanie </a:t>
            </a:r>
            <a:r>
              <a:rPr lang="sk-SK" dirty="0" smtClean="0"/>
              <a:t>ľudskej mysle, teda </a:t>
            </a:r>
            <a:r>
              <a:rPr lang="sk-SK" dirty="0" smtClean="0"/>
              <a:t>procesov</a:t>
            </a:r>
          </a:p>
          <a:p>
            <a:pPr lvl="1">
              <a:buNone/>
            </a:pPr>
            <a:r>
              <a:rPr lang="sk-SK" sz="2800" dirty="0" smtClean="0"/>
              <a:t> </a:t>
            </a:r>
            <a:r>
              <a:rPr lang="sk-SK" sz="2800" dirty="0" smtClean="0"/>
              <a:t>vnímania, myslenia</a:t>
            </a:r>
            <a:r>
              <a:rPr lang="sk-SK" sz="2800" dirty="0" smtClean="0"/>
              <a:t>,</a:t>
            </a:r>
          </a:p>
          <a:p>
            <a:pPr lvl="1">
              <a:buNone/>
            </a:pPr>
            <a:r>
              <a:rPr lang="sk-SK" sz="2800" dirty="0" smtClean="0"/>
              <a:t> </a:t>
            </a:r>
            <a:r>
              <a:rPr lang="sk-SK" sz="2800" dirty="0" smtClean="0"/>
              <a:t>rozhodovania, učenia, konania</a:t>
            </a:r>
          </a:p>
          <a:p>
            <a:endParaRPr lang="sk-SK" dirty="0" smtClean="0"/>
          </a:p>
          <a:p>
            <a:pPr>
              <a:buNone/>
            </a:pPr>
            <a:r>
              <a:rPr lang="sk-SK" b="1" u="sng" dirty="0" smtClean="0"/>
              <a:t>Kontextuálna plasticita</a:t>
            </a:r>
          </a:p>
          <a:p>
            <a:r>
              <a:rPr lang="sk-SK" dirty="0" smtClean="0"/>
              <a:t>forma adaptácie v </a:t>
            </a:r>
            <a:r>
              <a:rPr lang="sk-SK" dirty="0" smtClean="0">
                <a:solidFill>
                  <a:schemeClr val="tx2"/>
                </a:solidFill>
              </a:rPr>
              <a:t>priestorovom sluchovom</a:t>
            </a:r>
          </a:p>
          <a:p>
            <a:pPr>
              <a:buNone/>
            </a:pPr>
            <a:r>
              <a:rPr lang="sk-SK" dirty="0" smtClean="0">
                <a:solidFill>
                  <a:schemeClr val="tx2"/>
                </a:solidFill>
              </a:rPr>
              <a:t>   vnímaní </a:t>
            </a:r>
            <a:r>
              <a:rPr lang="sk-SK" dirty="0" smtClean="0"/>
              <a:t>vyvolaná predchádzajúcim stimulom</a:t>
            </a:r>
          </a:p>
          <a:p>
            <a:endParaRPr lang="sk-SK" u="sng" dirty="0" smtClean="0"/>
          </a:p>
          <a:p>
            <a:endParaRPr lang="sk-SK" dirty="0" smtClean="0"/>
          </a:p>
        </p:txBody>
      </p:sp>
      <p:sp>
        <p:nvSpPr>
          <p:cNvPr id="14338" name="AutoShape 2" descr="https://news.vanderbilt.edu/files/cognition_iStock-585x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HYPOTÉZY: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1. zmena distribúcie stimulov vplyvom </a:t>
            </a:r>
            <a:r>
              <a:rPr lang="sk-SK" sz="2800" dirty="0" err="1" smtClean="0"/>
              <a:t>distraktora</a:t>
            </a:r>
            <a:r>
              <a:rPr lang="sk-SK" sz="2800" dirty="0" smtClean="0"/>
              <a:t>  - VYHODNOTIŤ do akej miery súvisí CP  s adaptáciou na distribúciu stimulov</a:t>
            </a:r>
          </a:p>
          <a:p>
            <a:endParaRPr lang="sk-SK" sz="2800" dirty="0" smtClean="0"/>
          </a:p>
          <a:p>
            <a:r>
              <a:rPr lang="sk-SK" sz="2800" dirty="0" smtClean="0"/>
              <a:t>2. </a:t>
            </a:r>
            <a:r>
              <a:rPr lang="en-US" sz="2800" dirty="0" err="1" smtClean="0"/>
              <a:t>mechanizmus</a:t>
            </a:r>
            <a:r>
              <a:rPr lang="en-US" sz="2800" dirty="0" smtClean="0"/>
              <a:t> </a:t>
            </a:r>
            <a:r>
              <a:rPr lang="en-US" sz="2800" dirty="0" err="1" smtClean="0"/>
              <a:t>podobn</a:t>
            </a:r>
            <a:r>
              <a:rPr lang="sk-SK" sz="2800" dirty="0" smtClean="0"/>
              <a:t>ý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precedence effect </a:t>
            </a:r>
            <a:r>
              <a:rPr lang="en-US" sz="2800" dirty="0" err="1" smtClean="0">
                <a:solidFill>
                  <a:schemeClr val="tx2"/>
                </a:solidFill>
              </a:rPr>
              <a:t>buildupu</a:t>
            </a:r>
            <a:r>
              <a:rPr lang="sk-SK" sz="2800" dirty="0" smtClean="0">
                <a:solidFill>
                  <a:schemeClr val="tx2"/>
                </a:solidFill>
              </a:rPr>
              <a:t> -</a:t>
            </a:r>
            <a:r>
              <a:rPr lang="sk-SK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800" dirty="0" smtClean="0"/>
              <a:t>EXPERIMENT NA VYLÚČENIE TEJTO HYPOTÉZY</a:t>
            </a:r>
          </a:p>
          <a:p>
            <a:pPr>
              <a:buNone/>
            </a:pPr>
            <a:endParaRPr lang="sk-SK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Výsledok vyhľadávania obrázkov pre dopyt otáznik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76800"/>
            <a:ext cx="1752600" cy="178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ZMENA V KONTEXTUÁLNOM KOLE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21640"/>
            <a:ext cx="7772400" cy="5136360"/>
          </a:xfrm>
        </p:spPr>
        <p:txBody>
          <a:bodyPr/>
          <a:lstStyle/>
          <a:p>
            <a:pPr lvl="0"/>
            <a:r>
              <a:rPr lang="sk-SK" dirty="0" smtClean="0"/>
              <a:t>Oproti </a:t>
            </a:r>
            <a:r>
              <a:rPr lang="sk-SK" dirty="0" err="1" smtClean="0"/>
              <a:t>predchadzajúcim</a:t>
            </a:r>
            <a:r>
              <a:rPr lang="sk-SK" dirty="0" smtClean="0"/>
              <a:t> experimentom sa vynechá </a:t>
            </a:r>
            <a:r>
              <a:rPr lang="sk-SK" dirty="0" err="1" smtClean="0"/>
              <a:t>target</a:t>
            </a:r>
            <a:r>
              <a:rPr lang="sk-SK" dirty="0" smtClean="0"/>
              <a:t> znejúci hneď po </a:t>
            </a:r>
            <a:r>
              <a:rPr lang="sk-SK" dirty="0" err="1" smtClean="0"/>
              <a:t>distraktore</a:t>
            </a:r>
            <a:r>
              <a:rPr lang="sk-SK" dirty="0" smtClean="0"/>
              <a:t>, ktorý pôvodne nebolo   treba lokalizovať,         ale mohol spôsobiť </a:t>
            </a:r>
            <a:r>
              <a:rPr lang="sk-SK" dirty="0" err="1" smtClean="0"/>
              <a:t>precedence</a:t>
            </a:r>
            <a:r>
              <a:rPr lang="sk-SK" dirty="0" smtClean="0"/>
              <a:t> </a:t>
            </a:r>
            <a:r>
              <a:rPr lang="sk-SK" dirty="0" err="1" smtClean="0"/>
              <a:t>effect</a:t>
            </a:r>
            <a:r>
              <a:rPr lang="sk-SK" dirty="0" smtClean="0"/>
              <a:t> </a:t>
            </a:r>
            <a:r>
              <a:rPr lang="sk-SK" dirty="0" err="1" smtClean="0"/>
              <a:t>build-up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stimulus.jpg"/>
          <p:cNvPicPr>
            <a:picLocks noChangeAspect="1"/>
          </p:cNvPicPr>
          <p:nvPr/>
        </p:nvPicPr>
        <p:blipFill>
          <a:blip r:embed="rId2" cstate="print"/>
          <a:srcRect t="42251"/>
          <a:stretch>
            <a:fillRect/>
          </a:stretch>
        </p:blipFill>
        <p:spPr>
          <a:xfrm>
            <a:off x="2057400" y="3733800"/>
            <a:ext cx="4228498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sk-SK" dirty="0" smtClean="0"/>
              <a:t>ANALÝZA DÁT</a:t>
            </a:r>
            <a:endParaRPr lang="sk-SK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7239000" cy="1143000"/>
          </a:xfrm>
        </p:spPr>
        <p:txBody>
          <a:bodyPr/>
          <a:lstStyle/>
          <a:p>
            <a:r>
              <a:rPr lang="sk-SK" dirty="0" smtClean="0"/>
              <a:t>Analýza dát</a:t>
            </a:r>
            <a:endParaRPr lang="sk-SK" dirty="0"/>
          </a:p>
        </p:txBody>
      </p:sp>
      <p:sp>
        <p:nvSpPr>
          <p:cNvPr id="251" name="Obdĺžnik 250"/>
          <p:cNvSpPr/>
          <p:nvPr/>
        </p:nvSpPr>
        <p:spPr>
          <a:xfrm>
            <a:off x="3886200" y="13716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2" name="Obdĺžnik 251"/>
          <p:cNvSpPr/>
          <p:nvPr/>
        </p:nvSpPr>
        <p:spPr>
          <a:xfrm>
            <a:off x="3733800" y="31242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3" name="Obdĺžnik 252"/>
          <p:cNvSpPr/>
          <p:nvPr/>
        </p:nvSpPr>
        <p:spPr>
          <a:xfrm>
            <a:off x="3733800" y="49530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4" name="Obdĺžnik 253"/>
          <p:cNvSpPr/>
          <p:nvPr/>
        </p:nvSpPr>
        <p:spPr>
          <a:xfrm>
            <a:off x="838200" y="1219200"/>
            <a:ext cx="533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5" name="Obdĺžnik 254"/>
          <p:cNvSpPr/>
          <p:nvPr/>
        </p:nvSpPr>
        <p:spPr>
          <a:xfrm>
            <a:off x="838200" y="4800600"/>
            <a:ext cx="4572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6" name="BlokTextu 255"/>
          <p:cNvSpPr txBox="1"/>
          <p:nvPr/>
        </p:nvSpPr>
        <p:spPr>
          <a:xfrm>
            <a:off x="7086600" y="1676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D0</a:t>
            </a:r>
            <a:endParaRPr lang="sk-SK" dirty="0"/>
          </a:p>
        </p:txBody>
      </p:sp>
      <p:sp>
        <p:nvSpPr>
          <p:cNvPr id="257" name="BlokTextu 256"/>
          <p:cNvSpPr txBox="1"/>
          <p:nvPr/>
        </p:nvSpPr>
        <p:spPr>
          <a:xfrm>
            <a:off x="7010400" y="3505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D90</a:t>
            </a:r>
            <a:endParaRPr lang="sk-SK" dirty="0"/>
          </a:p>
        </p:txBody>
      </p:sp>
      <p:sp>
        <p:nvSpPr>
          <p:cNvPr id="258" name="BlokTextu 257"/>
          <p:cNvSpPr txBox="1"/>
          <p:nvPr/>
        </p:nvSpPr>
        <p:spPr>
          <a:xfrm>
            <a:off x="7086600" y="5257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D45</a:t>
            </a:r>
          </a:p>
          <a:p>
            <a:endParaRPr lang="sk-SK" dirty="0"/>
          </a:p>
        </p:txBody>
      </p:sp>
      <p:pic>
        <p:nvPicPr>
          <p:cNvPr id="259" name="Obrázok 25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7391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" name="Obdĺžnik 259"/>
          <p:cNvSpPr/>
          <p:nvPr/>
        </p:nvSpPr>
        <p:spPr>
          <a:xfrm>
            <a:off x="457200" y="1295400"/>
            <a:ext cx="533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1" name="Obdĺžnik 260"/>
          <p:cNvSpPr/>
          <p:nvPr/>
        </p:nvSpPr>
        <p:spPr>
          <a:xfrm>
            <a:off x="457200" y="4648200"/>
            <a:ext cx="5334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2" name="Obdĺžnik 261"/>
          <p:cNvSpPr/>
          <p:nvPr/>
        </p:nvSpPr>
        <p:spPr>
          <a:xfrm>
            <a:off x="3581400" y="1066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3" name="Obdĺžnik 262"/>
          <p:cNvSpPr/>
          <p:nvPr/>
        </p:nvSpPr>
        <p:spPr>
          <a:xfrm>
            <a:off x="3657600" y="27432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4" name="Obdĺžnik 263"/>
          <p:cNvSpPr/>
          <p:nvPr/>
        </p:nvSpPr>
        <p:spPr>
          <a:xfrm>
            <a:off x="3581400" y="472440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Odporúčaná študijná literatúra: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b="1" dirty="0" err="1" smtClean="0"/>
              <a:t>Hládek</a:t>
            </a:r>
            <a:r>
              <a:rPr lang="en-US" sz="1900" b="1" dirty="0" smtClean="0"/>
              <a:t>, L., </a:t>
            </a:r>
            <a:r>
              <a:rPr lang="en-US" sz="1900" b="1" dirty="0" err="1" smtClean="0"/>
              <a:t>Tomoriová</a:t>
            </a:r>
            <a:r>
              <a:rPr lang="en-US" sz="1900" b="1" dirty="0" smtClean="0"/>
              <a:t>, B., and </a:t>
            </a:r>
            <a:r>
              <a:rPr lang="en-US" sz="1900" b="1" dirty="0" err="1" smtClean="0"/>
              <a:t>Kopčo</a:t>
            </a:r>
            <a:r>
              <a:rPr lang="en-US" sz="1900" b="1" dirty="0" smtClean="0"/>
              <a:t>, N.</a:t>
            </a:r>
            <a:r>
              <a:rPr lang="en-US" sz="1900" dirty="0" smtClean="0"/>
              <a:t> (2017). </a:t>
            </a:r>
            <a:r>
              <a:rPr lang="en-US" sz="1900" dirty="0" smtClean="0">
                <a:hlinkClick r:id="rId3"/>
              </a:rPr>
              <a:t>Temporal characteristics of contextual effects in sound localization</a:t>
            </a:r>
            <a:r>
              <a:rPr lang="en-US" sz="1900" dirty="0" smtClean="0"/>
              <a:t>. Journal of the Acoustical Society of America, 142, 3288–3296. (</a:t>
            </a:r>
            <a:r>
              <a:rPr lang="en-US" sz="1900" dirty="0" smtClean="0">
                <a:hlinkClick r:id="rId4"/>
              </a:rPr>
              <a:t>journal link</a:t>
            </a:r>
            <a:r>
              <a:rPr lang="en-US" sz="1900" dirty="0" smtClean="0"/>
              <a:t>, </a:t>
            </a:r>
            <a:r>
              <a:rPr lang="en-US" sz="1900" dirty="0" err="1" smtClean="0"/>
              <a:t>doi</a:t>
            </a:r>
            <a:r>
              <a:rPr lang="en-US" sz="1900" dirty="0" smtClean="0"/>
              <a:t>: 10.1121/1.5012746).</a:t>
            </a:r>
            <a:endParaRPr lang="sk-SK" sz="1900" dirty="0" smtClean="0"/>
          </a:p>
          <a:p>
            <a:endParaRPr lang="sk-SK" sz="1900" b="1" dirty="0" smtClean="0"/>
          </a:p>
          <a:p>
            <a:r>
              <a:rPr lang="en-US" sz="1900" b="1" dirty="0" err="1" smtClean="0"/>
              <a:t>Kopčo</a:t>
            </a:r>
            <a:r>
              <a:rPr lang="en-US" sz="1900" b="1" dirty="0" smtClean="0"/>
              <a:t> N, </a:t>
            </a:r>
            <a:r>
              <a:rPr lang="en-US" sz="1900" b="1" dirty="0" err="1" smtClean="0"/>
              <a:t>Marcinek</a:t>
            </a:r>
            <a:r>
              <a:rPr lang="en-US" sz="1900" b="1" dirty="0" smtClean="0"/>
              <a:t> Ľ, </a:t>
            </a:r>
            <a:r>
              <a:rPr lang="en-US" sz="1900" b="1" dirty="0" err="1" smtClean="0"/>
              <a:t>Tomoriova</a:t>
            </a:r>
            <a:r>
              <a:rPr lang="en-US" sz="1900" b="1" dirty="0" smtClean="0"/>
              <a:t> B, </a:t>
            </a:r>
            <a:r>
              <a:rPr lang="en-US" sz="1900" b="1" dirty="0" err="1" smtClean="0"/>
              <a:t>Hládek</a:t>
            </a:r>
            <a:r>
              <a:rPr lang="en-US" sz="1900" b="1" dirty="0" smtClean="0"/>
              <a:t> Ľ </a:t>
            </a:r>
            <a:r>
              <a:rPr lang="en-US" sz="1900" dirty="0" smtClean="0"/>
              <a:t>(2015)­­­­­ </a:t>
            </a:r>
            <a:r>
              <a:rPr lang="en-US" sz="1900" dirty="0" smtClean="0">
                <a:hlinkClick r:id="rId5"/>
              </a:rPr>
              <a:t>Contextual plasticity, top-down, and non-auditory factors in sound localization with a </a:t>
            </a:r>
            <a:r>
              <a:rPr lang="en-US" sz="1900" dirty="0" err="1" smtClean="0">
                <a:hlinkClick r:id="rId5"/>
              </a:rPr>
              <a:t>distractor</a:t>
            </a:r>
            <a:r>
              <a:rPr lang="en-US" sz="1900" dirty="0" smtClean="0"/>
              <a:t>, Journal of the Acoustical Society of America 137, EL281, (</a:t>
            </a:r>
            <a:r>
              <a:rPr lang="en-US" sz="1900" dirty="0" err="1" smtClean="0">
                <a:hlinkClick r:id="rId6"/>
              </a:rPr>
              <a:t>pdf</a:t>
            </a:r>
            <a:r>
              <a:rPr lang="en-US" sz="1900" dirty="0" smtClean="0"/>
              <a:t>, DOI: 10.1121/1.4914999)</a:t>
            </a:r>
            <a:endParaRPr lang="sk-SK" sz="1900" dirty="0" smtClean="0"/>
          </a:p>
          <a:p>
            <a:endParaRPr lang="sk-SK" sz="1900" dirty="0" smtClean="0"/>
          </a:p>
          <a:p>
            <a:r>
              <a:rPr lang="sk-SK" sz="1900" dirty="0" smtClean="0"/>
              <a:t>Prednášky k predmetom Úvod do </a:t>
            </a:r>
            <a:r>
              <a:rPr lang="sk-SK" sz="1900" dirty="0" err="1" smtClean="0"/>
              <a:t>neurovied</a:t>
            </a:r>
            <a:r>
              <a:rPr lang="sk-SK" sz="1900" dirty="0" smtClean="0"/>
              <a:t>, Výpočtová a kognitívna </a:t>
            </a:r>
            <a:r>
              <a:rPr lang="sk-SK" sz="1900" dirty="0" err="1" smtClean="0"/>
              <a:t>neuroveda</a:t>
            </a:r>
            <a:endParaRPr lang="sk-SK" sz="1900" dirty="0" smtClean="0"/>
          </a:p>
          <a:p>
            <a:endParaRPr lang="sk-SK" sz="1900" dirty="0" smtClean="0"/>
          </a:p>
          <a:p>
            <a:r>
              <a:rPr lang="sk-SK" sz="1900" dirty="0" smtClean="0"/>
              <a:t>Fundamentals </a:t>
            </a:r>
            <a:r>
              <a:rPr lang="sk-SK" sz="1900" dirty="0" err="1" smtClean="0"/>
              <a:t>of</a:t>
            </a:r>
            <a:r>
              <a:rPr lang="sk-SK" sz="1900" dirty="0" smtClean="0"/>
              <a:t> </a:t>
            </a:r>
            <a:r>
              <a:rPr lang="sk-SK" sz="1900" dirty="0" err="1" smtClean="0"/>
              <a:t>Hearing</a:t>
            </a:r>
            <a:r>
              <a:rPr lang="sk-SK" sz="1900" dirty="0" smtClean="0"/>
              <a:t> (</a:t>
            </a:r>
            <a:r>
              <a:rPr lang="sk-SK" sz="1900" dirty="0" err="1" smtClean="0"/>
              <a:t>Yost</a:t>
            </a:r>
            <a:r>
              <a:rPr lang="sk-SK" sz="1900" dirty="0" smtClean="0"/>
              <a:t>)</a:t>
            </a:r>
          </a:p>
          <a:p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obrázkov: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hlinkClick r:id="rId2"/>
              </a:rPr>
              <a:t>https://wheatandtares.org/2013/10/24/distracted-by-non-distraction/</a:t>
            </a:r>
            <a:endParaRPr lang="sk-SK" dirty="0" smtClean="0"/>
          </a:p>
          <a:p>
            <a:r>
              <a:rPr lang="sk-SK" sz="2000" dirty="0" smtClean="0"/>
              <a:t>https://www.google.sk/url?sa=i&amp;rct=j&amp;q=&amp;esrc=s&amp;source=images&amp;cd=&amp;cad=rja&amp;uact=8&amp;ved=0ahUKEwj0nIysyfrWAhVEXhQKHbGMD1sQjRwIBw&amp;url=https%3A%2F%2Fsaundersms.pwcs.edu%2Fdepartments%2Fhealth___</a:t>
            </a:r>
            <a:r>
              <a:rPr lang="sk-SK" sz="2000" dirty="0" smtClean="0"/>
              <a:t>p_e%2Fbetty_cox%2Ftarget_calendars&amp;psig=AOvVaw2axjfgnqAzDkgUSVbmosUr&amp;ust=1508429643374868</a:t>
            </a:r>
          </a:p>
          <a:p>
            <a:r>
              <a:rPr lang="sk-SK" sz="2000" dirty="0" smtClean="0">
                <a:hlinkClick r:id="rId3"/>
              </a:rPr>
              <a:t>https://</a:t>
            </a:r>
            <a:r>
              <a:rPr lang="sk-SK" sz="2000" dirty="0" smtClean="0">
                <a:hlinkClick r:id="rId3"/>
              </a:rPr>
              <a:t>www.koroad.or.kr/en_web/view/trfEnv3.do</a:t>
            </a:r>
            <a:endParaRPr lang="sk-SK" sz="2000" dirty="0" smtClean="0"/>
          </a:p>
          <a:p>
            <a:r>
              <a:rPr lang="sk-SK" sz="2000" dirty="0" smtClean="0"/>
              <a:t>http://tucson.com/news/local/helping-people-hear-better-in-a-noisy-world/article_ebadf2d2-1d7d-5fa2-926b-3a034c118b61.html</a:t>
            </a:r>
            <a:endParaRPr lang="sk-SK" sz="2000" dirty="0" smtClean="0"/>
          </a:p>
          <a:p>
            <a:r>
              <a:rPr lang="sk-SK" sz="2200" dirty="0" err="1" smtClean="0"/>
              <a:t>Foto</a:t>
            </a:r>
            <a:r>
              <a:rPr lang="sk-SK" sz="2200" dirty="0" smtClean="0"/>
              <a:t> z labu: V. Piková, Ing. Beáta </a:t>
            </a:r>
            <a:r>
              <a:rPr lang="sk-SK" sz="2200" dirty="0" err="1" smtClean="0"/>
              <a:t>Tomoriová</a:t>
            </a:r>
            <a:r>
              <a:rPr lang="sk-SK" sz="2200" dirty="0" smtClean="0"/>
              <a:t>, PhD.</a:t>
            </a: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90800"/>
            <a:ext cx="8686800" cy="841248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Ďakujem za pozornosť 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PriestorovÉ</a:t>
            </a:r>
            <a:r>
              <a:rPr lang="sk-SK" dirty="0" smtClean="0"/>
              <a:t> sluchové vnímanie</a:t>
            </a:r>
            <a:endParaRPr lang="sk-SK" dirty="0"/>
          </a:p>
        </p:txBody>
      </p:sp>
      <p:pic>
        <p:nvPicPr>
          <p:cNvPr id="5" name="Zástupný symbol obsahu 4" descr="img_trf_3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066800"/>
            <a:ext cx="4315892" cy="2971800"/>
          </a:xfrm>
        </p:spPr>
      </p:pic>
      <p:sp>
        <p:nvSpPr>
          <p:cNvPr id="1026" name="AutoShape 2" descr="VÃ½sledok vyhÄ¾adÃ¡vania obrÃ¡zkov pre dopyt traffic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 descr="52a228f672d38.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52800"/>
            <a:ext cx="4419600" cy="2944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001000" cy="914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Motivácia...spadla</a:t>
            </a:r>
            <a:b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z oblakov?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37436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vyriešenie </a:t>
            </a:r>
            <a:r>
              <a:rPr lang="sk-SK" dirty="0" smtClean="0"/>
              <a:t>otázky ohľadom </a:t>
            </a:r>
            <a:r>
              <a:rPr lang="sk-SK" dirty="0" smtClean="0">
                <a:solidFill>
                  <a:schemeClr val="tx2"/>
                </a:solidFill>
              </a:rPr>
              <a:t>doposiaľ </a:t>
            </a:r>
            <a:r>
              <a:rPr lang="sk-SK" dirty="0" smtClean="0">
                <a:solidFill>
                  <a:schemeClr val="tx2"/>
                </a:solidFill>
              </a:rPr>
              <a:t>nejasného</a:t>
            </a:r>
          </a:p>
          <a:p>
            <a:pPr>
              <a:buNone/>
            </a:pPr>
            <a:r>
              <a:rPr lang="sk-SK" dirty="0" smtClean="0"/>
              <a:t>efektu </a:t>
            </a:r>
            <a:r>
              <a:rPr lang="sk-SK" dirty="0" err="1" smtClean="0"/>
              <a:t>kontextuálnej</a:t>
            </a:r>
            <a:r>
              <a:rPr lang="sk-SK" dirty="0" smtClean="0"/>
              <a:t> </a:t>
            </a:r>
            <a:r>
              <a:rPr lang="sk-SK" dirty="0" err="1" smtClean="0"/>
              <a:t>plasticity</a:t>
            </a:r>
            <a:r>
              <a:rPr lang="sk-SK" dirty="0" smtClean="0"/>
              <a:t>:</a:t>
            </a:r>
          </a:p>
          <a:p>
            <a:pPr>
              <a:buNone/>
            </a:pPr>
            <a:endParaRPr lang="sk-SK" dirty="0" smtClean="0"/>
          </a:p>
          <a:p>
            <a:pPr lvl="1">
              <a:buFont typeface="Wingdings" pitchFamily="2" charset="2"/>
              <a:buChar char="Ø"/>
            </a:pPr>
            <a:r>
              <a:rPr lang="sk-SK" dirty="0" smtClean="0"/>
              <a:t> </a:t>
            </a:r>
            <a:r>
              <a:rPr lang="sk-SK" dirty="0" smtClean="0"/>
              <a:t>ako vzniká, </a:t>
            </a:r>
            <a:endParaRPr lang="sk-SK" dirty="0" smtClean="0"/>
          </a:p>
          <a:p>
            <a:pPr lvl="1">
              <a:buFont typeface="Wingdings" pitchFamily="2" charset="2"/>
              <a:buChar char="Ø"/>
            </a:pPr>
            <a:r>
              <a:rPr lang="sk-SK" dirty="0" smtClean="0"/>
              <a:t> na </a:t>
            </a:r>
            <a:r>
              <a:rPr lang="sk-SK" dirty="0" smtClean="0"/>
              <a:t>akom mechanizme je </a:t>
            </a:r>
            <a:r>
              <a:rPr lang="sk-SK" dirty="0" smtClean="0"/>
              <a:t>založený</a:t>
            </a:r>
          </a:p>
          <a:p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/>
              <a:t>pomoc </a:t>
            </a:r>
            <a:r>
              <a:rPr lang="sk-SK" dirty="0" smtClean="0"/>
              <a:t>ľuďom s poškodeným sluchom</a:t>
            </a:r>
            <a:endParaRPr lang="sk-SK" dirty="0"/>
          </a:p>
        </p:txBody>
      </p:sp>
      <p:pic>
        <p:nvPicPr>
          <p:cNvPr id="13316" name="Picture 4" descr="Výsledok vyhľadávania obrázkov pre dopyt majka z guru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Ciele bakalárskej práce: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5007936"/>
          </a:xfrm>
        </p:spPr>
        <p:txBody>
          <a:bodyPr>
            <a:normAutofit fontScale="92500"/>
          </a:bodyPr>
          <a:lstStyle/>
          <a:p>
            <a:pPr marL="58293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sk-SK" dirty="0" smtClean="0"/>
              <a:t>oboznámiť sa s doterajším </a:t>
            </a:r>
            <a:r>
              <a:rPr lang="sk-SK" b="1" dirty="0" smtClean="0"/>
              <a:t>výskumom </a:t>
            </a:r>
            <a:r>
              <a:rPr lang="sk-SK" dirty="0" smtClean="0"/>
              <a:t>ohľadom </a:t>
            </a:r>
            <a:r>
              <a:rPr lang="sk-SK" dirty="0" err="1" smtClean="0"/>
              <a:t>kontextuálnej</a:t>
            </a:r>
            <a:r>
              <a:rPr lang="sk-SK" dirty="0" smtClean="0"/>
              <a:t> </a:t>
            </a:r>
            <a:r>
              <a:rPr lang="sk-SK" dirty="0" err="1" smtClean="0"/>
              <a:t>plasticity</a:t>
            </a:r>
            <a:endParaRPr lang="sk-SK" dirty="0" smtClean="0"/>
          </a:p>
          <a:p>
            <a:pPr marL="58293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sk-SK" b="1" dirty="0" smtClean="0"/>
              <a:t>pripraviť </a:t>
            </a:r>
            <a:r>
              <a:rPr lang="sk-SK" dirty="0" smtClean="0"/>
              <a:t>experimentálny </a:t>
            </a:r>
            <a:r>
              <a:rPr lang="sk-SK" b="1" dirty="0" err="1" smtClean="0"/>
              <a:t>setup</a:t>
            </a:r>
            <a:endParaRPr lang="sk-SK" b="1" dirty="0" smtClean="0"/>
          </a:p>
          <a:p>
            <a:pPr marL="58293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sk-SK" dirty="0" smtClean="0"/>
              <a:t>na základe poskytnutých MATLAB </a:t>
            </a:r>
            <a:r>
              <a:rPr lang="sk-SK" dirty="0" err="1" smtClean="0"/>
              <a:t>skriptov</a:t>
            </a:r>
            <a:r>
              <a:rPr lang="sk-SK" dirty="0" smtClean="0"/>
              <a:t> </a:t>
            </a:r>
            <a:r>
              <a:rPr lang="sk-SK" b="1" dirty="0" smtClean="0"/>
              <a:t>naprogramovať </a:t>
            </a:r>
            <a:r>
              <a:rPr lang="sk-SK" dirty="0" smtClean="0"/>
              <a:t>experimentálnu </a:t>
            </a:r>
            <a:r>
              <a:rPr lang="sk-SK" b="1" dirty="0" smtClean="0"/>
              <a:t>procedúru</a:t>
            </a:r>
            <a:r>
              <a:rPr lang="sk-SK" dirty="0" smtClean="0"/>
              <a:t> na zber </a:t>
            </a:r>
            <a:r>
              <a:rPr lang="sk-SK" dirty="0" smtClean="0"/>
              <a:t>dát</a:t>
            </a:r>
            <a:endParaRPr lang="sk-SK" dirty="0" smtClean="0"/>
          </a:p>
          <a:p>
            <a:pPr marL="582930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sk-SK" b="1" dirty="0" smtClean="0"/>
              <a:t>nazbierať </a:t>
            </a:r>
            <a:r>
              <a:rPr lang="sk-SK" dirty="0" smtClean="0"/>
              <a:t>experimentálne </a:t>
            </a:r>
            <a:r>
              <a:rPr lang="sk-SK" b="1" dirty="0" smtClean="0"/>
              <a:t>dáta</a:t>
            </a:r>
            <a:r>
              <a:rPr lang="sk-SK" dirty="0" smtClean="0"/>
              <a:t> na nových </a:t>
            </a:r>
            <a:r>
              <a:rPr lang="sk-SK" dirty="0" smtClean="0"/>
              <a:t>subjektoch</a:t>
            </a:r>
            <a:endParaRPr lang="sk-SK" dirty="0" smtClean="0"/>
          </a:p>
          <a:p>
            <a:pPr marL="582930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sk-SK" b="1" dirty="0" smtClean="0"/>
              <a:t>analyzovať </a:t>
            </a:r>
            <a:r>
              <a:rPr lang="sk-SK" dirty="0" smtClean="0"/>
              <a:t>a vyhodnotiť experimentálne </a:t>
            </a:r>
            <a:r>
              <a:rPr lang="sk-SK" b="1" dirty="0" smtClean="0"/>
              <a:t>dáta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21664"/>
          </a:xfrm>
        </p:spPr>
        <p:txBody>
          <a:bodyPr/>
          <a:lstStyle/>
          <a:p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Kontextuálna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plasticita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(CP)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0" y="1676400"/>
            <a:ext cx="8305800" cy="2209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sk-SK" sz="2800" dirty="0" smtClean="0"/>
              <a:t>CP je forma </a:t>
            </a:r>
            <a:r>
              <a:rPr lang="sk-SK" sz="2800" dirty="0" smtClean="0">
                <a:solidFill>
                  <a:schemeClr val="tx2"/>
                </a:solidFill>
              </a:rPr>
              <a:t>ADAPTÁCIE</a:t>
            </a:r>
            <a:r>
              <a:rPr lang="sk-SK" sz="2800" dirty="0" smtClean="0"/>
              <a:t> v sluchovej lokalizácii vyvolaná </a:t>
            </a:r>
            <a:r>
              <a:rPr lang="sk-SK" sz="2800" dirty="0" smtClean="0">
                <a:solidFill>
                  <a:schemeClr val="tx2"/>
                </a:solidFill>
              </a:rPr>
              <a:t>PREDCHÁDZAJÚCOU</a:t>
            </a:r>
            <a:r>
              <a:rPr lang="sk-SK" sz="2800" dirty="0" smtClean="0"/>
              <a:t> stimuláciou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sk-SK" sz="2800" dirty="0" smtClean="0"/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sk-SK" sz="2800" dirty="0" smtClean="0"/>
              <a:t>CP bola pozorovaná ako </a:t>
            </a:r>
            <a:r>
              <a:rPr lang="sk-SK" sz="2800" dirty="0" smtClean="0">
                <a:solidFill>
                  <a:schemeClr val="tx2"/>
                </a:solidFill>
              </a:rPr>
              <a:t>posuny </a:t>
            </a:r>
            <a:r>
              <a:rPr lang="sk-SK" sz="2800" dirty="0" smtClean="0"/>
              <a:t>vo vnímaní stimulu (KLIKU) , keď v striedavých pokusoch bol cieľový </a:t>
            </a:r>
            <a:r>
              <a:rPr lang="sk-SK" sz="2800" dirty="0" err="1" smtClean="0"/>
              <a:t>klik</a:t>
            </a:r>
            <a:r>
              <a:rPr lang="sk-SK" sz="2800" dirty="0" smtClean="0"/>
              <a:t> predchádzaný identickým </a:t>
            </a:r>
            <a:r>
              <a:rPr lang="sk-SK" sz="2800" dirty="0" err="1" smtClean="0"/>
              <a:t>distraktorom</a:t>
            </a:r>
            <a:r>
              <a:rPr lang="sk-SK" sz="2800" dirty="0" smtClean="0"/>
              <a:t> prichádzajúcim zo </a:t>
            </a:r>
            <a:r>
              <a:rPr lang="sk-SK" sz="2800" dirty="0" smtClean="0">
                <a:solidFill>
                  <a:schemeClr val="tx2"/>
                </a:solidFill>
              </a:rPr>
              <a:t>známej polohy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0171018_07423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33400" y="1447800"/>
            <a:ext cx="8398931" cy="4724400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Laboratórium vnímania </a:t>
            </a:r>
            <a:b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kognície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aktuálny </a:t>
            </a:r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set-up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4" descr="IMAG1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8017497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Set-up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 premietaním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Projektorom premietané </a:t>
            </a:r>
            <a:r>
              <a:rPr lang="sk-SK" dirty="0" err="1" smtClean="0"/>
              <a:t>dvojčíslia</a:t>
            </a:r>
            <a:r>
              <a:rPr lang="sk-SK" dirty="0" smtClean="0"/>
              <a:t> po stupni</a:t>
            </a:r>
          </a:p>
          <a:p>
            <a:endParaRPr lang="sk-SK" dirty="0"/>
          </a:p>
        </p:txBody>
      </p:sp>
      <p:pic>
        <p:nvPicPr>
          <p:cNvPr id="4" name="Obrázok 3" descr="20171122_124505.jpg"/>
          <p:cNvPicPr>
            <a:picLocks noChangeAspect="1"/>
          </p:cNvPicPr>
          <p:nvPr/>
        </p:nvPicPr>
        <p:blipFill>
          <a:blip r:embed="rId3" cstate="print"/>
          <a:srcRect l="1667" t="22963" r="6667" b="29629"/>
          <a:stretch>
            <a:fillRect/>
          </a:stretch>
        </p:blipFill>
        <p:spPr>
          <a:xfrm>
            <a:off x="0" y="2667000"/>
            <a:ext cx="916781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1095</TotalTime>
  <Words>535</Words>
  <Application>Microsoft Office PowerPoint</Application>
  <PresentationFormat>Prezentácia na obrazovke (4:3)</PresentationFormat>
  <Paragraphs>103</Paragraphs>
  <Slides>26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Luxusný</vt:lpstr>
      <vt:lpstr>Mechanizmy  KONTEXTUÁLNej PLASTICITy       v lokaLizácii zvukov</vt:lpstr>
      <vt:lpstr>Oblasť štúdia</vt:lpstr>
      <vt:lpstr>PriestorovÉ sluchové vnímanie</vt:lpstr>
      <vt:lpstr> Motivácia...spadla  z oblakov?</vt:lpstr>
      <vt:lpstr>Ciele bakalárskej práce:</vt:lpstr>
      <vt:lpstr>Kontextuálna plasticita (CP)</vt:lpstr>
      <vt:lpstr>Laboratórium vnímania   a kognície: aktuálny set-up</vt:lpstr>
      <vt:lpstr>Snímka 8</vt:lpstr>
      <vt:lpstr>Set-up s premietaním</vt:lpstr>
      <vt:lpstr>Snímka 10</vt:lpstr>
      <vt:lpstr>TARGET</vt:lpstr>
      <vt:lpstr>DISTRAKTOR</vt:lpstr>
      <vt:lpstr>EXPERIMENT:  1, BASELINE</vt:lpstr>
      <vt:lpstr>EXPERIMENT:  1, BASELINE</vt:lpstr>
      <vt:lpstr>EXPERIMENT:  1, BASELINE</vt:lpstr>
      <vt:lpstr>2, päť kontextuálnych kôl</vt:lpstr>
      <vt:lpstr>2, päť kontextuálnych kôl</vt:lpstr>
      <vt:lpstr>2, päť kontextuálnych kôl</vt:lpstr>
      <vt:lpstr>2, päť kontextuálnych kôl</vt:lpstr>
      <vt:lpstr>HYPOTÉZY:</vt:lpstr>
      <vt:lpstr>ZMENA V KONTEXTUÁLNOM KOLE</vt:lpstr>
      <vt:lpstr>ANALÝZA DÁT</vt:lpstr>
      <vt:lpstr>Analýza dát</vt:lpstr>
      <vt:lpstr>Odporúčaná študijná literatúra:</vt:lpstr>
      <vt:lpstr>Zdroje obrázkov:</vt:lpstr>
      <vt:lpstr>Ďakujem za pozornosť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KONTEXTUÁLNA PLASTICITA</dc:title>
  <dc:creator>BEJA</dc:creator>
  <cp:lastModifiedBy>ntb</cp:lastModifiedBy>
  <cp:revision>123</cp:revision>
  <dcterms:created xsi:type="dcterms:W3CDTF">2017-04-18T12:04:20Z</dcterms:created>
  <dcterms:modified xsi:type="dcterms:W3CDTF">2018-04-10T09:05:08Z</dcterms:modified>
</cp:coreProperties>
</file>