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7" r:id="rId6"/>
    <p:sldId id="277" r:id="rId7"/>
    <p:sldId id="278" r:id="rId8"/>
    <p:sldId id="273" r:id="rId9"/>
    <p:sldId id="269" r:id="rId10"/>
    <p:sldId id="259" r:id="rId11"/>
    <p:sldId id="270" r:id="rId12"/>
    <p:sldId id="272" r:id="rId13"/>
    <p:sldId id="279" r:id="rId14"/>
    <p:sldId id="280" r:id="rId15"/>
    <p:sldId id="271" r:id="rId16"/>
    <p:sldId id="281" r:id="rId17"/>
    <p:sldId id="282" r:id="rId18"/>
    <p:sldId id="283" r:id="rId19"/>
    <p:sldId id="266" r:id="rId20"/>
    <p:sldId id="276" r:id="rId21"/>
    <p:sldId id="275" r:id="rId22"/>
    <p:sldId id="260" r:id="rId23"/>
    <p:sldId id="274" r:id="rId24"/>
    <p:sldId id="261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73" d="100"/>
          <a:sy n="73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9063-6773-46EA-BCFF-65C393BA2BE8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8BD2-F0EF-47C1-BC24-303B482C8E2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Presný názov t</a:t>
            </a:r>
            <a:r>
              <a:rPr lang="sk-SK" baseline="0" dirty="0" smtClean="0"/>
              <a:t>émy?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1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Ciele</a:t>
            </a:r>
            <a:r>
              <a:rPr lang="sk-SK" baseline="0" dirty="0" smtClean="0"/>
              <a:t> práce podľa AISU, dať rozdeľovaciu čiaru čo je už hotové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8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Podľa AISU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22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23. 11. 2017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content/asa/journal/jasa/137/4/10.1121/1.4914999?aemail=auth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cl.ics.upjs.sk/wp-content/uploads/2014/09/kopco_et_al_2015_jasa_el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heatandtares.org/2013/10/24/distracted-by-non-distrac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neurony.jpg"/>
          <p:cNvPicPr>
            <a:picLocks noChangeAspect="1"/>
          </p:cNvPicPr>
          <p:nvPr/>
        </p:nvPicPr>
        <p:blipFill>
          <a:blip r:embed="rId3"/>
          <a:srcRect l="18261" t="75603" r="3478"/>
          <a:stretch>
            <a:fillRect/>
          </a:stretch>
        </p:blipFill>
        <p:spPr>
          <a:xfrm rot="16200000">
            <a:off x="-2781300" y="2781300"/>
            <a:ext cx="6858000" cy="1295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848600" cy="31242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</a:rPr>
              <a:t>Mechanizmy</a:t>
            </a:r>
            <a:br>
              <a:rPr lang="sk-SK" sz="4800" dirty="0" smtClean="0">
                <a:solidFill>
                  <a:schemeClr val="bg1"/>
                </a:solidFill>
              </a:rPr>
            </a:br>
            <a:r>
              <a:rPr lang="sk-SK" sz="4800" dirty="0" smtClean="0">
                <a:solidFill>
                  <a:schemeClr val="bg1"/>
                </a:solidFill>
              </a:rPr>
              <a:t> </a:t>
            </a:r>
            <a:r>
              <a:rPr lang="sk-SK" sz="4800" dirty="0" smtClean="0">
                <a:solidFill>
                  <a:schemeClr val="bg1"/>
                </a:solidFill>
                <a:effectLst/>
              </a:rPr>
              <a:t>KONTEXTUÁLNej PLASTICITy  </a:t>
            </a:r>
            <a:br>
              <a:rPr lang="sk-SK" sz="4800" dirty="0" smtClean="0">
                <a:solidFill>
                  <a:schemeClr val="bg1"/>
                </a:solidFill>
                <a:effectLst/>
              </a:rPr>
            </a:br>
            <a:r>
              <a:rPr lang="sk-SK" sz="48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sk-SK" sz="4000" dirty="0" smtClean="0">
                <a:solidFill>
                  <a:schemeClr val="bg1"/>
                </a:solidFill>
                <a:effectLst/>
              </a:rPr>
              <a:t>v lokaLizácii zvukov</a:t>
            </a:r>
            <a:endParaRPr lang="sk-SK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sk-SK" dirty="0" smtClean="0">
                <a:solidFill>
                  <a:schemeClr val="bg1"/>
                </a:solidFill>
              </a:rPr>
              <a:t>Veronika Piková</a:t>
            </a:r>
          </a:p>
          <a:p>
            <a:pPr algn="r"/>
            <a:r>
              <a:rPr lang="sk-SK" sz="1800" dirty="0" smtClean="0">
                <a:solidFill>
                  <a:schemeClr val="bg1"/>
                </a:solidFill>
              </a:rPr>
              <a:t>Vedúci bakalárskej práce: doc. Ing. Norbert </a:t>
            </a:r>
            <a:r>
              <a:rPr lang="sk-SK" sz="1800" dirty="0" err="1" smtClean="0">
                <a:solidFill>
                  <a:schemeClr val="bg1"/>
                </a:solidFill>
              </a:rPr>
              <a:t>Kopčo</a:t>
            </a:r>
            <a:r>
              <a:rPr lang="sk-SK" sz="1800" dirty="0" smtClean="0">
                <a:solidFill>
                  <a:schemeClr val="bg1"/>
                </a:solidFill>
              </a:rPr>
              <a:t>, PhD</a:t>
            </a:r>
            <a:r>
              <a:rPr lang="sk-SK" sz="18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sk-SK" sz="1800" dirty="0" smtClean="0">
                <a:solidFill>
                  <a:schemeClr val="bg1"/>
                </a:solidFill>
              </a:rPr>
              <a:t>Konzultant: Ing. Beáta </a:t>
            </a:r>
            <a:r>
              <a:rPr lang="sk-SK" sz="1800" dirty="0" err="1" smtClean="0">
                <a:solidFill>
                  <a:schemeClr val="bg1"/>
                </a:solidFill>
              </a:rPr>
              <a:t>Tomoriová</a:t>
            </a:r>
            <a:r>
              <a:rPr lang="sk-SK" sz="1800" dirty="0" smtClean="0">
                <a:solidFill>
                  <a:schemeClr val="bg1"/>
                </a:solidFill>
              </a:rPr>
              <a:t>, PhD.</a:t>
            </a:r>
            <a:endParaRPr lang="sk-SK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TARGET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524000"/>
            <a:ext cx="7086600" cy="4831560"/>
          </a:xfrm>
        </p:spPr>
        <p:txBody>
          <a:bodyPr>
            <a:normAutofit/>
          </a:bodyPr>
          <a:lstStyle/>
          <a:p>
            <a:r>
              <a:rPr lang="sk-SK" dirty="0" smtClean="0"/>
              <a:t>subjekt má lokalizovať, odkiaľ prichádza</a:t>
            </a:r>
          </a:p>
          <a:p>
            <a:r>
              <a:rPr lang="sk-SK" dirty="0" smtClean="0"/>
              <a:t>zadať číselnú kombináciu, ktorá je nad miestom, skadiaľ stimul počul</a:t>
            </a:r>
          </a:p>
          <a:p>
            <a:r>
              <a:rPr lang="sk-SK" dirty="0" smtClean="0"/>
              <a:t>typ zvuku: </a:t>
            </a:r>
            <a:r>
              <a:rPr lang="sk-SK" dirty="0" err="1" smtClean="0"/>
              <a:t>klik</a:t>
            </a:r>
            <a:endParaRPr lang="sk-SK" dirty="0" smtClean="0"/>
          </a:p>
          <a:p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sp>
        <p:nvSpPr>
          <p:cNvPr id="11266" name="AutoShape 2" descr="Výsledok vyhľadávania obrázkov pre dopyt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Výsledok vyhľadávania obrázkov pre dopyt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05200"/>
            <a:ext cx="2676525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DISTRAKTOR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jeho poloha je známa, v rámci kola sa nemení</a:t>
            </a:r>
          </a:p>
          <a:p>
            <a:r>
              <a:rPr lang="sk-SK" dirty="0" smtClean="0"/>
              <a:t>subjekt polohu nelokalizuje</a:t>
            </a:r>
          </a:p>
          <a:p>
            <a:r>
              <a:rPr lang="sk-SK" dirty="0" smtClean="0"/>
              <a:t>typ zvuku: </a:t>
            </a:r>
            <a:r>
              <a:rPr lang="sk-SK" dirty="0" err="1" smtClean="0"/>
              <a:t>dvanásť-klik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look_a_distraction_design_by_eecom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3200400" cy="3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</a:t>
            </a:r>
            <a:r>
              <a:rPr lang="sk-SK" sz="4500" dirty="0" smtClean="0"/>
              <a:t>stimulov </a:t>
            </a:r>
            <a:r>
              <a:rPr lang="sk-SK" sz="4500" dirty="0" smtClean="0"/>
              <a:t>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Obrázok 7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</a:t>
            </a:r>
            <a:r>
              <a:rPr lang="sk-SK" sz="4500" dirty="0" smtClean="0"/>
              <a:t>stimulov </a:t>
            </a:r>
            <a:r>
              <a:rPr lang="sk-SK" sz="4500" dirty="0" smtClean="0"/>
              <a:t>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</a:t>
            </a:r>
            <a:r>
              <a:rPr lang="sk-SK" sz="4500" dirty="0" smtClean="0"/>
              <a:t>stimulov </a:t>
            </a:r>
            <a:r>
              <a:rPr lang="sk-SK" sz="4500" dirty="0" smtClean="0"/>
              <a:t>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</a:t>
            </a:r>
            <a:r>
              <a:rPr lang="sk-SK" sz="4500" dirty="0" smtClean="0"/>
              <a:t>stimulov </a:t>
            </a:r>
            <a:r>
              <a:rPr lang="sk-SK" sz="4500" dirty="0" smtClean="0"/>
              <a:t>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HYPOTÉZY: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1. zmena distribúcie stimulov vplyvom </a:t>
            </a:r>
            <a:r>
              <a:rPr lang="sk-SK" sz="2800" dirty="0" err="1" smtClean="0"/>
              <a:t>distraktora</a:t>
            </a:r>
            <a:r>
              <a:rPr lang="sk-SK" sz="2800" dirty="0" smtClean="0"/>
              <a:t>  - VYHODNOTIŤ do akej miery súvisí CP  s adaptáciou na distribúciu </a:t>
            </a:r>
            <a:r>
              <a:rPr lang="sk-SK" sz="2800" dirty="0" smtClean="0"/>
              <a:t>stimulov</a:t>
            </a:r>
          </a:p>
          <a:p>
            <a:endParaRPr lang="sk-SK" sz="2800" dirty="0" smtClean="0"/>
          </a:p>
          <a:p>
            <a:r>
              <a:rPr lang="sk-SK" sz="2800" dirty="0" smtClean="0"/>
              <a:t>2. </a:t>
            </a:r>
            <a:r>
              <a:rPr lang="en-US" sz="2800" dirty="0" err="1" smtClean="0"/>
              <a:t>mechanizmus</a:t>
            </a:r>
            <a:r>
              <a:rPr lang="en-US" sz="2800" dirty="0" smtClean="0"/>
              <a:t> </a:t>
            </a:r>
            <a:r>
              <a:rPr lang="en-US" sz="2800" dirty="0" err="1" smtClean="0"/>
              <a:t>podobn</a:t>
            </a:r>
            <a:r>
              <a:rPr lang="sk-SK" sz="2800" dirty="0" smtClean="0"/>
              <a:t>ý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precedence effect </a:t>
            </a:r>
            <a:r>
              <a:rPr lang="en-US" sz="2800" dirty="0" err="1" smtClean="0">
                <a:solidFill>
                  <a:schemeClr val="tx2"/>
                </a:solidFill>
              </a:rPr>
              <a:t>buildupu</a:t>
            </a:r>
            <a:r>
              <a:rPr lang="sk-SK" sz="2800" dirty="0" smtClean="0">
                <a:solidFill>
                  <a:schemeClr val="tx2"/>
                </a:solidFill>
              </a:rPr>
              <a:t> -</a:t>
            </a:r>
            <a:r>
              <a:rPr lang="sk-SK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dirty="0" smtClean="0"/>
              <a:t>EXPERIMENT NA VYLÚČENIE TEJTO HYPOTÉZY</a:t>
            </a:r>
          </a:p>
          <a:p>
            <a:pPr>
              <a:buNone/>
            </a:pP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Výsledok vyhľadávania obrázkov pre dopyt otáznik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1752600" cy="178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news.vanderbilt.edu/files/cognition_iStock-585x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"/>
            <a:ext cx="2590430" cy="18288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Oblasť štúdia: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3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u="sng" dirty="0" smtClean="0"/>
              <a:t>Kognitívne vedy</a:t>
            </a:r>
          </a:p>
          <a:p>
            <a:r>
              <a:rPr lang="sk-SK" dirty="0" smtClean="0"/>
              <a:t>skúmanie ľudskej mysle, teda procesov vnímania, myslenia, rozhodovania, učenia, konania</a:t>
            </a:r>
          </a:p>
          <a:p>
            <a:endParaRPr lang="sk-SK" dirty="0" smtClean="0"/>
          </a:p>
          <a:p>
            <a:pPr>
              <a:buNone/>
            </a:pPr>
            <a:r>
              <a:rPr lang="sk-SK" u="sng" dirty="0" smtClean="0"/>
              <a:t>Kontextuálna plasticita</a:t>
            </a:r>
          </a:p>
          <a:p>
            <a:r>
              <a:rPr lang="sk-SK" dirty="0" smtClean="0"/>
              <a:t>forma adaptácie v </a:t>
            </a:r>
            <a:r>
              <a:rPr lang="sk-SK" dirty="0" smtClean="0">
                <a:solidFill>
                  <a:schemeClr val="tx2"/>
                </a:solidFill>
              </a:rPr>
              <a:t>priestorovom </a:t>
            </a:r>
            <a:r>
              <a:rPr lang="sk-SK" dirty="0" smtClean="0">
                <a:solidFill>
                  <a:schemeClr val="tx2"/>
                </a:solidFill>
              </a:rPr>
              <a:t>sluchovom</a:t>
            </a:r>
          </a:p>
          <a:p>
            <a:pPr>
              <a:buNone/>
            </a:pP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smtClean="0">
                <a:solidFill>
                  <a:schemeClr val="tx2"/>
                </a:solidFill>
              </a:rPr>
              <a:t>vnímaní </a:t>
            </a:r>
            <a:r>
              <a:rPr lang="sk-SK" dirty="0" smtClean="0"/>
              <a:t>vyvolaná predchádzajúcim stimulom</a:t>
            </a:r>
          </a:p>
          <a:p>
            <a:endParaRPr lang="sk-SK" u="sng" dirty="0" smtClean="0"/>
          </a:p>
          <a:p>
            <a:endParaRPr lang="sk-SK" dirty="0" smtClean="0"/>
          </a:p>
        </p:txBody>
      </p:sp>
      <p:sp>
        <p:nvSpPr>
          <p:cNvPr id="14338" name="AutoShape 2" descr="https://news.vanderbilt.edu/files/cognition_iStock-585x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ZMENA V KONTEXTUÁLNOM KOLE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21640"/>
            <a:ext cx="7772400" cy="5136360"/>
          </a:xfrm>
        </p:spPr>
        <p:txBody>
          <a:bodyPr/>
          <a:lstStyle/>
          <a:p>
            <a:pPr lvl="0"/>
            <a:r>
              <a:rPr lang="sk-SK" dirty="0" smtClean="0"/>
              <a:t>Oproti </a:t>
            </a:r>
            <a:r>
              <a:rPr lang="sk-SK" dirty="0" err="1" smtClean="0"/>
              <a:t>predchadzajúcim</a:t>
            </a:r>
            <a:r>
              <a:rPr lang="sk-SK" dirty="0" smtClean="0"/>
              <a:t> experimentom sa vynechá </a:t>
            </a:r>
            <a:r>
              <a:rPr lang="sk-SK" dirty="0" err="1" smtClean="0"/>
              <a:t>target</a:t>
            </a:r>
            <a:r>
              <a:rPr lang="sk-SK" dirty="0" smtClean="0"/>
              <a:t> znejúci hneď po </a:t>
            </a:r>
            <a:r>
              <a:rPr lang="sk-SK" dirty="0" err="1" smtClean="0"/>
              <a:t>distraktore</a:t>
            </a:r>
            <a:r>
              <a:rPr lang="sk-SK" dirty="0" smtClean="0"/>
              <a:t>, ktorý pôvodne nebolo   treba lokalizovať</a:t>
            </a:r>
            <a:r>
              <a:rPr lang="sk-SK" dirty="0" smtClean="0"/>
              <a:t>,         </a:t>
            </a:r>
            <a:r>
              <a:rPr lang="sk-SK" dirty="0" smtClean="0"/>
              <a:t>ale mohol spôsobiť </a:t>
            </a:r>
            <a:r>
              <a:rPr lang="sk-SK" dirty="0" err="1" smtClean="0"/>
              <a:t>precedence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r>
              <a:rPr lang="sk-SK" dirty="0" smtClean="0"/>
              <a:t> </a:t>
            </a:r>
            <a:r>
              <a:rPr lang="sk-SK" dirty="0" err="1" smtClean="0"/>
              <a:t>build-up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stimulus.jpg"/>
          <p:cNvPicPr>
            <a:picLocks noChangeAspect="1"/>
          </p:cNvPicPr>
          <p:nvPr/>
        </p:nvPicPr>
        <p:blipFill>
          <a:blip r:embed="rId2"/>
          <a:srcRect t="42251"/>
          <a:stretch>
            <a:fillRect/>
          </a:stretch>
        </p:blipFill>
        <p:spPr>
          <a:xfrm>
            <a:off x="2057400" y="3733800"/>
            <a:ext cx="422849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Komplikácie: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Hlučný projektor</a:t>
            </a:r>
          </a:p>
          <a:p>
            <a:r>
              <a:rPr lang="sk-SK" dirty="0" smtClean="0"/>
              <a:t>Skreslenie pri premietaní</a:t>
            </a:r>
          </a:p>
          <a:p>
            <a:r>
              <a:rPr lang="sk-SK" dirty="0" smtClean="0"/>
              <a:t>Nízke stojany na </a:t>
            </a:r>
            <a:r>
              <a:rPr lang="sk-SK" dirty="0" err="1" smtClean="0"/>
              <a:t>reprákoch</a:t>
            </a:r>
            <a:endParaRPr lang="sk-SK" dirty="0" smtClean="0"/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Odporúčaná študijná literatúra: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Kopčo</a:t>
            </a:r>
            <a:r>
              <a:rPr lang="en-US" sz="2400" b="1" dirty="0" smtClean="0"/>
              <a:t> N, </a:t>
            </a:r>
            <a:r>
              <a:rPr lang="en-US" sz="2400" b="1" dirty="0" err="1" smtClean="0"/>
              <a:t>Marcinek</a:t>
            </a:r>
            <a:r>
              <a:rPr lang="en-US" sz="2400" b="1" dirty="0" smtClean="0"/>
              <a:t> Ľ, </a:t>
            </a:r>
            <a:r>
              <a:rPr lang="en-US" sz="2400" b="1" dirty="0" err="1" smtClean="0"/>
              <a:t>Tomoriova</a:t>
            </a:r>
            <a:r>
              <a:rPr lang="en-US" sz="2400" b="1" dirty="0" smtClean="0"/>
              <a:t> B, </a:t>
            </a:r>
            <a:r>
              <a:rPr lang="en-US" sz="2400" b="1" dirty="0" err="1" smtClean="0"/>
              <a:t>Hládek</a:t>
            </a:r>
            <a:r>
              <a:rPr lang="en-US" sz="2400" b="1" dirty="0" smtClean="0"/>
              <a:t> Ľ </a:t>
            </a:r>
            <a:r>
              <a:rPr lang="en-US" sz="2400" dirty="0" smtClean="0"/>
              <a:t>(2015)­­­­­ </a:t>
            </a:r>
            <a:r>
              <a:rPr lang="en-US" sz="2400" dirty="0" smtClean="0">
                <a:hlinkClick r:id="rId3"/>
              </a:rPr>
              <a:t>Contextual plasticity, top-down, and non-auditory factors in sound localization with a </a:t>
            </a:r>
            <a:r>
              <a:rPr lang="en-US" sz="2400" dirty="0" err="1" smtClean="0">
                <a:hlinkClick r:id="rId3"/>
              </a:rPr>
              <a:t>distractor</a:t>
            </a:r>
            <a:r>
              <a:rPr lang="en-US" sz="2400" dirty="0" smtClean="0"/>
              <a:t>, Journal of the Acoustical Society of America 137, EL281, (</a:t>
            </a:r>
            <a:r>
              <a:rPr lang="en-US" sz="2400" dirty="0" err="1" smtClean="0">
                <a:hlinkClick r:id="rId4"/>
              </a:rPr>
              <a:t>pdf</a:t>
            </a:r>
            <a:r>
              <a:rPr lang="en-US" sz="2400" dirty="0" smtClean="0"/>
              <a:t>, DOI: 10.1121/1.4914999)</a:t>
            </a:r>
            <a:endParaRPr lang="sk-SK" sz="2400" dirty="0" smtClean="0"/>
          </a:p>
          <a:p>
            <a:r>
              <a:rPr lang="sk-SK" sz="2400" dirty="0" smtClean="0"/>
              <a:t>Prednášky k predmetom Úvod do </a:t>
            </a:r>
            <a:r>
              <a:rPr lang="sk-SK" sz="2400" dirty="0" err="1" smtClean="0"/>
              <a:t>neurovied</a:t>
            </a:r>
            <a:r>
              <a:rPr lang="sk-SK" sz="2400" dirty="0" smtClean="0"/>
              <a:t>, Výpočtová a kognitívna </a:t>
            </a:r>
            <a:r>
              <a:rPr lang="sk-SK" sz="2400" dirty="0" err="1" smtClean="0"/>
              <a:t>neuroveda</a:t>
            </a:r>
            <a:endParaRPr lang="sk-SK" sz="2400" dirty="0" smtClean="0"/>
          </a:p>
          <a:p>
            <a:r>
              <a:rPr lang="sk-SK" sz="2400" dirty="0" smtClean="0"/>
              <a:t>Fundamentals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Hearing</a:t>
            </a:r>
            <a:r>
              <a:rPr lang="sk-SK" sz="2400" dirty="0" smtClean="0"/>
              <a:t> (</a:t>
            </a:r>
            <a:r>
              <a:rPr lang="sk-SK" sz="2400" dirty="0" err="1" smtClean="0"/>
              <a:t>Yost</a:t>
            </a:r>
            <a:r>
              <a:rPr lang="sk-SK" sz="2400" dirty="0" smtClean="0"/>
              <a:t>)</a:t>
            </a:r>
          </a:p>
          <a:p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obrázkov: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2"/>
              </a:rPr>
              <a:t>https://wheatandtares.org/2013/10/24/distracted-by-non-distraction/</a:t>
            </a:r>
            <a:endParaRPr lang="sk-SK" dirty="0" smtClean="0"/>
          </a:p>
          <a:p>
            <a:r>
              <a:rPr lang="sk-SK" sz="2000" dirty="0" smtClean="0"/>
              <a:t>https://www.google.sk/url?sa=i&amp;rct=j&amp;q=&amp;esrc=s&amp;source=images&amp;cd=&amp;cad=rja&amp;uact=8&amp;ved=0ahUKEwj0nIysyfrWAhVEXhQKHbGMD1sQjRwIBw&amp;url=https%3A%2F%2Fsaundersms.pwcs.edu%2Fdepartments%2Fhealth___p_e%2Fbetty_cox%2Ftarget_calendars&amp;psig=AOvVaw2axjfgnqAzDkgUSVbmosUr&amp;ust=1508429643374868</a:t>
            </a:r>
          </a:p>
          <a:p>
            <a:r>
              <a:rPr lang="sk-SK" sz="2200" dirty="0" err="1" smtClean="0"/>
              <a:t>Foto</a:t>
            </a:r>
            <a:r>
              <a:rPr lang="sk-SK" sz="2200" dirty="0" smtClean="0"/>
              <a:t> z labu: V. Piková, Ing. Beáta </a:t>
            </a:r>
            <a:r>
              <a:rPr lang="sk-SK" sz="2200" dirty="0" err="1" smtClean="0"/>
              <a:t>Tomoriová</a:t>
            </a:r>
            <a:r>
              <a:rPr lang="sk-SK" sz="2200" dirty="0" smtClean="0"/>
              <a:t>, PhD.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686800" cy="841248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Ďakujem za pozornosť 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Motivácia...spadla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z oblakov?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37436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2"/>
                </a:solidFill>
              </a:rPr>
              <a:t>Osobná motivácia: </a:t>
            </a:r>
            <a:r>
              <a:rPr lang="sk-SK" dirty="0" smtClean="0"/>
              <a:t>-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využitie informatiky, biológie, psychológie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chemeClr val="tx2"/>
                </a:solidFill>
              </a:rPr>
              <a:t>Vedecká motivácia: </a:t>
            </a:r>
            <a:r>
              <a:rPr lang="sk-SK" dirty="0" smtClean="0"/>
              <a:t>-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vyriešenie otázky ohľadom doposiaľ nejasného efektu </a:t>
            </a:r>
            <a:r>
              <a:rPr lang="sk-SK" dirty="0" err="1" smtClean="0"/>
              <a:t>kontextuálnej</a:t>
            </a:r>
            <a:r>
              <a:rPr lang="sk-SK" dirty="0" smtClean="0"/>
              <a:t> </a:t>
            </a:r>
            <a:r>
              <a:rPr lang="sk-SK" dirty="0" err="1" smtClean="0"/>
              <a:t>plasticity</a:t>
            </a:r>
            <a:r>
              <a:rPr lang="sk-SK" dirty="0" smtClean="0"/>
              <a:t>: ako vzniká, na akom mechanizme je založený</a:t>
            </a:r>
          </a:p>
          <a:p>
            <a:pPr>
              <a:buNone/>
            </a:pPr>
            <a:r>
              <a:rPr lang="sk-SK" dirty="0" smtClean="0"/>
              <a:t>    - pomoc ľuďom s poškodeným sluchom</a:t>
            </a:r>
            <a:endParaRPr lang="sk-SK" dirty="0"/>
          </a:p>
        </p:txBody>
      </p:sp>
      <p:pic>
        <p:nvPicPr>
          <p:cNvPr id="13316" name="Picture 4" descr="Výsledok vyhľadávania obrázkov pre dopyt majka z gur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"/>
            <a:ext cx="24003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Ciele bakalárskej práce: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sk-SK" dirty="0" smtClean="0"/>
              <a:t>oboznámiť sa s doterajším výskumom ohľadom </a:t>
            </a:r>
            <a:r>
              <a:rPr lang="sk-SK" dirty="0" err="1" smtClean="0"/>
              <a:t>kontextuálnej</a:t>
            </a:r>
            <a:r>
              <a:rPr lang="sk-SK" dirty="0" smtClean="0"/>
              <a:t> </a:t>
            </a:r>
            <a:r>
              <a:rPr lang="sk-SK" dirty="0" err="1" smtClean="0"/>
              <a:t>plasticity</a:t>
            </a:r>
            <a:endParaRPr lang="sk-SK" dirty="0" smtClean="0"/>
          </a:p>
          <a:p>
            <a:pPr marL="582930" indent="-514350">
              <a:buFont typeface="+mj-lt"/>
              <a:buAutoNum type="arabicPeriod"/>
            </a:pPr>
            <a:r>
              <a:rPr lang="sk-SK" dirty="0" smtClean="0"/>
              <a:t>pripraviť experimentálny </a:t>
            </a:r>
            <a:r>
              <a:rPr lang="sk-SK" dirty="0" err="1" smtClean="0"/>
              <a:t>setup</a:t>
            </a:r>
            <a:endParaRPr lang="sk-SK" dirty="0" smtClean="0"/>
          </a:p>
          <a:p>
            <a:pPr marL="582930" indent="-514350">
              <a:buFont typeface="+mj-lt"/>
              <a:buAutoNum type="arabicPeriod"/>
            </a:pPr>
            <a:r>
              <a:rPr lang="sk-SK" dirty="0" smtClean="0"/>
              <a:t>na základe poskytnutých MATLAB </a:t>
            </a:r>
            <a:r>
              <a:rPr lang="sk-SK" dirty="0" err="1" smtClean="0"/>
              <a:t>skriptov</a:t>
            </a:r>
            <a:r>
              <a:rPr lang="sk-SK" dirty="0" smtClean="0"/>
              <a:t> naprogramovať experimentálnu procedúru na zber dát</a:t>
            </a:r>
          </a:p>
          <a:p>
            <a:pPr marL="582930" indent="-514350">
              <a:buFont typeface="+mj-lt"/>
              <a:buAutoNum type="arabicPeriod"/>
            </a:pPr>
            <a:r>
              <a:rPr lang="sk-SK" dirty="0" smtClean="0"/>
              <a:t>nazbierať experimentálne dáta na nových subjektoch</a:t>
            </a:r>
          </a:p>
          <a:p>
            <a:pPr marL="582930" indent="-514350">
              <a:buFont typeface="+mj-lt"/>
              <a:buAutoNum type="arabicPeriod"/>
            </a:pPr>
            <a:r>
              <a:rPr lang="sk-SK" dirty="0" smtClean="0"/>
              <a:t>analyzovať a vyhodnotiť experimentálne dáta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21664"/>
          </a:xfrm>
        </p:spPr>
        <p:txBody>
          <a:bodyPr/>
          <a:lstStyle/>
          <a:p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Kontextuálna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plasticita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(CP)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0" y="1676400"/>
            <a:ext cx="83058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sk-SK" sz="2800" dirty="0" smtClean="0"/>
              <a:t>CP je forma </a:t>
            </a:r>
            <a:r>
              <a:rPr lang="sk-SK" sz="2800" dirty="0" smtClean="0">
                <a:solidFill>
                  <a:schemeClr val="tx2"/>
                </a:solidFill>
              </a:rPr>
              <a:t>ADAPTÁCIE</a:t>
            </a:r>
            <a:r>
              <a:rPr lang="sk-SK" sz="2800" dirty="0" smtClean="0"/>
              <a:t> v sluchovej lokalizácii vyvolaná </a:t>
            </a:r>
            <a:r>
              <a:rPr lang="sk-SK" sz="2800" dirty="0" smtClean="0">
                <a:solidFill>
                  <a:schemeClr val="tx2"/>
                </a:solidFill>
              </a:rPr>
              <a:t>PREDCHÁDZAJÚCOU</a:t>
            </a:r>
            <a:r>
              <a:rPr lang="sk-SK" sz="2800" dirty="0" smtClean="0"/>
              <a:t> stimuláciou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sk-SK" sz="2800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sk-SK" sz="2800" dirty="0" smtClean="0"/>
              <a:t>CP bola pozorovaná ako </a:t>
            </a:r>
            <a:r>
              <a:rPr lang="sk-SK" sz="2800" dirty="0" smtClean="0">
                <a:solidFill>
                  <a:schemeClr val="tx2"/>
                </a:solidFill>
              </a:rPr>
              <a:t>posuny </a:t>
            </a:r>
            <a:r>
              <a:rPr lang="sk-SK" sz="2800" dirty="0" smtClean="0"/>
              <a:t>vo vnímaní stimulu (KLIKU) , keď v striedavých pokusoch bol cieľový </a:t>
            </a:r>
            <a:r>
              <a:rPr lang="sk-SK" sz="2800" dirty="0" err="1" smtClean="0"/>
              <a:t>klik</a:t>
            </a:r>
            <a:r>
              <a:rPr lang="sk-SK" sz="2800" dirty="0" smtClean="0"/>
              <a:t> predchádzaný identickým </a:t>
            </a:r>
            <a:r>
              <a:rPr lang="sk-SK" sz="2800" dirty="0" err="1" smtClean="0"/>
              <a:t>distraktorom</a:t>
            </a:r>
            <a:r>
              <a:rPr lang="sk-SK" sz="2800" dirty="0" smtClean="0"/>
              <a:t> prichádzajúcim zo </a:t>
            </a:r>
            <a:r>
              <a:rPr lang="sk-SK" sz="2800" dirty="0" smtClean="0">
                <a:solidFill>
                  <a:schemeClr val="tx2"/>
                </a:solidFill>
              </a:rPr>
              <a:t>známej polohy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171018_07423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33400" y="1447800"/>
            <a:ext cx="8398931" cy="47244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Laboratórium vnímania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kognície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aktuálny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set-up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4" descr="IMAG1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801749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Set-up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premietaním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Projektorom premietané </a:t>
            </a:r>
            <a:r>
              <a:rPr lang="sk-SK" dirty="0" err="1" smtClean="0"/>
              <a:t>dvojčíslia</a:t>
            </a:r>
            <a:r>
              <a:rPr lang="sk-SK" dirty="0" smtClean="0"/>
              <a:t> po stupni</a:t>
            </a:r>
          </a:p>
          <a:p>
            <a:endParaRPr lang="sk-SK" dirty="0"/>
          </a:p>
        </p:txBody>
      </p:sp>
      <p:pic>
        <p:nvPicPr>
          <p:cNvPr id="4" name="Obrázok 3" descr="20171122_124505.jpg"/>
          <p:cNvPicPr>
            <a:picLocks noChangeAspect="1"/>
          </p:cNvPicPr>
          <p:nvPr/>
        </p:nvPicPr>
        <p:blipFill>
          <a:blip r:embed="rId3" cstate="print"/>
          <a:srcRect l="1667" t="22963" r="6667" b="29629"/>
          <a:stretch>
            <a:fillRect/>
          </a:stretch>
        </p:blipFill>
        <p:spPr>
          <a:xfrm>
            <a:off x="0" y="2667000"/>
            <a:ext cx="916781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7" descr="nak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5638800" cy="546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959</TotalTime>
  <Words>485</Words>
  <PresentationFormat>Prezentácia na obrazovke (4:3)</PresentationFormat>
  <Paragraphs>84</Paragraphs>
  <Slides>24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Luxusný</vt:lpstr>
      <vt:lpstr>Mechanizmy  KONTEXTUÁLNej PLASTICITy       v lokaLizácii zvukov</vt:lpstr>
      <vt:lpstr>Oblasť štúdia:</vt:lpstr>
      <vt:lpstr> Motivácia...spadla  z oblakov?</vt:lpstr>
      <vt:lpstr>Ciele bakalárskej práce:</vt:lpstr>
      <vt:lpstr>Kontextuálna plasticita (CP)</vt:lpstr>
      <vt:lpstr>Laboratórium vnímania   a kognície: aktuálny set-up</vt:lpstr>
      <vt:lpstr>Snímka 7</vt:lpstr>
      <vt:lpstr>Set-up s premietaním</vt:lpstr>
      <vt:lpstr>Snímka 9</vt:lpstr>
      <vt:lpstr>TARGET</vt:lpstr>
      <vt:lpstr>DISTRAKTOR</vt:lpstr>
      <vt:lpstr>EXPERIMENT:  1, BASELINE</vt:lpstr>
      <vt:lpstr>EXPERIMENT:  1, BASELINE</vt:lpstr>
      <vt:lpstr>EXPERIMENT:  1, BASELINE</vt:lpstr>
      <vt:lpstr>2, päť kontextuálnych kôl</vt:lpstr>
      <vt:lpstr>2, päť kontextuálnych kôl</vt:lpstr>
      <vt:lpstr>2, päť kontextuálnych kôl</vt:lpstr>
      <vt:lpstr>2, päť kontextuálnych kôl</vt:lpstr>
      <vt:lpstr>HYPOTÉZY:</vt:lpstr>
      <vt:lpstr>ZMENA V KONTEXTUÁLNOM KOLE</vt:lpstr>
      <vt:lpstr>Komplikácie:</vt:lpstr>
      <vt:lpstr>Odporúčaná študijná literatúra:</vt:lpstr>
      <vt:lpstr>Zdroje obrázkov:</vt:lpstr>
      <vt:lpstr>Ďakujem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KONTEXTUÁLNA PLASTICITA</dc:title>
  <dc:creator>BEJA</dc:creator>
  <cp:lastModifiedBy>ntb</cp:lastModifiedBy>
  <cp:revision>102</cp:revision>
  <dcterms:created xsi:type="dcterms:W3CDTF">2017-04-18T12:04:20Z</dcterms:created>
  <dcterms:modified xsi:type="dcterms:W3CDTF">2017-11-23T13:12:16Z</dcterms:modified>
</cp:coreProperties>
</file>