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6"/>
  </p:notesMasterIdLst>
  <p:handoutMasterIdLst>
    <p:handoutMasterId r:id="rId17"/>
  </p:handoutMasterIdLst>
  <p:sldIdLst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6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85" y="4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20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8ADCE5E-FF19-47CA-8C04-D66776890AA1}" type="datetime1">
              <a:rPr lang="sk-SK" smtClean="0"/>
              <a:t>27.11.2018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6E42EF-B2A2-4428-A098-E6934E2840B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266190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4308BC-204D-4E92-9BE0-950F416816EB}" type="datetime1">
              <a:rPr lang="sk-SK" noProof="0" smtClean="0"/>
              <a:t>27.11.2018</a:t>
            </a:fld>
            <a:endParaRPr lang="sk-SK" noProof="0" dirty="0"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/>
              <a:t>Kliknite sem a upravte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3716F0-385D-4F6E-BE54-A09D410D24C2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683426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čísla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23716F0-385D-4F6E-BE54-A09D410D24C2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5684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DCC5251-AFF6-44DB-8146-105A86864F18}" type="datetime1">
              <a:rPr lang="sk-SK" noProof="0" smtClean="0"/>
              <a:t>27.11.2018</a:t>
            </a:fld>
            <a:endParaRPr lang="sk-S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/>
              <a:t>Pridajte pätu</a:t>
            </a:r>
            <a:endParaRPr lang="sk-S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99506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E37EC9-BB84-494B-B463-ED27442C9200}" type="datetime1">
              <a:rPr lang="sk-SK" noProof="0" smtClean="0"/>
              <a:t>27.11.2018</a:t>
            </a:fld>
            <a:endParaRPr lang="sk-S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k-SK" noProof="0"/>
              <a:t>Pridajte pätu</a:t>
            </a:r>
            <a:endParaRPr lang="sk-S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79908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A2AB079-A82B-4D89-B61A-72A68A69164D}" type="datetime1">
              <a:rPr lang="sk-SK" noProof="0" smtClean="0"/>
              <a:t>27.11.2018</a:t>
            </a:fld>
            <a:endParaRPr lang="sk-S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pPr rtl="0"/>
            <a:r>
              <a:rPr lang="sk-SK" noProof="0"/>
              <a:t>Pridajte pätu</a:t>
            </a:r>
            <a:endParaRPr lang="sk-S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65979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4657EF-DA03-4986-B756-003955A55A16}" type="datetime1">
              <a:rPr lang="sk-SK" noProof="0" smtClean="0"/>
              <a:t>27.11.2018</a:t>
            </a:fld>
            <a:endParaRPr lang="sk-S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k-SK" noProof="0"/>
              <a:t>Pridajte pätu</a:t>
            </a:r>
            <a:endParaRPr lang="sk-S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pPr rtl="0"/>
            <a:fld id="{401CF334-2D5C-4859-84A6-CA7E6E43FAEB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56091964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61BD47E-90BC-4BFE-9C59-7861B09DC938}" type="datetime1">
              <a:rPr lang="sk-SK" noProof="0" smtClean="0"/>
              <a:t>27.11.2018</a:t>
            </a:fld>
            <a:endParaRPr lang="sk-S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/>
              <a:t>Pridajte pätu</a:t>
            </a:r>
            <a:endParaRPr lang="sk-S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8380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4657EF-DA03-4986-B756-003955A55A16}" type="datetime1">
              <a:rPr lang="sk-SK" noProof="0" smtClean="0"/>
              <a:t>27.11.2018</a:t>
            </a:fld>
            <a:endParaRPr lang="sk-SK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k-SK" noProof="0"/>
              <a:t>Pridajte pätu</a:t>
            </a:r>
            <a:endParaRPr lang="sk-SK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0028199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A8C710-4FE2-4B1D-A453-8BCB897B1351}" type="datetime1">
              <a:rPr lang="sk-SK" noProof="0" smtClean="0"/>
              <a:t>27.11.2018</a:t>
            </a:fld>
            <a:endParaRPr lang="sk-SK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k-SK" noProof="0"/>
              <a:t>Pridajte pätu</a:t>
            </a:r>
            <a:endParaRPr lang="sk-SK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79565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4657EF-DA03-4986-B756-003955A55A16}" type="datetime1">
              <a:rPr lang="sk-SK" noProof="0" smtClean="0"/>
              <a:t>27.11.2018</a:t>
            </a:fld>
            <a:endParaRPr lang="sk-S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k-SK" noProof="0"/>
              <a:t>Pridajte pätu</a:t>
            </a:r>
            <a:endParaRPr lang="sk-S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062932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4657EF-DA03-4986-B756-003955A55A16}" type="datetime1">
              <a:rPr lang="sk-SK" noProof="0" smtClean="0"/>
              <a:t>27.11.2018</a:t>
            </a:fld>
            <a:endParaRPr lang="sk-SK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k-SK" noProof="0"/>
              <a:t>Pridajte pätu</a:t>
            </a:r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9936097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F4657EF-DA03-4986-B756-003955A55A16}" type="datetime1">
              <a:rPr lang="sk-SK" noProof="0" smtClean="0"/>
              <a:t>27.11.2018</a:t>
            </a:fld>
            <a:endParaRPr lang="sk-SK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/>
              <a:t>Pridajte pätu</a:t>
            </a:r>
            <a:endParaRPr lang="sk-SK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92408365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66DFA3-CD82-4B88-B2CE-715ABE6ECE22}" type="datetime1">
              <a:rPr lang="sk-SK" noProof="0" smtClean="0"/>
              <a:t>27.11.2018</a:t>
            </a:fld>
            <a:endParaRPr lang="sk-SK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k-SK" noProof="0"/>
              <a:t>Pridajte pätu</a:t>
            </a:r>
            <a:endParaRPr lang="sk-SK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476714CB-43FF-4499-9CCF-1C5673642837}"/>
              </a:ext>
            </a:extLst>
          </p:cNvPr>
          <p:cNvSpPr/>
          <p:nvPr userDrawn="1"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k-SK" sz="1800" noProof="0" dirty="0"/>
          </a:p>
        </p:txBody>
      </p:sp>
    </p:spTree>
    <p:extLst>
      <p:ext uri="{BB962C8B-B14F-4D97-AF65-F5344CB8AC3E}">
        <p14:creationId xmlns:p14="http://schemas.microsoft.com/office/powerpoint/2010/main" val="15257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9F4657EF-DA03-4986-B756-003955A55A16}" type="datetime1">
              <a:rPr lang="sk-SK" noProof="0" smtClean="0"/>
              <a:t>27.11.2018</a:t>
            </a:fld>
            <a:endParaRPr lang="sk-S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r>
              <a:rPr lang="sk-SK" noProof="0"/>
              <a:t>Pridajte pätu</a:t>
            </a:r>
            <a:endParaRPr lang="sk-S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401CF334-2D5C-4859-84A6-CA7E6E43FAEB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003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gif"/><Relationship Id="rId4" Type="http://schemas.openxmlformats.org/officeDocument/2006/relationships/image" Target="../media/image16.png"/><Relationship Id="rId9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1191" y="808082"/>
            <a:ext cx="10993549" cy="1475013"/>
          </a:xfrm>
        </p:spPr>
        <p:txBody>
          <a:bodyPr rtlCol="0"/>
          <a:lstStyle/>
          <a:p>
            <a:r>
              <a:rPr lang="sk-SK" dirty="0"/>
              <a:t>Inteligentné zavlažovanie záhrady sieťou zariadení internetu vecí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sk-SK" dirty="0"/>
              <a:t>Viktor </a:t>
            </a:r>
            <a:r>
              <a:rPr lang="sk-SK" dirty="0" err="1"/>
              <a:t>pristaš</a:t>
            </a:r>
            <a:endParaRPr lang="sk-SK" dirty="0"/>
          </a:p>
          <a:p>
            <a:pPr rtl="0"/>
            <a:r>
              <a:rPr lang="sk-SK" dirty="0"/>
              <a:t>Vedúci: Mgr. Patrik </a:t>
            </a:r>
            <a:r>
              <a:rPr lang="sk-SK" dirty="0" err="1"/>
              <a:t>pekarčík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66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24C3B2-A85A-4036-9A2C-789423C5C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Odporúčaná literatúra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E9547B0-8BB0-4C86-95E1-675EF70D0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[1] D. </a:t>
            </a:r>
            <a:r>
              <a:rPr lang="sk-SK" dirty="0" err="1"/>
              <a:t>Uckelmann</a:t>
            </a:r>
            <a:r>
              <a:rPr lang="sk-SK" dirty="0"/>
              <a:t>, M. </a:t>
            </a:r>
            <a:r>
              <a:rPr lang="sk-SK" dirty="0" err="1"/>
              <a:t>Harrison</a:t>
            </a:r>
            <a:r>
              <a:rPr lang="sk-SK" dirty="0"/>
              <a:t>, F. </a:t>
            </a:r>
            <a:r>
              <a:rPr lang="sk-SK" dirty="0" err="1"/>
              <a:t>Michahelles</a:t>
            </a:r>
            <a:r>
              <a:rPr lang="sk-SK" dirty="0"/>
              <a:t>, and B. </a:t>
            </a:r>
            <a:r>
              <a:rPr lang="sk-SK" dirty="0" err="1"/>
              <a:t>Scholz-Reiter</a:t>
            </a:r>
            <a:r>
              <a:rPr lang="sk-SK" dirty="0"/>
              <a:t>, </a:t>
            </a:r>
            <a:r>
              <a:rPr lang="sk-SK" dirty="0" err="1"/>
              <a:t>Architecting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internet of </a:t>
            </a:r>
            <a:r>
              <a:rPr lang="sk-SK" dirty="0" err="1"/>
              <a:t>things</a:t>
            </a:r>
            <a:r>
              <a:rPr lang="sk-SK" dirty="0"/>
              <a:t>. </a:t>
            </a:r>
            <a:r>
              <a:rPr lang="sk-SK" dirty="0" err="1"/>
              <a:t>Heidelberg</a:t>
            </a:r>
            <a:r>
              <a:rPr lang="sk-SK" dirty="0"/>
              <a:t>: </a:t>
            </a:r>
            <a:r>
              <a:rPr lang="sk-SK" dirty="0" err="1"/>
              <a:t>Springer</a:t>
            </a:r>
            <a:r>
              <a:rPr lang="sk-SK" dirty="0"/>
              <a:t>, 2011.</a:t>
            </a:r>
          </a:p>
          <a:p>
            <a:r>
              <a:rPr lang="sk-SK" dirty="0"/>
              <a:t>[2] P. </a:t>
            </a:r>
            <a:r>
              <a:rPr lang="sk-SK" dirty="0" err="1"/>
              <a:t>Waher</a:t>
            </a:r>
            <a:r>
              <a:rPr lang="sk-SK" dirty="0"/>
              <a:t>, </a:t>
            </a:r>
            <a:r>
              <a:rPr lang="sk-SK" dirty="0" err="1"/>
              <a:t>Learning</a:t>
            </a:r>
            <a:r>
              <a:rPr lang="sk-SK" dirty="0"/>
              <a:t> Internet of </a:t>
            </a:r>
            <a:r>
              <a:rPr lang="sk-SK" dirty="0" err="1"/>
              <a:t>Things</a:t>
            </a:r>
            <a:r>
              <a:rPr lang="sk-SK" dirty="0"/>
              <a:t>: </a:t>
            </a:r>
            <a:r>
              <a:rPr lang="sk-SK" dirty="0" err="1"/>
              <a:t>explore</a:t>
            </a:r>
            <a:r>
              <a:rPr lang="sk-SK" dirty="0"/>
              <a:t> and </a:t>
            </a:r>
            <a:r>
              <a:rPr lang="sk-SK" dirty="0" err="1"/>
              <a:t>learn</a:t>
            </a:r>
            <a:r>
              <a:rPr lang="sk-SK" dirty="0"/>
              <a:t> </a:t>
            </a:r>
            <a:r>
              <a:rPr lang="sk-SK" dirty="0" err="1"/>
              <a:t>about</a:t>
            </a:r>
            <a:r>
              <a:rPr lang="sk-SK" dirty="0"/>
              <a:t> Internet of </a:t>
            </a:r>
            <a:r>
              <a:rPr lang="sk-SK" dirty="0" err="1"/>
              <a:t>Things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help</a:t>
            </a:r>
            <a:r>
              <a:rPr lang="sk-SK" dirty="0"/>
              <a:t> of </a:t>
            </a:r>
            <a:r>
              <a:rPr lang="sk-SK" dirty="0" err="1"/>
              <a:t>engaging</a:t>
            </a:r>
            <a:r>
              <a:rPr lang="sk-SK" dirty="0"/>
              <a:t> and </a:t>
            </a:r>
            <a:r>
              <a:rPr lang="sk-SK" dirty="0" err="1"/>
              <a:t>enlightening</a:t>
            </a:r>
            <a:r>
              <a:rPr lang="sk-SK" dirty="0"/>
              <a:t> </a:t>
            </a:r>
            <a:r>
              <a:rPr lang="sk-SK" dirty="0" err="1"/>
              <a:t>tutorials</a:t>
            </a:r>
            <a:r>
              <a:rPr lang="sk-SK" dirty="0"/>
              <a:t> </a:t>
            </a:r>
            <a:r>
              <a:rPr lang="sk-SK" dirty="0" err="1"/>
              <a:t>designed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Raspberry</a:t>
            </a:r>
            <a:r>
              <a:rPr lang="sk-SK" dirty="0"/>
              <a:t> Pi. Birmingham, </a:t>
            </a:r>
            <a:r>
              <a:rPr lang="sk-SK" dirty="0" err="1"/>
              <a:t>Mumbai</a:t>
            </a:r>
            <a:r>
              <a:rPr lang="sk-SK" dirty="0"/>
              <a:t>: </a:t>
            </a:r>
            <a:r>
              <a:rPr lang="sk-SK" dirty="0" err="1"/>
              <a:t>Packt</a:t>
            </a:r>
            <a:r>
              <a:rPr lang="sk-SK" dirty="0"/>
              <a:t> </a:t>
            </a:r>
            <a:r>
              <a:rPr lang="sk-SK" dirty="0" err="1"/>
              <a:t>Publishing</a:t>
            </a:r>
            <a:r>
              <a:rPr lang="sk-SK" dirty="0"/>
              <a:t>, 2015.</a:t>
            </a:r>
          </a:p>
          <a:p>
            <a:r>
              <a:rPr lang="sk-SK" dirty="0"/>
              <a:t>[3] D. </a:t>
            </a:r>
            <a:r>
              <a:rPr lang="sk-SK" dirty="0" err="1"/>
              <a:t>Uckelmann</a:t>
            </a:r>
            <a:r>
              <a:rPr lang="sk-SK" dirty="0"/>
              <a:t>, M. </a:t>
            </a:r>
            <a:r>
              <a:rPr lang="sk-SK" dirty="0" err="1"/>
              <a:t>Harrison</a:t>
            </a:r>
            <a:r>
              <a:rPr lang="sk-SK" dirty="0"/>
              <a:t>, F. </a:t>
            </a:r>
            <a:r>
              <a:rPr lang="sk-SK" dirty="0" err="1"/>
              <a:t>Michahelles</a:t>
            </a:r>
            <a:r>
              <a:rPr lang="sk-SK" dirty="0"/>
              <a:t>, and B. </a:t>
            </a:r>
            <a:r>
              <a:rPr lang="sk-SK" dirty="0" err="1"/>
              <a:t>Scholz-Reiter</a:t>
            </a:r>
            <a:r>
              <a:rPr lang="sk-SK" dirty="0"/>
              <a:t>, </a:t>
            </a:r>
            <a:r>
              <a:rPr lang="sk-SK" dirty="0" err="1"/>
              <a:t>Architecting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internet of </a:t>
            </a:r>
            <a:r>
              <a:rPr lang="sk-SK" dirty="0" err="1"/>
              <a:t>things</a:t>
            </a:r>
            <a:r>
              <a:rPr lang="sk-SK" dirty="0"/>
              <a:t>. </a:t>
            </a:r>
            <a:r>
              <a:rPr lang="sk-SK" dirty="0" err="1"/>
              <a:t>Heidelberg</a:t>
            </a:r>
            <a:r>
              <a:rPr lang="sk-SK" dirty="0"/>
              <a:t>: </a:t>
            </a:r>
            <a:r>
              <a:rPr lang="sk-SK" dirty="0" err="1"/>
              <a:t>Springer</a:t>
            </a:r>
            <a:r>
              <a:rPr lang="sk-SK" dirty="0"/>
              <a:t>, 2013.</a:t>
            </a:r>
          </a:p>
        </p:txBody>
      </p:sp>
    </p:spTree>
    <p:extLst>
      <p:ext uri="{BB962C8B-B14F-4D97-AF65-F5344CB8AC3E}">
        <p14:creationId xmlns:p14="http://schemas.microsoft.com/office/powerpoint/2010/main" val="1676404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2C7E5101-DC64-441A-8104-24475F55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7" name="Zástupný objekt pre text 6">
            <a:extLst>
              <a:ext uri="{FF2B5EF4-FFF2-40B4-BE49-F238E27FC236}">
                <a16:creationId xmlns:a16="http://schemas.microsoft.com/office/drawing/2014/main" id="{82794E35-3FA4-4F2B-9A4B-32027745DB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41081AA-EA9B-41B3-9735-541AB2C28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266" y="724180"/>
            <a:ext cx="2126038" cy="366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2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93652E-71FB-4F97-8C1C-3721CA768C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Čo všetko je </a:t>
            </a:r>
            <a:r>
              <a:rPr lang="sk-SK" dirty="0" err="1"/>
              <a:t>smart</a:t>
            </a:r>
            <a:r>
              <a:rPr lang="sk-SK" dirty="0"/>
              <a:t>?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C91E6E8-0BAF-40D1-9559-E689A3A012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C195C03-FEFF-4621-B3B0-BEC0FB50C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066">
            <a:off x="4804924" y="571500"/>
            <a:ext cx="4148576" cy="4148576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8ABA0349-929E-4148-8A31-81AF48312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50" y="2264550"/>
            <a:ext cx="2857500" cy="262890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E6D15C21-CAD4-477C-AA0B-373DA736D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1479">
            <a:off x="2773964" y="316771"/>
            <a:ext cx="5089062" cy="3392708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ADBB6591-A335-4D98-AB2D-229633FC9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060" y="4167075"/>
            <a:ext cx="3105289" cy="2198126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1A563A92-EA08-417C-BB22-C2AF23823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643">
            <a:off x="6594120" y="2730933"/>
            <a:ext cx="3015801" cy="3611738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581485A9-567E-4331-81C5-7E2FE20EE2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8621">
            <a:off x="9090897" y="2717450"/>
            <a:ext cx="2754299" cy="2754299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D1B33D70-DEA3-4747-B9C4-BC4ED5FE9A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8986">
            <a:off x="2003978" y="3131940"/>
            <a:ext cx="3751124" cy="2809722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80404A3F-1E0C-4656-8EAE-A98A1165BF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782" y="580468"/>
            <a:ext cx="3665284" cy="2748963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7A5B36D7-776F-4B94-86B3-973BD6E674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1393">
            <a:off x="117554" y="2975234"/>
            <a:ext cx="5814285" cy="4496381"/>
          </a:xfrm>
          <a:prstGeom prst="rect">
            <a:avLst/>
          </a:prstGeom>
        </p:spPr>
      </p:pic>
      <p:pic>
        <p:nvPicPr>
          <p:cNvPr id="25" name="Obrázok 24">
            <a:extLst>
              <a:ext uri="{FF2B5EF4-FFF2-40B4-BE49-F238E27FC236}">
                <a16:creationId xmlns:a16="http://schemas.microsoft.com/office/drawing/2014/main" id="{9760B5E0-440B-43D7-BB7D-82B062B773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8421">
            <a:off x="6873590" y="199599"/>
            <a:ext cx="4286250" cy="4286250"/>
          </a:xfrm>
          <a:prstGeom prst="rect">
            <a:avLst/>
          </a:prstGeom>
        </p:spPr>
      </p:pic>
      <p:pic>
        <p:nvPicPr>
          <p:cNvPr id="27" name="Obrázok 26">
            <a:extLst>
              <a:ext uri="{FF2B5EF4-FFF2-40B4-BE49-F238E27FC236}">
                <a16:creationId xmlns:a16="http://schemas.microsoft.com/office/drawing/2014/main" id="{9A6BAD7F-4915-4B12-AD1E-F14B554FC2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4326">
            <a:off x="310291" y="462320"/>
            <a:ext cx="5874720" cy="388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A493A-4848-491C-BBA8-E20B053A1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Chceme polievať záhradu ručne?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0166FA04-55B9-464F-BC90-58B41110A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572" y="1841072"/>
            <a:ext cx="4290856" cy="4981757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E8BF660-7368-4376-A1AC-798D255D94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18" y="352530"/>
            <a:ext cx="6319576" cy="631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4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A2972-47BF-463B-9CD0-C997CB2B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Ciele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613294E-EF2B-44C2-B247-54557337D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k-SK" sz="2000" dirty="0"/>
              <a:t>Preskúmať existujúce riešenia automatizácie v záhrade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2000" dirty="0"/>
              <a:t>Analýza spôsobu získavania údajov o fyzickom svete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2000" dirty="0"/>
              <a:t>Spôsoby komunikácie v rozľahlom priestore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2000" dirty="0"/>
              <a:t>Návrh komplexného riešenia pre zber údajov, ich analýzu a vykonávania zavlažovania</a:t>
            </a:r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90346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DC8223-3FB5-45ED-85F1-87B45B36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Preskúmať existujúce riešenia automatizácie v záhrade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B58A3EA-AC8A-4534-A9A2-C760845A3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Nie sú dostatočne všestranné</a:t>
            </a:r>
          </a:p>
          <a:p>
            <a:r>
              <a:rPr lang="sk-SK" dirty="0"/>
              <a:t>Väčšinou sledujú iba jeden „atribút“ reálneho sveta</a:t>
            </a:r>
          </a:p>
        </p:txBody>
      </p:sp>
    </p:spTree>
    <p:extLst>
      <p:ext uri="{BB962C8B-B14F-4D97-AF65-F5344CB8AC3E}">
        <p14:creationId xmlns:p14="http://schemas.microsoft.com/office/powerpoint/2010/main" val="3967317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E7EEDE76-9E79-4BD5-9898-8DB7098E3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08" y="2451632"/>
            <a:ext cx="975429" cy="975429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C627ADE1-86E8-4C30-A8D2-49CC0FF532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9111" y="2451632"/>
            <a:ext cx="554296" cy="55429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AA5BC795-788C-4D38-92C8-4D79B3B4E4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37" y="3254421"/>
            <a:ext cx="591221" cy="591221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F1D9089E-6A2F-40BF-86B0-905BB247F8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27" y="2075908"/>
            <a:ext cx="1134526" cy="1134526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F67D5BF4-76AA-444D-8406-40C9C35FFA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58" y="3098638"/>
            <a:ext cx="858799" cy="858799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37E16B21-17CA-4E2C-AF76-47AE8F0CA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88" y="2453309"/>
            <a:ext cx="975429" cy="975429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EA450FE4-27DD-4EBA-B093-214BF162CD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0791" y="2453309"/>
            <a:ext cx="554296" cy="554296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7D67DC8E-49D3-4060-9D65-0BC7A177CC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17" y="3256098"/>
            <a:ext cx="591221" cy="591221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4FCD4F45-0DDF-47C4-B3E1-8FEBE34771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707" y="2077585"/>
            <a:ext cx="1134526" cy="1134526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113929A5-F95E-43EF-9EF4-F8A71E3A6C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38" y="3100315"/>
            <a:ext cx="858799" cy="858799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B62B8B4C-9FBC-43F7-8941-F061A8462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87" y="2453310"/>
            <a:ext cx="975429" cy="975429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F0F5DF72-2809-40B8-B421-ECA572834D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0790" y="2453310"/>
            <a:ext cx="554296" cy="554296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21FAA413-9C58-4014-825F-EA29D39FFC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16" y="3256099"/>
            <a:ext cx="591221" cy="591221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CDE8158C-CB1E-44E5-B2FB-AC6A19F029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706" y="2077586"/>
            <a:ext cx="1134526" cy="1134526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0A9D8613-A21B-4A0C-80E9-58052BAD32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37" y="3100316"/>
            <a:ext cx="858799" cy="858799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61D9EDE8-F68C-4862-BBEC-15C66BAC8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88" y="4166561"/>
            <a:ext cx="975429" cy="975429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91FF3A2B-B818-44D9-A696-06851327BA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0791" y="4166561"/>
            <a:ext cx="554296" cy="554296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1F0A3D10-B9C3-4FB0-BC02-8237F0CB1C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17" y="4969350"/>
            <a:ext cx="591221" cy="591221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88149E4F-1F06-489A-B292-D33D5D5EA9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707" y="3790837"/>
            <a:ext cx="1134526" cy="1134526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07F8B4A4-4B04-44F9-A43A-8A75AF2DA7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38" y="4813567"/>
            <a:ext cx="858799" cy="858799"/>
          </a:xfrm>
          <a:prstGeom prst="rect">
            <a:avLst/>
          </a:prstGeom>
        </p:spPr>
      </p:pic>
      <p:pic>
        <p:nvPicPr>
          <p:cNvPr id="25" name="Obrázok 24">
            <a:extLst>
              <a:ext uri="{FF2B5EF4-FFF2-40B4-BE49-F238E27FC236}">
                <a16:creationId xmlns:a16="http://schemas.microsoft.com/office/drawing/2014/main" id="{23629FD2-22D5-4885-88D2-5995F26442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082" y="2075908"/>
            <a:ext cx="1179007" cy="1179007"/>
          </a:xfrm>
          <a:prstGeom prst="rect">
            <a:avLst/>
          </a:prstGeom>
        </p:spPr>
      </p:pic>
      <p:pic>
        <p:nvPicPr>
          <p:cNvPr id="27" name="Obrázok 26">
            <a:extLst>
              <a:ext uri="{FF2B5EF4-FFF2-40B4-BE49-F238E27FC236}">
                <a16:creationId xmlns:a16="http://schemas.microsoft.com/office/drawing/2014/main" id="{99AC2117-36D4-404D-A4ED-95D70F9FA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22" y="1994065"/>
            <a:ext cx="1342692" cy="1342692"/>
          </a:xfrm>
          <a:prstGeom prst="rect">
            <a:avLst/>
          </a:prstGeom>
        </p:spPr>
      </p:pic>
      <p:pic>
        <p:nvPicPr>
          <p:cNvPr id="29" name="Obrázok 28">
            <a:extLst>
              <a:ext uri="{FF2B5EF4-FFF2-40B4-BE49-F238E27FC236}">
                <a16:creationId xmlns:a16="http://schemas.microsoft.com/office/drawing/2014/main" id="{8B5F178E-B2CE-41F1-82CC-B4D087BEB7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89" y="1261511"/>
            <a:ext cx="2600325" cy="3409950"/>
          </a:xfrm>
          <a:prstGeom prst="rect">
            <a:avLst/>
          </a:prstGeom>
        </p:spPr>
      </p:pic>
      <p:pic>
        <p:nvPicPr>
          <p:cNvPr id="30" name="Obrázok 29">
            <a:extLst>
              <a:ext uri="{FF2B5EF4-FFF2-40B4-BE49-F238E27FC236}">
                <a16:creationId xmlns:a16="http://schemas.microsoft.com/office/drawing/2014/main" id="{9EE4F217-9F62-4E4C-B398-2DD1291F1A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62" y="2939346"/>
            <a:ext cx="2600325" cy="3409950"/>
          </a:xfrm>
          <a:prstGeom prst="rect">
            <a:avLst/>
          </a:prstGeom>
        </p:spPr>
      </p:pic>
      <p:pic>
        <p:nvPicPr>
          <p:cNvPr id="36" name="Obrázok 35">
            <a:extLst>
              <a:ext uri="{FF2B5EF4-FFF2-40B4-BE49-F238E27FC236}">
                <a16:creationId xmlns:a16="http://schemas.microsoft.com/office/drawing/2014/main" id="{597C83CA-8DFF-4FBC-883A-4F2BF07FA1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812" y="1935626"/>
            <a:ext cx="1318795" cy="1318795"/>
          </a:xfrm>
          <a:prstGeom prst="rect">
            <a:avLst/>
          </a:prstGeom>
        </p:spPr>
      </p:pic>
      <p:pic>
        <p:nvPicPr>
          <p:cNvPr id="37" name="Obrázok 36">
            <a:extLst>
              <a:ext uri="{FF2B5EF4-FFF2-40B4-BE49-F238E27FC236}">
                <a16:creationId xmlns:a16="http://schemas.microsoft.com/office/drawing/2014/main" id="{19E33C2D-103F-459D-B047-0FB51B709D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042" y="2075908"/>
            <a:ext cx="2600325" cy="3409950"/>
          </a:xfrm>
          <a:prstGeom prst="rect">
            <a:avLst/>
          </a:prstGeom>
        </p:spPr>
      </p:pic>
      <p:pic>
        <p:nvPicPr>
          <p:cNvPr id="38" name="Obrázok 37">
            <a:extLst>
              <a:ext uri="{FF2B5EF4-FFF2-40B4-BE49-F238E27FC236}">
                <a16:creationId xmlns:a16="http://schemas.microsoft.com/office/drawing/2014/main" id="{63566039-C476-4599-B2F4-2091E8CF52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196" y="3799017"/>
            <a:ext cx="2600325" cy="3409950"/>
          </a:xfrm>
          <a:prstGeom prst="rect">
            <a:avLst/>
          </a:prstGeom>
        </p:spPr>
      </p:pic>
      <p:pic>
        <p:nvPicPr>
          <p:cNvPr id="41" name="Obrázok 40">
            <a:extLst>
              <a:ext uri="{FF2B5EF4-FFF2-40B4-BE49-F238E27FC236}">
                <a16:creationId xmlns:a16="http://schemas.microsoft.com/office/drawing/2014/main" id="{4D8B4E33-A42B-448C-BDA0-CDA48CF8B6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55" y="1707247"/>
            <a:ext cx="1146543" cy="1146543"/>
          </a:xfrm>
          <a:prstGeom prst="rect">
            <a:avLst/>
          </a:prstGeom>
        </p:spPr>
      </p:pic>
      <p:pic>
        <p:nvPicPr>
          <p:cNvPr id="45" name="Obrázok 44">
            <a:extLst>
              <a:ext uri="{FF2B5EF4-FFF2-40B4-BE49-F238E27FC236}">
                <a16:creationId xmlns:a16="http://schemas.microsoft.com/office/drawing/2014/main" id="{9B15CDDB-98B1-4FE0-85D5-A762121E45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62" y="3598175"/>
            <a:ext cx="1146543" cy="1146543"/>
          </a:xfrm>
          <a:prstGeom prst="rect">
            <a:avLst/>
          </a:prstGeom>
        </p:spPr>
      </p:pic>
      <p:pic>
        <p:nvPicPr>
          <p:cNvPr id="46" name="Obrázok 45">
            <a:extLst>
              <a:ext uri="{FF2B5EF4-FFF2-40B4-BE49-F238E27FC236}">
                <a16:creationId xmlns:a16="http://schemas.microsoft.com/office/drawing/2014/main" id="{8BDD34B2-DF7F-4E08-8FB9-F575FC8202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71" y="1650697"/>
            <a:ext cx="1146543" cy="1146543"/>
          </a:xfrm>
          <a:prstGeom prst="rect">
            <a:avLst/>
          </a:prstGeom>
        </p:spPr>
      </p:pic>
      <p:pic>
        <p:nvPicPr>
          <p:cNvPr id="47" name="Obrázok 46">
            <a:extLst>
              <a:ext uri="{FF2B5EF4-FFF2-40B4-BE49-F238E27FC236}">
                <a16:creationId xmlns:a16="http://schemas.microsoft.com/office/drawing/2014/main" id="{A6D1936F-1D7A-48B1-935E-4CE5FEF3FD8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70" y="3931090"/>
            <a:ext cx="1146543" cy="114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0.25 -3.7037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5 3.33333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5 -2.59259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0.25 3.33333E-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0.25 -1.85185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0.18971 -0.10347 C 0.22916 -0.12685 0.28854 -0.13935 0.35078 -0.13935 C 0.42148 -0.13935 0.47825 -0.12685 0.51771 -0.10347 L 0.70755 2.59259E-6 " pathEditMode="relative" rAng="0" ptsTypes="AAAAA">
                                      <p:cBhvr>
                                        <p:cTn id="1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78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4.16667E-7 -0.13611 C 4.16667E-7 -0.19722 0.19388 -0.27199 0.3513 -0.27199 L 0.70273 -0.27199 " pathEditMode="relative" rAng="0" ptsTypes="AAAA">
                                      <p:cBhvr>
                                        <p:cTn id="19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30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0.10208 -0.10348 C 0.1233 -0.12686 0.15533 -0.13936 0.1888 -0.13936 C 0.22695 -0.13936 0.25742 -0.12686 0.27864 -0.10348 L 0.38099 4.44444E-6 " pathEditMode="relative" rAng="0" ptsTypes="AAAAA">
                                      <p:cBhvr>
                                        <p:cTn id="2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49" y="-6968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0.20495 -3.7037E-6 C 0.29688 -3.7037E-6 0.41016 -0.06458 0.41016 -0.11666 L 0.41016 -0.23264 " pathEditMode="relative" rAng="0" ptsTypes="AAAA">
                                      <p:cBhvr>
                                        <p:cTn id="24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8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4" presetID="2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250"/>
                            </p:stCondLst>
                            <p:childTnLst>
                              <p:par>
                                <p:cTn id="24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AD8657-8336-4607-B564-C66AE4C0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Komunikácia v rozľahlom priestore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B39DDB-8E0D-4AD1-8383-9A94B0B5D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Klasické rádiové vlny</a:t>
            </a:r>
          </a:p>
          <a:p>
            <a:r>
              <a:rPr lang="sk-SK" dirty="0"/>
              <a:t>nRF24</a:t>
            </a:r>
          </a:p>
          <a:p>
            <a:r>
              <a:rPr lang="sk-SK" dirty="0" err="1"/>
              <a:t>LoRa</a:t>
            </a:r>
            <a:endParaRPr lang="sk-SK" dirty="0"/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041D2F07-AE69-4543-A337-592038150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585852"/>
              </p:ext>
            </p:extLst>
          </p:nvPr>
        </p:nvGraphicFramePr>
        <p:xfrm>
          <a:off x="3482807" y="2091266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26592342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206019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0280447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99078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nRF24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LoRa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Generic</a:t>
                      </a:r>
                      <a:r>
                        <a:rPr lang="sk-SK" dirty="0"/>
                        <a:t> 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015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Posielanie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0.1 </a:t>
                      </a:r>
                      <a:r>
                        <a:rPr lang="sk-SK" dirty="0" err="1"/>
                        <a:t>mA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10 </a:t>
                      </a:r>
                      <a:r>
                        <a:rPr lang="sk-SK" dirty="0" err="1"/>
                        <a:t>mA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0.3 </a:t>
                      </a:r>
                      <a:r>
                        <a:rPr lang="sk-SK" dirty="0" err="1"/>
                        <a:t>mA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888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Prijímanie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14 </a:t>
                      </a:r>
                      <a:r>
                        <a:rPr lang="sk-SK" dirty="0" err="1"/>
                        <a:t>mA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10 </a:t>
                      </a:r>
                      <a:r>
                        <a:rPr lang="sk-SK" dirty="0" err="1"/>
                        <a:t>mA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2.9 </a:t>
                      </a:r>
                      <a:r>
                        <a:rPr lang="sk-SK" dirty="0" err="1"/>
                        <a:t>mA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174626"/>
                  </a:ext>
                </a:extLst>
              </a:tr>
            </a:tbl>
          </a:graphicData>
        </a:graphic>
      </p:graphicFrame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4AE3BF0C-BD3B-4C6F-9FD5-CCE8E97CB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993999"/>
              </p:ext>
            </p:extLst>
          </p:nvPr>
        </p:nvGraphicFramePr>
        <p:xfrm>
          <a:off x="3482807" y="3970308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4518014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3468978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017789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6294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nRF24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LoRa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Generic</a:t>
                      </a:r>
                      <a:r>
                        <a:rPr lang="sk-SK" dirty="0"/>
                        <a:t> 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649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Vzdialenosť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150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710834"/>
                  </a:ext>
                </a:extLst>
              </a:tr>
            </a:tbl>
          </a:graphicData>
        </a:graphic>
      </p:graphicFrame>
      <p:graphicFrame>
        <p:nvGraphicFramePr>
          <p:cNvPr id="7" name="Tabuľka 6">
            <a:extLst>
              <a:ext uri="{FF2B5EF4-FFF2-40B4-BE49-F238E27FC236}">
                <a16:creationId xmlns:a16="http://schemas.microsoft.com/office/drawing/2014/main" id="{BE467132-12CD-477D-86D3-8295A421A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618920"/>
              </p:ext>
            </p:extLst>
          </p:nvPr>
        </p:nvGraphicFramePr>
        <p:xfrm>
          <a:off x="3482807" y="5487959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0747291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880566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3884792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18689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nRF24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LoRa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Generic</a:t>
                      </a:r>
                      <a:r>
                        <a:rPr lang="sk-SK" dirty="0"/>
                        <a:t> 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049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Rýchlosť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 Mb/s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37 </a:t>
                      </a:r>
                      <a:r>
                        <a:rPr lang="sk-SK" dirty="0" err="1"/>
                        <a:t>kb</a:t>
                      </a:r>
                      <a:r>
                        <a:rPr lang="sk-SK" dirty="0"/>
                        <a:t>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4 </a:t>
                      </a:r>
                      <a:r>
                        <a:rPr lang="sk-SK" dirty="0" err="1"/>
                        <a:t>kb</a:t>
                      </a:r>
                      <a:r>
                        <a:rPr lang="sk-SK" dirty="0"/>
                        <a:t>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240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3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EF1949-F5FA-47C9-AC88-9CE11B593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Užívateľské prostredie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447DC556-1AAA-43CA-A6ED-EB52C7116A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FEF75492-36D7-4BEC-9B70-841A09EBF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95" y="555380"/>
            <a:ext cx="4762500" cy="476250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71C3DBE2-AB2F-4D52-A597-663B15679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673" y="2186208"/>
            <a:ext cx="55626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1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E049C-EC1C-4A8D-9CF9-A5319C15C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Blynk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894760C-4F93-498C-8047-EBE2FBA47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6176324" cy="3678303"/>
          </a:xfrm>
        </p:spPr>
        <p:txBody>
          <a:bodyPr/>
          <a:lstStyle/>
          <a:p>
            <a:r>
              <a:rPr lang="sk-SK" dirty="0"/>
              <a:t>Platforma pre Android a </a:t>
            </a:r>
            <a:r>
              <a:rPr lang="sk-SK" dirty="0" err="1"/>
              <a:t>iOS</a:t>
            </a:r>
            <a:r>
              <a:rPr lang="sk-SK" dirty="0"/>
              <a:t> na ovládanie </a:t>
            </a:r>
            <a:r>
              <a:rPr lang="sk-SK" dirty="0" err="1"/>
              <a:t>IoT</a:t>
            </a:r>
            <a:r>
              <a:rPr lang="sk-SK" dirty="0"/>
              <a:t> zariadení</a:t>
            </a:r>
          </a:p>
          <a:p>
            <a:r>
              <a:rPr lang="sk-SK" dirty="0"/>
              <a:t>Aplikácia</a:t>
            </a:r>
            <a:br>
              <a:rPr lang="sk-SK" dirty="0"/>
            </a:br>
            <a:r>
              <a:rPr lang="sk-SK" dirty="0"/>
              <a:t>Server</a:t>
            </a:r>
            <a:br>
              <a:rPr lang="sk-SK" dirty="0"/>
            </a:br>
            <a:r>
              <a:rPr lang="sk-SK" dirty="0"/>
              <a:t>Knižnice</a:t>
            </a:r>
          </a:p>
          <a:p>
            <a:r>
              <a:rPr lang="sk-SK" dirty="0"/>
              <a:t>Rôzne typy pripojenia (ethernet, </a:t>
            </a:r>
            <a:r>
              <a:rPr lang="sk-SK" dirty="0" err="1"/>
              <a:t>wifi</a:t>
            </a:r>
            <a:r>
              <a:rPr lang="sk-SK" dirty="0"/>
              <a:t>, </a:t>
            </a:r>
            <a:r>
              <a:rPr lang="sk-SK" dirty="0" err="1"/>
              <a:t>usb</a:t>
            </a:r>
            <a:r>
              <a:rPr lang="sk-SK" dirty="0"/>
              <a:t>, </a:t>
            </a:r>
            <a:r>
              <a:rPr lang="sk-SK" dirty="0" err="1"/>
              <a:t>bluetooth</a:t>
            </a:r>
            <a:r>
              <a:rPr lang="sk-SK" dirty="0"/>
              <a:t>, 3G...)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76296FD-42DD-4D3B-B914-C0A718B57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73" y="0"/>
            <a:ext cx="3779822" cy="685800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5997D00-B84F-4541-8FEC-8D096B1C2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41" y="1940159"/>
            <a:ext cx="6482227" cy="48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8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Motív balíka Offic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B1B62E-928A-4006-B97D-326E5E8B4F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FFFBF3-BB42-47F7-806D-D5417A96E6A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C28D37-012A-4F78-8189-E37D340068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Dividenda</Template>
  <TotalTime>7877</TotalTime>
  <Words>254</Words>
  <Application>Microsoft Office PowerPoint</Application>
  <PresentationFormat>Širokouhlá</PresentationFormat>
  <Paragraphs>53</Paragraphs>
  <Slides>11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Wingdings 2</vt:lpstr>
      <vt:lpstr>Dividenda</vt:lpstr>
      <vt:lpstr>Inteligentné zavlažovanie záhrady sieťou zariadení internetu vecí</vt:lpstr>
      <vt:lpstr>Čo všetko je smart?</vt:lpstr>
      <vt:lpstr>Chceme polievať záhradu ručne?</vt:lpstr>
      <vt:lpstr>Ciele</vt:lpstr>
      <vt:lpstr>Preskúmať existujúce riešenia automatizácie v záhrade</vt:lpstr>
      <vt:lpstr>Prezentácia programu PowerPoint</vt:lpstr>
      <vt:lpstr>Komunikácia v rozľahlom priestore</vt:lpstr>
      <vt:lpstr>Užívateľské prostredie</vt:lpstr>
      <vt:lpstr>Blynk</vt:lpstr>
      <vt:lpstr>Odporúčaná literatúra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Rozloženie nadpisu</dc:title>
  <dc:creator>Viktor Pristaš</dc:creator>
  <cp:lastModifiedBy>Viktor Pristaš</cp:lastModifiedBy>
  <cp:revision>28</cp:revision>
  <dcterms:created xsi:type="dcterms:W3CDTF">2018-11-21T21:21:34Z</dcterms:created>
  <dcterms:modified xsi:type="dcterms:W3CDTF">2018-11-28T13:39:10Z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