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E3FDE45-AF77-4B5C-9715-49D594BDF05E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k-SK">
              <a:latin typeface="Calibri" panose="020F0502020204030204" pitchFamily="34" charset="0"/>
            </a:endParaRP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9097951-1E9D-4F69-BED6-FCEB53AF0372}" type="datetime1">
              <a:rPr lang="sk-SK" smtClean="0">
                <a:latin typeface="Calibri" panose="020F0502020204030204" pitchFamily="34" charset="0"/>
              </a:rPr>
              <a:t>13. 5. 2020</a:t>
            </a:fld>
            <a:endParaRPr lang="sk-SK">
              <a:latin typeface="Calibri" panose="020F0502020204030204" pitchFamily="34" charset="0"/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k-SK">
              <a:latin typeface="Calibri" panose="020F0502020204030204" pitchFamily="34" charset="0"/>
            </a:endParaRPr>
          </a:p>
        </p:txBody>
      </p:sp>
      <p:sp>
        <p:nvSpPr>
          <p:cNvPr id="5" name="Zástupný objekt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C33ADDF-418B-4AEE-81B9-E77B3218F8B3}" type="slidenum">
              <a:rPr lang="sk-SK" smtClean="0">
                <a:latin typeface="Calibri" panose="020F0502020204030204" pitchFamily="34" charset="0"/>
              </a:rPr>
              <a:t>‹#›</a:t>
            </a:fld>
            <a:endParaRPr lang="sk-SK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9590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sk-SK" noProof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21C6560-0B57-4FEF-85F2-2A7F6A4834B6}" type="datetime1">
              <a:rPr lang="sk-SK" noProof="0" smtClean="0"/>
              <a:t>13. 5. 2020</a:t>
            </a:fld>
            <a:endParaRPr lang="sk-SK" noProof="0"/>
          </a:p>
        </p:txBody>
      </p:sp>
      <p:sp>
        <p:nvSpPr>
          <p:cNvPr id="4" name="Zástupný symbol obrázka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k-SK" noProof="0"/>
          </a:p>
        </p:txBody>
      </p:sp>
      <p:sp>
        <p:nvSpPr>
          <p:cNvPr id="5" name="Zástupný objekt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k-SK" noProof="0"/>
              <a:t>Kliknutím upravíte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</a:p>
        </p:txBody>
      </p:sp>
      <p:sp>
        <p:nvSpPr>
          <p:cNvPr id="6" name="Zástupný objektb 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sk-SK" noProof="0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275029A-2D1E-47A5-9598-4A9AC47B3AC1}" type="slidenum">
              <a:rPr lang="sk-SK" noProof="0" smtClean="0"/>
              <a:pPr/>
              <a:t>‹#›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20307704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5029A-2D1E-47A5-9598-4A9AC47B3AC1}" type="slidenum">
              <a:rPr lang="sk-SK" smtClean="0"/>
              <a:pPr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96260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7F76-2E1E-497D-8918-C19F613F58F6}" type="datetime1">
              <a:rPr lang="sk-SK" noProof="0" smtClean="0"/>
              <a:t>13. 5. 2020</a:t>
            </a:fld>
            <a:endParaRPr lang="sk-S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noProof="0"/>
              <a:t>Pridanie päty</a:t>
            </a: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62D6987-FB6D-4DB8-81B8-AD0F35E3BB5F}" type="slidenum">
              <a:rPr lang="sk-SK" noProof="0" smtClean="0"/>
              <a:pPr/>
              <a:t>‹#›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3524635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14A1-795F-4691-AE0F-64B85BE317CE}" type="datetime1">
              <a:rPr lang="sk-SK" noProof="0" smtClean="0"/>
              <a:t>13. 5. 2020</a:t>
            </a:fld>
            <a:endParaRPr lang="sk-S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noProof="0"/>
              <a:t>Pridanie päty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62D6987-FB6D-4DB8-81B8-AD0F35E3BB5F}" type="slidenum">
              <a:rPr lang="sk-SK" noProof="0" smtClean="0"/>
              <a:pPr/>
              <a:t>‹#›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252379978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14A1-795F-4691-AE0F-64B85BE317CE}" type="datetime1">
              <a:rPr lang="sk-SK" noProof="0" smtClean="0"/>
              <a:t>13. 5. 2020</a:t>
            </a:fld>
            <a:endParaRPr lang="sk-S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noProof="0"/>
              <a:t>Pridanie päty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62D6987-FB6D-4DB8-81B8-AD0F35E3BB5F}" type="slidenum">
              <a:rPr lang="sk-SK" noProof="0" smtClean="0"/>
              <a:pPr/>
              <a:t>‹#›</a:t>
            </a:fld>
            <a:endParaRPr lang="sk-SK" noProof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876705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14A1-795F-4691-AE0F-64B85BE317CE}" type="datetime1">
              <a:rPr lang="sk-SK" noProof="0" smtClean="0"/>
              <a:t>13. 5. 2020</a:t>
            </a:fld>
            <a:endParaRPr lang="sk-SK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noProof="0"/>
              <a:t>Pridanie päty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62D6987-FB6D-4DB8-81B8-AD0F35E3BB5F}" type="slidenum">
              <a:rPr lang="sk-SK" noProof="0" smtClean="0"/>
              <a:pPr/>
              <a:t>‹#›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168411674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14A1-795F-4691-AE0F-64B85BE317CE}" type="datetime1">
              <a:rPr lang="sk-SK" noProof="0" smtClean="0"/>
              <a:t>13. 5. 2020</a:t>
            </a:fld>
            <a:endParaRPr lang="sk-SK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noProof="0"/>
              <a:t>Pridanie päty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62D6987-FB6D-4DB8-81B8-AD0F35E3BB5F}" type="slidenum">
              <a:rPr lang="sk-SK" noProof="0" smtClean="0"/>
              <a:pPr/>
              <a:t>‹#›</a:t>
            </a:fld>
            <a:endParaRPr lang="sk-SK" noProof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230299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14A1-795F-4691-AE0F-64B85BE317CE}" type="datetime1">
              <a:rPr lang="sk-SK" noProof="0" smtClean="0"/>
              <a:t>13. 5. 2020</a:t>
            </a:fld>
            <a:endParaRPr lang="sk-SK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noProof="0"/>
              <a:t>Pridanie päty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62D6987-FB6D-4DB8-81B8-AD0F35E3BB5F}" type="slidenum">
              <a:rPr lang="sk-SK" noProof="0" smtClean="0"/>
              <a:pPr/>
              <a:t>‹#›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266068661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D97E4-2F34-42B4-B47E-3EFDC4C4AA7D}" type="datetime1">
              <a:rPr lang="sk-SK" noProof="0" smtClean="0"/>
              <a:t>13. 5. 2020</a:t>
            </a:fld>
            <a:endParaRPr lang="sk-S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noProof="0"/>
              <a:t>Pridanie päty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sk-SK" noProof="0" smtClean="0"/>
              <a:pPr/>
              <a:t>‹#›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1370123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52C97-4D23-4B1F-99C0-4FBB608E18A6}" type="datetime1">
              <a:rPr lang="sk-SK" noProof="0" smtClean="0"/>
              <a:t>13. 5. 2020</a:t>
            </a:fld>
            <a:endParaRPr lang="sk-S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noProof="0"/>
              <a:t>Pridanie päty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sk-SK" noProof="0" smtClean="0"/>
              <a:pPr/>
              <a:t>‹#›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3084268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14A1-795F-4691-AE0F-64B85BE317CE}" type="datetime1">
              <a:rPr lang="sk-SK" noProof="0" smtClean="0"/>
              <a:t>13. 5. 2020</a:t>
            </a:fld>
            <a:endParaRPr lang="sk-S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noProof="0"/>
              <a:t>Pridanie päty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sk-SK" noProof="0" smtClean="0"/>
              <a:pPr/>
              <a:t>‹#›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221968332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D1BBE-1C08-4B88-A96D-D0BB84F7EDC6}" type="datetime1">
              <a:rPr lang="sk-SK" noProof="0" smtClean="0"/>
              <a:t>13. 5. 2020</a:t>
            </a:fld>
            <a:endParaRPr lang="sk-S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noProof="0"/>
              <a:t>Pridanie päty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62D6987-FB6D-4DB8-81B8-AD0F35E3BB5F}" type="slidenum">
              <a:rPr lang="sk-SK" noProof="0" smtClean="0"/>
              <a:pPr/>
              <a:t>‹#›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501952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14A1-795F-4691-AE0F-64B85BE317CE}" type="datetime1">
              <a:rPr lang="sk-SK" noProof="0" smtClean="0"/>
              <a:t>13. 5. 2020</a:t>
            </a:fld>
            <a:endParaRPr lang="sk-SK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noProof="0"/>
              <a:t>Pridanie päty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62D6987-FB6D-4DB8-81B8-AD0F35E3BB5F}" type="slidenum">
              <a:rPr lang="sk-SK" noProof="0" smtClean="0"/>
              <a:pPr/>
              <a:t>‹#›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2504922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4010-5097-4A05-B2B8-18C11D670616}" type="datetime1">
              <a:rPr lang="sk-SK" noProof="0" smtClean="0"/>
              <a:t>13. 5. 2020</a:t>
            </a:fld>
            <a:endParaRPr lang="sk-SK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noProof="0"/>
              <a:t>Pridanie päty</a:t>
            </a: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62D6987-FB6D-4DB8-81B8-AD0F35E3BB5F}" type="slidenum">
              <a:rPr lang="sk-SK" noProof="0" smtClean="0"/>
              <a:pPr/>
              <a:t>‹#›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2631208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14A1-795F-4691-AE0F-64B85BE317CE}" type="datetime1">
              <a:rPr lang="sk-SK" noProof="0" smtClean="0"/>
              <a:t>13. 5. 2020</a:t>
            </a:fld>
            <a:endParaRPr lang="sk-S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noProof="0"/>
              <a:t>Pridanie päty</a:t>
            </a: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sk-SK" noProof="0" smtClean="0"/>
              <a:pPr/>
              <a:t>‹#›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243639786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14A1-795F-4691-AE0F-64B85BE317CE}" type="datetime1">
              <a:rPr lang="sk-SK" noProof="0" smtClean="0"/>
              <a:t>13. 5. 2020</a:t>
            </a:fld>
            <a:endParaRPr lang="sk-SK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noProof="0"/>
              <a:t>Pridanie päty</a:t>
            </a: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sk-SK" noProof="0" smtClean="0"/>
              <a:pPr/>
              <a:t>‹#›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301403336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14A1-795F-4691-AE0F-64B85BE317CE}" type="datetime1">
              <a:rPr lang="sk-SK" noProof="0" smtClean="0"/>
              <a:t>13. 5. 2020</a:t>
            </a:fld>
            <a:endParaRPr lang="sk-SK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noProof="0"/>
              <a:t>Pridanie päty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sk-SK" noProof="0" smtClean="0"/>
              <a:pPr/>
              <a:t>‹#›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178647724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80605-7F0A-44D2-AECE-E6618685087E}" type="datetime1">
              <a:rPr lang="sk-SK" noProof="0" smtClean="0"/>
              <a:t>13. 5. 2020</a:t>
            </a:fld>
            <a:endParaRPr lang="sk-SK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noProof="0"/>
              <a:t>Pridanie päty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62D6987-FB6D-4DB8-81B8-AD0F35E3BB5F}" type="slidenum">
              <a:rPr lang="sk-SK" noProof="0" smtClean="0"/>
              <a:pPr/>
              <a:t>‹#›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198346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B14A1-795F-4691-AE0F-64B85BE317CE}" type="datetime1">
              <a:rPr lang="sk-SK" noProof="0" smtClean="0"/>
              <a:t>13. 5. 2020</a:t>
            </a:fld>
            <a:endParaRPr lang="sk-S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k-SK" noProof="0"/>
              <a:t>Pridanie päty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62D6987-FB6D-4DB8-81B8-AD0F35E3BB5F}" type="slidenum">
              <a:rPr lang="sk-SK" noProof="0" smtClean="0"/>
              <a:pPr/>
              <a:t>‹#›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2173182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sk-SK" dirty="0"/>
              <a:t>Fitness systém založený na </a:t>
            </a:r>
            <a:r>
              <a:rPr lang="sk-SK" dirty="0" err="1"/>
              <a:t>IoT</a:t>
            </a:r>
            <a:endParaRPr lang="sk-SK" dirty="0">
              <a:latin typeface="Century Gothic" panose="020B0502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lnSpcReduction="10000"/>
          </a:bodyPr>
          <a:lstStyle/>
          <a:p>
            <a:pPr rtl="0"/>
            <a:r>
              <a:rPr lang="sk-SK" dirty="0">
                <a:latin typeface="Century Gothic" panose="020B0502020202020204" pitchFamily="34" charset="0"/>
              </a:rPr>
              <a:t>Bc. Viktor Pristaš</a:t>
            </a:r>
          </a:p>
          <a:p>
            <a:pPr rtl="0"/>
            <a:endParaRPr lang="sk-SK" dirty="0">
              <a:latin typeface="Century Gothic" panose="020B0502020202020204" pitchFamily="34" charset="0"/>
            </a:endParaRPr>
          </a:p>
          <a:p>
            <a:pPr rtl="0"/>
            <a:r>
              <a:rPr lang="sk-SK" b="1" dirty="0">
                <a:latin typeface="Century Gothic" panose="020B0502020202020204" pitchFamily="34" charset="0"/>
              </a:rPr>
              <a:t>Vedúci práce: </a:t>
            </a:r>
            <a:r>
              <a:rPr lang="sk-SK" dirty="0">
                <a:latin typeface="Century Gothic" panose="020B0502020202020204" pitchFamily="34" charset="0"/>
              </a:rPr>
              <a:t>RNDr. František Galčík, PhD</a:t>
            </a:r>
          </a:p>
        </p:txBody>
      </p:sp>
      <p:pic>
        <p:nvPicPr>
          <p:cNvPr id="5" name="Obrázok 4" descr="Obrázok, na ktorom je text, znak, tanier&#10;&#10;Automaticky generovaný popis">
            <a:extLst>
              <a:ext uri="{FF2B5EF4-FFF2-40B4-BE49-F238E27FC236}">
                <a16:creationId xmlns:a16="http://schemas.microsoft.com/office/drawing/2014/main" id="{724E560E-87DA-49F6-8032-32F9833D54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937" y="5713657"/>
            <a:ext cx="1105349" cy="95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13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xit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A02024-DD63-4250-9265-950745DDF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Aktuálny stav práce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914264D-072F-4E6E-82C4-B1BD7187E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Nájdené riešenie z pohľadu hardvéru</a:t>
            </a:r>
          </a:p>
          <a:p>
            <a:r>
              <a:rPr lang="sk-SK" dirty="0"/>
              <a:t>Optimalizovanie riešenia</a:t>
            </a:r>
          </a:p>
        </p:txBody>
      </p:sp>
      <p:pic>
        <p:nvPicPr>
          <p:cNvPr id="7170" name="Picture 2" descr="Optimization Icon | Line Iconset | IconsMind">
            <a:extLst>
              <a:ext uri="{FF2B5EF4-FFF2-40B4-BE49-F238E27FC236}">
                <a16:creationId xmlns:a16="http://schemas.microsoft.com/office/drawing/2014/main" id="{3B069325-20AE-43E0-A4A4-C336380D6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7" y="3344049"/>
            <a:ext cx="3057525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41B0812B-A3D2-4129-BECB-73AB0AAF13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469" y="1276787"/>
            <a:ext cx="2438956" cy="243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72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1B83E2-6881-4368-8668-843361CCC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Ciele práce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15F86AB-F4A2-4F90-A416-E3593E2F2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k-SK" b="1" dirty="0"/>
              <a:t>Preskúmať existujúce riešenia </a:t>
            </a:r>
            <a:r>
              <a:rPr lang="sk-SK" dirty="0"/>
              <a:t>fitness systémov.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Navrhnúť, implementovať a overiť </a:t>
            </a:r>
            <a:r>
              <a:rPr lang="sk-SK" b="1" dirty="0"/>
              <a:t>možnosti získavania </a:t>
            </a:r>
            <a:r>
              <a:rPr lang="sk-SK" dirty="0"/>
              <a:t>prevádzkových </a:t>
            </a:r>
            <a:r>
              <a:rPr lang="sk-SK" b="1" dirty="0"/>
              <a:t>údajov</a:t>
            </a:r>
            <a:r>
              <a:rPr lang="sk-SK" dirty="0"/>
              <a:t> z fitness zariadení </a:t>
            </a:r>
            <a:r>
              <a:rPr lang="sk-SK" b="1" dirty="0"/>
              <a:t>v reálnom čase.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Navrhnúť, implementovať a overiť </a:t>
            </a:r>
            <a:r>
              <a:rPr lang="sk-SK" dirty="0" err="1"/>
              <a:t>personalizovateľné</a:t>
            </a:r>
            <a:r>
              <a:rPr lang="sk-SK" dirty="0"/>
              <a:t> riešenie na </a:t>
            </a:r>
            <a:r>
              <a:rPr lang="sk-SK" b="1" dirty="0"/>
              <a:t>zber, spracovanie a prezentáciu fitness údajov </a:t>
            </a:r>
            <a:r>
              <a:rPr lang="sk-SK" dirty="0"/>
              <a:t>v reálnom čase z fitness zariadení zapojených v systéme.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35980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9">
            <a:extLst>
              <a:ext uri="{FF2B5EF4-FFF2-40B4-BE49-F238E27FC236}">
                <a16:creationId xmlns:a16="http://schemas.microsoft.com/office/drawing/2014/main" id="{57ABABA7-0420-4200-9B65-1C1967CE9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11">
            <a:extLst>
              <a:ext uri="{FF2B5EF4-FFF2-40B4-BE49-F238E27FC236}">
                <a16:creationId xmlns:a16="http://schemas.microsoft.com/office/drawing/2014/main" id="{7A03E380-9CD1-4ABA-A763-9F9D252B8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009967" y="0"/>
            <a:ext cx="6176982" cy="6853245"/>
            <a:chOff x="2487613" y="285750"/>
            <a:chExt cx="2428876" cy="5654676"/>
          </a:xfrm>
          <a:solidFill>
            <a:schemeClr val="bg2">
              <a:lumMod val="90000"/>
            </a:schemeClr>
          </a:solidFill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66E01B84-4C2B-4DE5-90C8-9C4001A75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64CE5A7A-D5C5-4FE5-860C-0B5748FDE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016A7D2A-6EEA-47B8-A763-7D82E41B3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E758F6E7-6DEC-48D0-ACB1-E5E26B13E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B56657FF-C027-42E7-859B-902929B6FA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79047F2A-5978-46C6-B3A2-54AAC2136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F3BE8FD1-0A72-4640-AC7A-2E057273F8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752FC782-A372-4D11-B20D-958955E56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AA00B2F1-BEE2-444A-8249-C8E3212CA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E7F5747E-514B-4CF7-B6B0-DAD7149097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931614BB-1593-40ED-8113-2BD118705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2691871F-F15C-4E19-BC9C-78E5748D7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30" name="Freeform 6">
            <a:extLst>
              <a:ext uri="{FF2B5EF4-FFF2-40B4-BE49-F238E27FC236}">
                <a16:creationId xmlns:a16="http://schemas.microsoft.com/office/drawing/2014/main" id="{8576F020-8157-45CE-B1D9-6FA47AFEB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1159566"/>
            <a:ext cx="7560245" cy="453886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749229D-B95E-4C31-886F-DAD8670A3C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7215" y="1318590"/>
            <a:ext cx="5102159" cy="4220820"/>
          </a:xfrm>
        </p:spPr>
        <p:txBody>
          <a:bodyPr anchor="ctr">
            <a:normAutofit/>
          </a:bodyPr>
          <a:lstStyle/>
          <a:p>
            <a:r>
              <a:rPr lang="sk-SK">
                <a:solidFill>
                  <a:srgbClr val="FFFFFF"/>
                </a:solidFill>
              </a:rPr>
              <a:t>Ďakujem za pozornosť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901C5FB4-DF85-4DD2-8E90-492C65C167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12032" y="804334"/>
            <a:ext cx="3675634" cy="5249332"/>
          </a:xfrm>
        </p:spPr>
        <p:txBody>
          <a:bodyPr anchor="ctr">
            <a:normAutofit/>
          </a:bodyPr>
          <a:lstStyle/>
          <a:p>
            <a:r>
              <a:rPr lang="sk-SK" dirty="0">
                <a:solidFill>
                  <a:schemeClr val="tx1"/>
                </a:solidFill>
              </a:rPr>
              <a:t>Otázky?</a:t>
            </a:r>
          </a:p>
        </p:txBody>
      </p:sp>
    </p:spTree>
    <p:extLst>
      <p:ext uri="{BB962C8B-B14F-4D97-AF65-F5344CB8AC3E}">
        <p14:creationId xmlns:p14="http://schemas.microsoft.com/office/powerpoint/2010/main" val="994096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4C7ABC-B962-42E4-AC5F-C01B0CDE3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Úloha fitness trénera</a:t>
            </a:r>
          </a:p>
        </p:txBody>
      </p:sp>
      <p:pic>
        <p:nvPicPr>
          <p:cNvPr id="10" name="Zaznamenaný zvuk">
            <a:hlinkClick r:id="" action="ppaction://media"/>
            <a:extLst>
              <a:ext uri="{FF2B5EF4-FFF2-40B4-BE49-F238E27FC236}">
                <a16:creationId xmlns:a16="http://schemas.microsoft.com/office/drawing/2014/main" id="{FCBD5885-2FA5-4966-98C9-EC64170F1C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Záložka 1" time="1225.6857"/>
                    <p14:bmk name="Záložka 2" time="2285.7042"/>
                    <p14:bmk name="Záložka 3" time="3355.6815"/>
                    <p14:bmk name="Záložka 4" time="4205.6575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9713" y="90710"/>
            <a:ext cx="609600" cy="609600"/>
          </a:xfrm>
          <a:prstGeom prst="rect">
            <a:avLst/>
          </a:prstGeom>
        </p:spPr>
      </p:pic>
      <p:sp>
        <p:nvSpPr>
          <p:cNvPr id="12" name="Zástupný objekt pre obsah 11">
            <a:extLst>
              <a:ext uri="{FF2B5EF4-FFF2-40B4-BE49-F238E27FC236}">
                <a16:creationId xmlns:a16="http://schemas.microsoft.com/office/drawing/2014/main" id="{ED624AC6-4E84-419C-B402-099018D34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2141713"/>
            <a:ext cx="8915400" cy="3777622"/>
          </a:xfrm>
        </p:spPr>
        <p:txBody>
          <a:bodyPr/>
          <a:lstStyle/>
          <a:p>
            <a:r>
              <a:rPr lang="sk-SK" dirty="0"/>
              <a:t>Vyberie cviky</a:t>
            </a:r>
          </a:p>
          <a:p>
            <a:r>
              <a:rPr lang="sk-SK" dirty="0"/>
              <a:t>Dozerá na správnu techniku</a:t>
            </a:r>
          </a:p>
          <a:p>
            <a:r>
              <a:rPr lang="sk-SK" dirty="0"/>
              <a:t>Motivuje cvičiaceho</a:t>
            </a:r>
          </a:p>
          <a:p>
            <a:r>
              <a:rPr lang="sk-SK" dirty="0"/>
              <a:t>...</a:t>
            </a:r>
          </a:p>
          <a:p>
            <a:r>
              <a:rPr lang="sk-SK" b="1" dirty="0"/>
              <a:t>Zaznamenáva počet opakovaní </a:t>
            </a:r>
            <a:br>
              <a:rPr lang="sk-SK" b="1" dirty="0"/>
            </a:br>
            <a:r>
              <a:rPr lang="sk-SK" b="1" dirty="0"/>
              <a:t>a hmotnosť ktorou sa cvičilo</a:t>
            </a:r>
          </a:p>
        </p:txBody>
      </p:sp>
      <p:pic>
        <p:nvPicPr>
          <p:cNvPr id="13" name="Zástupný objekt pre obsah 4">
            <a:extLst>
              <a:ext uri="{FF2B5EF4-FFF2-40B4-BE49-F238E27FC236}">
                <a16:creationId xmlns:a16="http://schemas.microsoft.com/office/drawing/2014/main" id="{1A90A1A9-D540-4CA7-9739-8B18FC1879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359" y="2809258"/>
            <a:ext cx="3778250" cy="3778250"/>
          </a:xfrm>
          <a:prstGeom prst="rect">
            <a:avLst/>
          </a:prstGeom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id="{6D5C39C7-0C0D-4F04-A23E-DE569F5037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021" y="2807414"/>
            <a:ext cx="3778250" cy="3778250"/>
          </a:xfrm>
          <a:prstGeom prst="rect">
            <a:avLst/>
          </a:prstGeom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id="{F7F1A5E9-7008-4F20-9E55-059067D2E0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208" y="2587107"/>
            <a:ext cx="2438400" cy="2438400"/>
          </a:xfrm>
          <a:prstGeom prst="rect">
            <a:avLst/>
          </a:prstGeom>
        </p:spPr>
      </p:pic>
      <p:sp>
        <p:nvSpPr>
          <p:cNvPr id="16" name="Bublina reči: obdĺžnik so zaoblenými rohmi 15">
            <a:extLst>
              <a:ext uri="{FF2B5EF4-FFF2-40B4-BE49-F238E27FC236}">
                <a16:creationId xmlns:a16="http://schemas.microsoft.com/office/drawing/2014/main" id="{94FA5466-F42D-4865-BC2C-C0CFC154BE44}"/>
              </a:ext>
            </a:extLst>
          </p:cNvPr>
          <p:cNvSpPr/>
          <p:nvPr/>
        </p:nvSpPr>
        <p:spPr>
          <a:xfrm>
            <a:off x="8970462" y="1795737"/>
            <a:ext cx="1633491" cy="927661"/>
          </a:xfrm>
          <a:prstGeom prst="wedgeRoundRectCallout">
            <a:avLst>
              <a:gd name="adj1" fmla="val 49819"/>
              <a:gd name="adj2" fmla="val 8929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BlokTextu 16">
            <a:extLst>
              <a:ext uri="{FF2B5EF4-FFF2-40B4-BE49-F238E27FC236}">
                <a16:creationId xmlns:a16="http://schemas.microsoft.com/office/drawing/2014/main" id="{F8BEA40E-1505-4437-A0F2-F8593474EB19}"/>
              </a:ext>
            </a:extLst>
          </p:cNvPr>
          <p:cNvSpPr txBox="1"/>
          <p:nvPr/>
        </p:nvSpPr>
        <p:spPr>
          <a:xfrm>
            <a:off x="9107143" y="2075567"/>
            <a:ext cx="1360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/>
              <a:t>counter</a:t>
            </a:r>
            <a:r>
              <a:rPr lang="sk-SK" dirty="0"/>
              <a:t>++</a:t>
            </a:r>
          </a:p>
        </p:txBody>
      </p:sp>
    </p:spTree>
    <p:extLst>
      <p:ext uri="{BB962C8B-B14F-4D97-AF65-F5344CB8AC3E}">
        <p14:creationId xmlns:p14="http://schemas.microsoft.com/office/powerpoint/2010/main" val="381783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463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mute="1" showWhenStopped="0">
                    <p:cTn id="7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8" restart="whenNotActive" fill="hold" evtFilter="cancelBubble" nodeType="interactiveSeq">
                    <p:stCondLst>
                      <p:cond evt="onMediaBookmark" delay="0">
                        <p:tgtEl>
                          <p14:bmkTgt spid="10" bmkName="Záložka 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" fill="hold">
                          <p:stCondLst>
                            <p:cond delay="0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10" bmkName="Záložka 1"/>
                      </p:tgtEl>
                    </p:cond>
                  </p:nextCondLst>
                </p:seq>
                <p:seq concurrent="1" nextAc="seek">
                  <p:cTn id="16" restart="whenNotActive" fill="hold" evtFilter="cancelBubble" nodeType="interactiveSeq">
                    <p:stCondLst>
                      <p:cond evt="onMediaBookmark" delay="0">
                        <p:tgtEl>
                          <p14:bmkTgt spid="10" bmkName="Záložka 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" fill="hold">
                          <p:stCondLst>
                            <p:cond delay="0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10" bmkName="Záložka 2"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MediaBookmark" delay="0">
                        <p:tgtEl>
                          <p14:bmkTgt spid="10" bmkName="Záložka 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10" bmkName="Záložka 3"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MediaBookmark" delay="0">
                        <p:tgtEl>
                          <p14:bmkTgt spid="10" bmkName="Záložka 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10" bmkName="Záložka 4"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6" grpId="1" animBg="1"/>
          <p:bldP spid="17" grpId="0"/>
          <p:bldP spid="17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463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mute="1" showWhenStopped="0">
                    <p:cTn id="7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EDD21E1-BAF0-4314-AB31-82ECB8AC9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91D4791-3B00-41A9-B8C8-95FCAEF0E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5122652" cy="1259894"/>
          </a:xfrm>
        </p:spPr>
        <p:txBody>
          <a:bodyPr>
            <a:normAutofit/>
          </a:bodyPr>
          <a:lstStyle/>
          <a:p>
            <a:r>
              <a:rPr lang="sk-SK" dirty="0"/>
              <a:t>Nahradenie trénera niečím chytrejším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DC8619C-F25D-468E-95FA-2A2151D7D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F635416-FD05-4806-929E-652025F03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4966722" cy="3759253"/>
          </a:xfrm>
        </p:spPr>
        <p:txBody>
          <a:bodyPr>
            <a:normAutofit/>
          </a:bodyPr>
          <a:lstStyle/>
          <a:p>
            <a:r>
              <a:rPr lang="sk-SK" dirty="0"/>
              <a:t>Dostupné fitness </a:t>
            </a:r>
            <a:r>
              <a:rPr lang="sk-SK" dirty="0" err="1"/>
              <a:t>appky</a:t>
            </a:r>
            <a:r>
              <a:rPr lang="sk-SK" dirty="0"/>
              <a:t>:</a:t>
            </a:r>
          </a:p>
          <a:p>
            <a:pPr lvl="1"/>
            <a:r>
              <a:rPr lang="sk-SK" b="1" dirty="0"/>
              <a:t>Automatické zaznamenanie</a:t>
            </a:r>
            <a:r>
              <a:rPr lang="sk-SK" dirty="0"/>
              <a:t> behu, cyklistiky, lyžovania a pod.</a:t>
            </a:r>
          </a:p>
          <a:p>
            <a:pPr lvl="1"/>
            <a:r>
              <a:rPr lang="sk-SK" b="1" dirty="0"/>
              <a:t>Manuálny zápis</a:t>
            </a:r>
            <a:r>
              <a:rPr lang="sk-SK" dirty="0"/>
              <a:t> priebehu posilňovania</a:t>
            </a:r>
          </a:p>
          <a:p>
            <a:pPr lvl="1"/>
            <a:r>
              <a:rPr lang="sk-SK" b="1" dirty="0"/>
              <a:t>Chýba automatické </a:t>
            </a:r>
            <a:r>
              <a:rPr lang="sk-SK" b="1" dirty="0" err="1"/>
              <a:t>trackovanie</a:t>
            </a:r>
            <a:r>
              <a:rPr lang="sk-SK" dirty="0"/>
              <a:t> cvičenia v posilňovni</a:t>
            </a:r>
          </a:p>
        </p:txBody>
      </p:sp>
      <p:pic>
        <p:nvPicPr>
          <p:cNvPr id="14" name="Obrázok 13">
            <a:extLst>
              <a:ext uri="{FF2B5EF4-FFF2-40B4-BE49-F238E27FC236}">
                <a16:creationId xmlns:a16="http://schemas.microsoft.com/office/drawing/2014/main" id="{F5DCD891-822E-42E0-9B0F-88C90F640A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832" y="645106"/>
            <a:ext cx="4263794" cy="5247747"/>
          </a:xfrm>
          <a:prstGeom prst="rect">
            <a:avLst/>
          </a:prstGeom>
        </p:spPr>
      </p:pic>
      <p:sp>
        <p:nvSpPr>
          <p:cNvPr id="23" name="Freeform 12">
            <a:extLst>
              <a:ext uri="{FF2B5EF4-FFF2-40B4-BE49-F238E27FC236}">
                <a16:creationId xmlns:a16="http://schemas.microsoft.com/office/drawing/2014/main" id="{7D9439D6-DEAD-4CEB-A61B-BE3D64D1B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Výsledok vyhľadávania obrázkov pre dopyt endomondo">
            <a:extLst>
              <a:ext uri="{FF2B5EF4-FFF2-40B4-BE49-F238E27FC236}">
                <a16:creationId xmlns:a16="http://schemas.microsoft.com/office/drawing/2014/main" id="{CB1C008D-6A58-4313-A134-47B5EFA2A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508" y="4504698"/>
            <a:ext cx="1325533" cy="132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Súvisiaci obrázok">
            <a:extLst>
              <a:ext uri="{FF2B5EF4-FFF2-40B4-BE49-F238E27FC236}">
                <a16:creationId xmlns:a16="http://schemas.microsoft.com/office/drawing/2014/main" id="{FB8784AE-8627-4343-B3C0-58F608177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974" y="4504696"/>
            <a:ext cx="1325533" cy="132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Súvisiaci obrázok">
            <a:extLst>
              <a:ext uri="{FF2B5EF4-FFF2-40B4-BE49-F238E27FC236}">
                <a16:creationId xmlns:a16="http://schemas.microsoft.com/office/drawing/2014/main" id="{2CB510C6-35E3-494A-B779-107849815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974" y="2687693"/>
            <a:ext cx="1325533" cy="132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Výsledok vyhľadávania obrázkov pre dopyt nike training club logo">
            <a:extLst>
              <a:ext uri="{FF2B5EF4-FFF2-40B4-BE49-F238E27FC236}">
                <a16:creationId xmlns:a16="http://schemas.microsoft.com/office/drawing/2014/main" id="{5638542A-3D6D-440C-8662-04237F01B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788" y="4504695"/>
            <a:ext cx="1325533" cy="132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>
            <a:extLst>
              <a:ext uri="{FF2B5EF4-FFF2-40B4-BE49-F238E27FC236}">
                <a16:creationId xmlns:a16="http://schemas.microsoft.com/office/drawing/2014/main" id="{9D3DB734-331D-4B41-9BB0-85554427C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067" y="4504696"/>
            <a:ext cx="1325533" cy="132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trava logo png 4 » PNG Image">
            <a:extLst>
              <a:ext uri="{FF2B5EF4-FFF2-40B4-BE49-F238E27FC236}">
                <a16:creationId xmlns:a16="http://schemas.microsoft.com/office/drawing/2014/main" id="{E3C9CE3B-0189-45A1-9DBC-098B0B813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974" y="613359"/>
            <a:ext cx="1325533" cy="132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tbit logo png 3 » PNG Image">
            <a:extLst>
              <a:ext uri="{FF2B5EF4-FFF2-40B4-BE49-F238E27FC236}">
                <a16:creationId xmlns:a16="http://schemas.microsoft.com/office/drawing/2014/main" id="{EC0F3DC6-7ECA-4A52-86D6-796AD8CDD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066" y="2687692"/>
            <a:ext cx="1325534" cy="132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trong - Workout Tracker Gym Log – Apper på Google Play">
            <a:extLst>
              <a:ext uri="{FF2B5EF4-FFF2-40B4-BE49-F238E27FC236}">
                <a16:creationId xmlns:a16="http://schemas.microsoft.com/office/drawing/2014/main" id="{55C4EBFE-4F73-426C-805D-F343751C9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066" y="680686"/>
            <a:ext cx="1325535" cy="132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63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9F2E081B-CB5A-48B7-A440-B179A2EFB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ED03B7F-0422-4F8E-9AFA-EB2077BB9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sk-SK" dirty="0" err="1"/>
              <a:t>Trackovanie</a:t>
            </a:r>
            <a:r>
              <a:rPr lang="sk-SK" dirty="0"/>
              <a:t> posilňovania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12F442E-AE2B-4E8D-B609-E1E0A01DA0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C4AD3B0-B107-4531-8FB5-D7769565D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r>
              <a:rPr lang="sk-SK" sz="1400" dirty="0"/>
              <a:t>Cieľový objekt: </a:t>
            </a:r>
            <a:r>
              <a:rPr lang="sk-SK" sz="1400" b="1" dirty="0"/>
              <a:t>posilňovacie veže</a:t>
            </a:r>
          </a:p>
          <a:p>
            <a:r>
              <a:rPr lang="sk-SK" sz="1400" dirty="0"/>
              <a:t>Chceme sledovať:</a:t>
            </a:r>
          </a:p>
          <a:p>
            <a:pPr lvl="1">
              <a:buFont typeface="+mj-lt"/>
              <a:buAutoNum type="arabicPeriod"/>
            </a:pPr>
            <a:r>
              <a:rPr lang="sk-SK" sz="1400" b="1" dirty="0"/>
              <a:t>Počet</a:t>
            </a:r>
            <a:r>
              <a:rPr lang="sk-SK" sz="1400" dirty="0"/>
              <a:t> opakovaní</a:t>
            </a:r>
          </a:p>
          <a:p>
            <a:pPr lvl="1">
              <a:buFont typeface="+mj-lt"/>
              <a:buAutoNum type="arabicPeriod"/>
            </a:pPr>
            <a:r>
              <a:rPr lang="sk-SK" sz="1400" b="1" dirty="0"/>
              <a:t>Váha</a:t>
            </a:r>
            <a:r>
              <a:rPr lang="sk-SK" sz="1400" dirty="0"/>
              <a:t> s ktorou sa cvičilo</a:t>
            </a:r>
          </a:p>
        </p:txBody>
      </p:sp>
      <p:pic>
        <p:nvPicPr>
          <p:cNvPr id="2050" name="Picture 2" descr="Counter Icons - Free Download, PNG and SVG">
            <a:extLst>
              <a:ext uri="{FF2B5EF4-FFF2-40B4-BE49-F238E27FC236}">
                <a16:creationId xmlns:a16="http://schemas.microsoft.com/office/drawing/2014/main" id="{802091BE-7434-4F00-AF5C-083CED72A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6823" y="645106"/>
            <a:ext cx="2545952" cy="254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eight PNG Icon (68) - PNG Repo Free PNG Icons">
            <a:extLst>
              <a:ext uri="{FF2B5EF4-FFF2-40B4-BE49-F238E27FC236}">
                <a16:creationId xmlns:a16="http://schemas.microsoft.com/office/drawing/2014/main" id="{37248FB1-7B8C-4E97-A5BB-EBE2D9844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6823" y="3186033"/>
            <a:ext cx="2545952" cy="254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ok 4" descr="Obrázok, na ktorom je počítač&#10;&#10;Automaticky generovaný popis">
            <a:extLst>
              <a:ext uri="{FF2B5EF4-FFF2-40B4-BE49-F238E27FC236}">
                <a16:creationId xmlns:a16="http://schemas.microsoft.com/office/drawing/2014/main" id="{2BB9385C-1B6C-433E-AFB1-A2E640C1AE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672" y="1275053"/>
            <a:ext cx="3394926" cy="4165554"/>
          </a:xfrm>
          <a:prstGeom prst="rect">
            <a:avLst/>
          </a:prstGeom>
        </p:spPr>
      </p:pic>
      <p:sp>
        <p:nvSpPr>
          <p:cNvPr id="77" name="Freeform 11">
            <a:extLst>
              <a:ext uri="{FF2B5EF4-FFF2-40B4-BE49-F238E27FC236}">
                <a16:creationId xmlns:a16="http://schemas.microsoft.com/office/drawing/2014/main" id="{85667E18-65F1-4B6C-B237-5784682F8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13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CA3B2E-35DC-418C-ADF3-EBF994CCF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Sledovanie počtu opakovaní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A5A5262-FF45-409D-980B-478D24A06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Sledovať </a:t>
            </a:r>
            <a:r>
              <a:rPr lang="sk-SK" b="1" dirty="0"/>
              <a:t>či</a:t>
            </a:r>
            <a:r>
              <a:rPr lang="sk-SK" dirty="0"/>
              <a:t> a </a:t>
            </a:r>
            <a:r>
              <a:rPr lang="sk-SK" b="1" dirty="0"/>
              <a:t>koľkokrát</a:t>
            </a:r>
            <a:r>
              <a:rPr lang="sk-SK" dirty="0"/>
              <a:t> sa závažia pohnú</a:t>
            </a:r>
          </a:p>
          <a:p>
            <a:r>
              <a:rPr lang="sk-SK" dirty="0"/>
              <a:t>Smer pohybu:</a:t>
            </a:r>
          </a:p>
          <a:p>
            <a:pPr lvl="1"/>
            <a:r>
              <a:rPr lang="sk-SK" dirty="0"/>
              <a:t>Vertikálne smerom </a:t>
            </a:r>
            <a:r>
              <a:rPr lang="sk-SK" b="1" dirty="0"/>
              <a:t>hore</a:t>
            </a:r>
          </a:p>
          <a:p>
            <a:pPr lvl="1"/>
            <a:r>
              <a:rPr lang="sk-SK" dirty="0"/>
              <a:t>Vertikálne smerom </a:t>
            </a:r>
            <a:r>
              <a:rPr lang="sk-SK" b="1" dirty="0"/>
              <a:t>dole</a:t>
            </a:r>
          </a:p>
          <a:p>
            <a:r>
              <a:rPr lang="sk-SK" dirty="0"/>
              <a:t>Možné prístupy:</a:t>
            </a:r>
          </a:p>
          <a:p>
            <a:pPr lvl="1"/>
            <a:r>
              <a:rPr lang="sk-SK" dirty="0"/>
              <a:t>Akcelerometer</a:t>
            </a:r>
          </a:p>
          <a:p>
            <a:pPr lvl="1"/>
            <a:r>
              <a:rPr lang="sk-SK" dirty="0"/>
              <a:t>Snímanie vzdialenosti</a:t>
            </a:r>
          </a:p>
          <a:p>
            <a:pPr lvl="1"/>
            <a:r>
              <a:rPr lang="sk-SK" dirty="0"/>
              <a:t>Optický rotačný enkodér</a:t>
            </a:r>
          </a:p>
        </p:txBody>
      </p:sp>
      <p:pic>
        <p:nvPicPr>
          <p:cNvPr id="3076" name="Picture 4" descr="Swap Up Down Svg Png Icon Free Download (#439851) - OnlineWebFonts.COM">
            <a:extLst>
              <a:ext uri="{FF2B5EF4-FFF2-40B4-BE49-F238E27FC236}">
                <a16:creationId xmlns:a16="http://schemas.microsoft.com/office/drawing/2014/main" id="{DA9BEAC7-BAA1-4276-AED2-5E33C42C6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390" y="3518411"/>
            <a:ext cx="1900480" cy="160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ĺžnik: zaoblené rohy 4">
            <a:extLst>
              <a:ext uri="{FF2B5EF4-FFF2-40B4-BE49-F238E27FC236}">
                <a16:creationId xmlns:a16="http://schemas.microsoft.com/office/drawing/2014/main" id="{F7941DFC-8C95-4B23-AD2C-519A441DA5DB}"/>
              </a:ext>
            </a:extLst>
          </p:cNvPr>
          <p:cNvSpPr/>
          <p:nvPr/>
        </p:nvSpPr>
        <p:spPr>
          <a:xfrm>
            <a:off x="8395856" y="2133600"/>
            <a:ext cx="2030536" cy="5977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dirty="0" err="1">
                <a:solidFill>
                  <a:schemeClr val="accent1"/>
                </a:solidFill>
              </a:rPr>
              <a:t>counter</a:t>
            </a:r>
            <a:r>
              <a:rPr lang="sk-SK" sz="2800" b="1" dirty="0">
                <a:solidFill>
                  <a:schemeClr val="accent1"/>
                </a:solidFill>
              </a:rPr>
              <a:t>++</a:t>
            </a:r>
          </a:p>
        </p:txBody>
      </p:sp>
      <p:pic>
        <p:nvPicPr>
          <p:cNvPr id="7" name="Obrázok 6" descr="Obrázok, na ktorom je hodiny&#10;&#10;Automaticky generovaný popis">
            <a:extLst>
              <a:ext uri="{FF2B5EF4-FFF2-40B4-BE49-F238E27FC236}">
                <a16:creationId xmlns:a16="http://schemas.microsoft.com/office/drawing/2014/main" id="{4C0B252F-99C7-4B69-8FF7-9B6FE80DA5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73"/>
          <a:stretch/>
        </p:blipFill>
        <p:spPr>
          <a:xfrm>
            <a:off x="4988471" y="4096988"/>
            <a:ext cx="391053" cy="388420"/>
          </a:xfrm>
          <a:prstGeom prst="rect">
            <a:avLst/>
          </a:prstGeom>
        </p:spPr>
      </p:pic>
      <p:pic>
        <p:nvPicPr>
          <p:cNvPr id="10" name="Obrázok 9" descr="Obrázok, na ktorom je hodiny&#10;&#10;Automaticky generovaný popis">
            <a:extLst>
              <a:ext uri="{FF2B5EF4-FFF2-40B4-BE49-F238E27FC236}">
                <a16:creationId xmlns:a16="http://schemas.microsoft.com/office/drawing/2014/main" id="{8F98926A-438D-4AEF-AAFB-2208371EB8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73"/>
          <a:stretch/>
        </p:blipFill>
        <p:spPr>
          <a:xfrm>
            <a:off x="5576078" y="4449783"/>
            <a:ext cx="391053" cy="388420"/>
          </a:xfrm>
          <a:prstGeom prst="rect">
            <a:avLst/>
          </a:prstGeom>
        </p:spPr>
      </p:pic>
      <p:pic>
        <p:nvPicPr>
          <p:cNvPr id="9" name="Obrázok 8" descr="Obrázok, na ktorom je hodiny&#10;&#10;Automaticky generovaný popis">
            <a:extLst>
              <a:ext uri="{FF2B5EF4-FFF2-40B4-BE49-F238E27FC236}">
                <a16:creationId xmlns:a16="http://schemas.microsoft.com/office/drawing/2014/main" id="{3C3BBE82-C623-40A7-96B2-16FA9DB7E4B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67"/>
          <a:stretch/>
        </p:blipFill>
        <p:spPr>
          <a:xfrm>
            <a:off x="6037582" y="4643993"/>
            <a:ext cx="374578" cy="48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F0EB019-D709-4673-B856-24B85B99E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0866DA9-5D88-42EA-A7A5-72245E5F8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8229600" cy="6858000"/>
          </a:xfrm>
          <a:prstGeom prst="rect">
            <a:avLst/>
          </a:prstGeom>
          <a:solidFill>
            <a:schemeClr val="bg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Freeform 5">
            <a:extLst>
              <a:ext uri="{FF2B5EF4-FFF2-40B4-BE49-F238E27FC236}">
                <a16:creationId xmlns:a16="http://schemas.microsoft.com/office/drawing/2014/main" id="{2F1EAD63-88F7-4C03-9CFF-FD14BEFB6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5920D25-BBCD-4850-907E-BED816E3F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anchor="ctr">
            <a:normAutofit/>
          </a:bodyPr>
          <a:lstStyle/>
          <a:p>
            <a:r>
              <a:rPr lang="sk-SK" sz="3200" dirty="0">
                <a:solidFill>
                  <a:srgbClr val="FEFFFF"/>
                </a:solidFill>
              </a:rPr>
              <a:t>Rotačný enkodér</a:t>
            </a:r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0751FABF-7472-4B26-933C-00519FD75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6" y="2032000"/>
            <a:ext cx="7145867" cy="3879222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rgbClr val="FEFFFF"/>
                </a:solidFill>
              </a:rPr>
              <a:t>Súčiastka snímajúca </a:t>
            </a:r>
            <a:r>
              <a:rPr lang="sk-SK" b="1" dirty="0">
                <a:solidFill>
                  <a:srgbClr val="FEFFFF"/>
                </a:solidFill>
              </a:rPr>
              <a:t>otočenie/natočenie</a:t>
            </a:r>
          </a:p>
          <a:p>
            <a:r>
              <a:rPr lang="sk-SK" dirty="0">
                <a:solidFill>
                  <a:srgbClr val="FEFFFF"/>
                </a:solidFill>
              </a:rPr>
              <a:t>U nás </a:t>
            </a:r>
            <a:r>
              <a:rPr lang="sk-SK" b="1" dirty="0">
                <a:solidFill>
                  <a:srgbClr val="FEFFFF"/>
                </a:solidFill>
              </a:rPr>
              <a:t>optická verzia</a:t>
            </a:r>
            <a:r>
              <a:rPr lang="sk-SK" dirty="0">
                <a:solidFill>
                  <a:srgbClr val="FEFFFF"/>
                </a:solidFill>
              </a:rPr>
              <a:t> – senzor na sledovanie čiary (</a:t>
            </a:r>
            <a:r>
              <a:rPr lang="sk-SK" dirty="0" err="1">
                <a:solidFill>
                  <a:srgbClr val="FEFFFF"/>
                </a:solidFill>
              </a:rPr>
              <a:t>line</a:t>
            </a:r>
            <a:r>
              <a:rPr lang="sk-SK" dirty="0">
                <a:solidFill>
                  <a:srgbClr val="FEFFFF"/>
                </a:solidFill>
              </a:rPr>
              <a:t> </a:t>
            </a:r>
            <a:r>
              <a:rPr lang="sk-SK" dirty="0" err="1">
                <a:solidFill>
                  <a:srgbClr val="FEFFFF"/>
                </a:solidFill>
              </a:rPr>
              <a:t>tracking</a:t>
            </a:r>
            <a:r>
              <a:rPr lang="sk-SK" dirty="0">
                <a:solidFill>
                  <a:srgbClr val="FEFFFF"/>
                </a:solidFill>
              </a:rPr>
              <a:t> </a:t>
            </a:r>
            <a:r>
              <a:rPr lang="sk-SK" dirty="0" err="1">
                <a:solidFill>
                  <a:srgbClr val="FEFFFF"/>
                </a:solidFill>
              </a:rPr>
              <a:t>sensor</a:t>
            </a:r>
            <a:r>
              <a:rPr lang="sk-SK" dirty="0">
                <a:solidFill>
                  <a:srgbClr val="FEFFFF"/>
                </a:solidFill>
              </a:rPr>
              <a:t>)</a:t>
            </a:r>
          </a:p>
          <a:p>
            <a:r>
              <a:rPr lang="sk-SK" b="1" dirty="0">
                <a:solidFill>
                  <a:srgbClr val="FEFFFF"/>
                </a:solidFill>
              </a:rPr>
              <a:t>Vzorkovnica</a:t>
            </a:r>
            <a:r>
              <a:rPr lang="sk-SK" dirty="0">
                <a:solidFill>
                  <a:srgbClr val="FEFFFF"/>
                </a:solidFill>
              </a:rPr>
              <a:t> na kladke snímaná dvojicou senzorov</a:t>
            </a:r>
          </a:p>
          <a:p>
            <a:r>
              <a:rPr lang="sk-SK" dirty="0">
                <a:solidFill>
                  <a:srgbClr val="FEFFFF"/>
                </a:solidFill>
              </a:rPr>
              <a:t>Výhoda:</a:t>
            </a:r>
          </a:p>
          <a:p>
            <a:pPr lvl="1"/>
            <a:r>
              <a:rPr lang="sk-SK" dirty="0">
                <a:solidFill>
                  <a:srgbClr val="FEFFFF"/>
                </a:solidFill>
              </a:rPr>
              <a:t>Merateľná </a:t>
            </a:r>
            <a:r>
              <a:rPr lang="sk-SK" b="1" dirty="0">
                <a:solidFill>
                  <a:srgbClr val="FEFFFF"/>
                </a:solidFill>
              </a:rPr>
              <a:t>dĺžka pohybu</a:t>
            </a:r>
          </a:p>
          <a:p>
            <a:pPr lvl="1"/>
            <a:r>
              <a:rPr lang="sk-SK" b="1" dirty="0">
                <a:solidFill>
                  <a:srgbClr val="FEFFFF"/>
                </a:solidFill>
              </a:rPr>
              <a:t>Bezkontaktné </a:t>
            </a:r>
            <a:r>
              <a:rPr lang="sk-SK" dirty="0">
                <a:solidFill>
                  <a:srgbClr val="FEFFFF"/>
                </a:solidFill>
              </a:rPr>
              <a:t>riešenie</a:t>
            </a:r>
            <a:endParaRPr lang="en-US" dirty="0">
              <a:solidFill>
                <a:srgbClr val="FEFFFF"/>
              </a:solidFill>
            </a:endParaRPr>
          </a:p>
        </p:txBody>
      </p:sp>
      <p:pic>
        <p:nvPicPr>
          <p:cNvPr id="15" name="Zástupný objekt pre obsah 14" descr="Obrázok, na ktorom je sedenie, čierne, stôl&#10;&#10;Automaticky generovaný popis">
            <a:extLst>
              <a:ext uri="{FF2B5EF4-FFF2-40B4-BE49-F238E27FC236}">
                <a16:creationId xmlns:a16="http://schemas.microsoft.com/office/drawing/2014/main" id="{D1C6B64B-42B2-4A23-BDAA-7F45CA4230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365" y="2032000"/>
            <a:ext cx="1857315" cy="1857315"/>
          </a:xfrm>
          <a:prstGeom prst="rect">
            <a:avLst/>
          </a:prstGeom>
        </p:spPr>
      </p:pic>
      <p:pic>
        <p:nvPicPr>
          <p:cNvPr id="13" name="Zástupný objekt pre obsah 12" descr="Obrázok, na ktorom je tmavé, hviezda, noc, osvetlený&#10;&#10;Automaticky generovaný popis">
            <a:extLst>
              <a:ext uri="{FF2B5EF4-FFF2-40B4-BE49-F238E27FC236}">
                <a16:creationId xmlns:a16="http://schemas.microsoft.com/office/drawing/2014/main" id="{0E0158F1-1E58-47AB-A2A6-7042B97EA1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915" y="4193698"/>
            <a:ext cx="3001931" cy="1561004"/>
          </a:xfrm>
          <a:prstGeom prst="rect">
            <a:avLst/>
          </a:prstGeom>
        </p:spPr>
      </p:pic>
      <p:pic>
        <p:nvPicPr>
          <p:cNvPr id="18" name="Obrázok 17">
            <a:extLst>
              <a:ext uri="{FF2B5EF4-FFF2-40B4-BE49-F238E27FC236}">
                <a16:creationId xmlns:a16="http://schemas.microsoft.com/office/drawing/2014/main" id="{BD20C8A0-4E32-4983-B2AD-F4E034EBEE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529" y="933450"/>
            <a:ext cx="3130986" cy="2493403"/>
          </a:xfrm>
          <a:prstGeom prst="rect">
            <a:avLst/>
          </a:prstGeom>
        </p:spPr>
      </p:pic>
      <p:pic>
        <p:nvPicPr>
          <p:cNvPr id="21" name="Obrázok 20">
            <a:extLst>
              <a:ext uri="{FF2B5EF4-FFF2-40B4-BE49-F238E27FC236}">
                <a16:creationId xmlns:a16="http://schemas.microsoft.com/office/drawing/2014/main" id="{2EABEC2F-4763-4976-9102-7D4E5667C5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322" y="3559115"/>
            <a:ext cx="2857500" cy="2857500"/>
          </a:xfrm>
          <a:prstGeom prst="rect">
            <a:avLst/>
          </a:prstGeom>
        </p:spPr>
      </p:pic>
      <p:pic>
        <p:nvPicPr>
          <p:cNvPr id="4102" name="Picture 6" descr="Pulley Load Weight Physics Lever System Svg Png Icon Free Download ...">
            <a:extLst>
              <a:ext uri="{FF2B5EF4-FFF2-40B4-BE49-F238E27FC236}">
                <a16:creationId xmlns:a16="http://schemas.microsoft.com/office/drawing/2014/main" id="{E9736BE5-C300-42E7-8B1C-4FAA016C2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626" y="1658082"/>
            <a:ext cx="3261220" cy="460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Obrázok 33">
            <a:extLst>
              <a:ext uri="{FF2B5EF4-FFF2-40B4-BE49-F238E27FC236}">
                <a16:creationId xmlns:a16="http://schemas.microsoft.com/office/drawing/2014/main" id="{5612A7FF-CE6D-442A-91E4-2B40045201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928" y="2264685"/>
            <a:ext cx="882590" cy="88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2679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8DCFB3-4832-4B29-8F62-7169E441B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sk-SK" sz="3200"/>
              <a:t>Sledovanie počtu dvíhaných závaží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AAA207D-3647-40BD-B727-AFA63452B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956" y="2133600"/>
            <a:ext cx="4140772" cy="3777622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rgbClr val="000000"/>
                </a:solidFill>
              </a:rPr>
              <a:t>Merať hmotnosť je nemožné </a:t>
            </a:r>
          </a:p>
          <a:p>
            <a:r>
              <a:rPr lang="sk-SK" dirty="0">
                <a:solidFill>
                  <a:srgbClr val="000000"/>
                </a:solidFill>
              </a:rPr>
              <a:t>Potrebné vedieť medzi ktoré závažie sa umiestnil kolík</a:t>
            </a:r>
          </a:p>
          <a:p>
            <a:r>
              <a:rPr lang="sk-SK" dirty="0">
                <a:solidFill>
                  <a:srgbClr val="000000"/>
                </a:solidFill>
              </a:rPr>
              <a:t>Analyzované cesty:</a:t>
            </a:r>
          </a:p>
          <a:p>
            <a:pPr lvl="1"/>
            <a:r>
              <a:rPr lang="sk-SK" dirty="0">
                <a:solidFill>
                  <a:srgbClr val="000000"/>
                </a:solidFill>
              </a:rPr>
              <a:t>Opticky zistiť vzdialenosť kolíka od vrchu (od spodku)</a:t>
            </a:r>
          </a:p>
          <a:p>
            <a:pPr lvl="1"/>
            <a:r>
              <a:rPr lang="sk-SK" dirty="0">
                <a:solidFill>
                  <a:srgbClr val="000000"/>
                </a:solidFill>
              </a:rPr>
              <a:t>Sledovať každú dierku, či sa kolík nenachádza v nej</a:t>
            </a:r>
          </a:p>
          <a:p>
            <a:pPr lvl="1"/>
            <a:r>
              <a:rPr lang="sk-SK" dirty="0">
                <a:solidFill>
                  <a:srgbClr val="000000"/>
                </a:solidFill>
              </a:rPr>
              <a:t>Zistiť kde sa oddelili závažia</a:t>
            </a:r>
          </a:p>
        </p:txBody>
      </p:sp>
      <p:pic>
        <p:nvPicPr>
          <p:cNvPr id="5" name="Obrázok 4" descr="Obrázok, na ktorom je sedenie, stôl, svetlo, biele&#10;&#10;Automaticky generovaný popis">
            <a:extLst>
              <a:ext uri="{FF2B5EF4-FFF2-40B4-BE49-F238E27FC236}">
                <a16:creationId xmlns:a16="http://schemas.microsoft.com/office/drawing/2014/main" id="{7BCAE882-E92C-4C7C-9ACF-E9D57E79F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856" y="645106"/>
            <a:ext cx="5247747" cy="5247747"/>
          </a:xfrm>
          <a:prstGeom prst="rect">
            <a:avLst/>
          </a:prstGeom>
        </p:spPr>
      </p:pic>
      <p:pic>
        <p:nvPicPr>
          <p:cNvPr id="7" name="Obrázok 6" descr="Obrázok, na ktorom je meter&#10;&#10;Automaticky generovaný popis">
            <a:extLst>
              <a:ext uri="{FF2B5EF4-FFF2-40B4-BE49-F238E27FC236}">
                <a16:creationId xmlns:a16="http://schemas.microsoft.com/office/drawing/2014/main" id="{0603DBAD-C6F3-432D-A4AD-82F68345FB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63" b="50000"/>
          <a:stretch/>
        </p:blipFill>
        <p:spPr>
          <a:xfrm rot="646590">
            <a:off x="7828967" y="2595070"/>
            <a:ext cx="1665978" cy="272697"/>
          </a:xfrm>
          <a:prstGeom prst="rect">
            <a:avLst/>
          </a:prstGeom>
        </p:spPr>
      </p:pic>
      <p:pic>
        <p:nvPicPr>
          <p:cNvPr id="11" name="Obrázok 10" descr="Obrázok, na ktorom je meter&#10;&#10;Automaticky generovaný popis">
            <a:extLst>
              <a:ext uri="{FF2B5EF4-FFF2-40B4-BE49-F238E27FC236}">
                <a16:creationId xmlns:a16="http://schemas.microsoft.com/office/drawing/2014/main" id="{975B4917-519A-492F-8895-42752011BF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63" b="50000"/>
          <a:stretch/>
        </p:blipFill>
        <p:spPr>
          <a:xfrm rot="646590">
            <a:off x="7828968" y="3132630"/>
            <a:ext cx="1665978" cy="272697"/>
          </a:xfrm>
          <a:prstGeom prst="rect">
            <a:avLst/>
          </a:prstGeom>
        </p:spPr>
      </p:pic>
      <p:pic>
        <p:nvPicPr>
          <p:cNvPr id="13" name="Obrázok 12" descr="Obrázok, na ktorom je meter&#10;&#10;Automaticky generovaný popis">
            <a:extLst>
              <a:ext uri="{FF2B5EF4-FFF2-40B4-BE49-F238E27FC236}">
                <a16:creationId xmlns:a16="http://schemas.microsoft.com/office/drawing/2014/main" id="{1B43E830-0660-4C1C-BA10-A8EEDAD036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63" b="50000"/>
          <a:stretch/>
        </p:blipFill>
        <p:spPr>
          <a:xfrm rot="646590">
            <a:off x="7828966" y="3658211"/>
            <a:ext cx="1665978" cy="272697"/>
          </a:xfrm>
          <a:prstGeom prst="rect">
            <a:avLst/>
          </a:prstGeom>
        </p:spPr>
      </p:pic>
      <p:pic>
        <p:nvPicPr>
          <p:cNvPr id="15" name="Obrázok 14" descr="Obrázok, na ktorom je meter&#10;&#10;Automaticky generovaný popis">
            <a:extLst>
              <a:ext uri="{FF2B5EF4-FFF2-40B4-BE49-F238E27FC236}">
                <a16:creationId xmlns:a16="http://schemas.microsoft.com/office/drawing/2014/main" id="{6ABB270B-C574-448F-9892-7E5A2FEBC1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63" b="50000"/>
          <a:stretch/>
        </p:blipFill>
        <p:spPr>
          <a:xfrm rot="646590">
            <a:off x="7828965" y="4141962"/>
            <a:ext cx="1665978" cy="272697"/>
          </a:xfrm>
          <a:prstGeom prst="rect">
            <a:avLst/>
          </a:prstGeom>
        </p:spPr>
      </p:pic>
      <p:pic>
        <p:nvPicPr>
          <p:cNvPr id="16" name="Obrázok 15" descr="Obrázok, na ktorom je meter&#10;&#10;Automaticky generovaný popis">
            <a:extLst>
              <a:ext uri="{FF2B5EF4-FFF2-40B4-BE49-F238E27FC236}">
                <a16:creationId xmlns:a16="http://schemas.microsoft.com/office/drawing/2014/main" id="{9BF146D0-04B7-46B0-A0D2-C1AA7607FA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63" b="50000"/>
          <a:stretch/>
        </p:blipFill>
        <p:spPr>
          <a:xfrm rot="646590">
            <a:off x="7828964" y="4589415"/>
            <a:ext cx="1665978" cy="272697"/>
          </a:xfrm>
          <a:prstGeom prst="rect">
            <a:avLst/>
          </a:prstGeom>
        </p:spPr>
      </p:pic>
      <p:pic>
        <p:nvPicPr>
          <p:cNvPr id="17" name="Obrázok 16" descr="Obrázok, na ktorom je meter&#10;&#10;Automaticky generovaný popis">
            <a:extLst>
              <a:ext uri="{FF2B5EF4-FFF2-40B4-BE49-F238E27FC236}">
                <a16:creationId xmlns:a16="http://schemas.microsoft.com/office/drawing/2014/main" id="{1C057035-D927-4C6A-BA8D-0F8D32C28F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63" b="50000"/>
          <a:stretch/>
        </p:blipFill>
        <p:spPr>
          <a:xfrm rot="646590">
            <a:off x="7828964" y="5066574"/>
            <a:ext cx="1665978" cy="272697"/>
          </a:xfrm>
          <a:prstGeom prst="rect">
            <a:avLst/>
          </a:prstGeom>
        </p:spPr>
      </p:pic>
      <p:pic>
        <p:nvPicPr>
          <p:cNvPr id="18" name="Obrázok 17" descr="Obrázok, na ktorom je meter&#10;&#10;Automaticky generovaný popis">
            <a:extLst>
              <a:ext uri="{FF2B5EF4-FFF2-40B4-BE49-F238E27FC236}">
                <a16:creationId xmlns:a16="http://schemas.microsoft.com/office/drawing/2014/main" id="{89686C61-18C8-4E17-8876-BF6CC0190A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63" b="50000"/>
          <a:stretch/>
        </p:blipFill>
        <p:spPr>
          <a:xfrm rot="646590">
            <a:off x="7828964" y="5589789"/>
            <a:ext cx="1665978" cy="272697"/>
          </a:xfrm>
          <a:prstGeom prst="rect">
            <a:avLst/>
          </a:prstGeom>
        </p:spPr>
      </p:pic>
      <p:pic>
        <p:nvPicPr>
          <p:cNvPr id="19" name="Obrázok 18" descr="Obrázok, na ktorom je hodiny&#10;&#10;Automaticky generovaný popis">
            <a:extLst>
              <a:ext uri="{FF2B5EF4-FFF2-40B4-BE49-F238E27FC236}">
                <a16:creationId xmlns:a16="http://schemas.microsoft.com/office/drawing/2014/main" id="{729E820B-942B-483F-AFD1-7CC1E170BC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73"/>
          <a:stretch/>
        </p:blipFill>
        <p:spPr>
          <a:xfrm>
            <a:off x="5498063" y="3794405"/>
            <a:ext cx="391053" cy="388420"/>
          </a:xfrm>
          <a:prstGeom prst="rect">
            <a:avLst/>
          </a:prstGeom>
        </p:spPr>
      </p:pic>
      <p:pic>
        <p:nvPicPr>
          <p:cNvPr id="20" name="Obrázok 19" descr="Obrázok, na ktorom je hodiny&#10;&#10;Automaticky generovaný popis">
            <a:extLst>
              <a:ext uri="{FF2B5EF4-FFF2-40B4-BE49-F238E27FC236}">
                <a16:creationId xmlns:a16="http://schemas.microsoft.com/office/drawing/2014/main" id="{3C870030-66CB-4732-BCC3-8A17AF80AD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73"/>
          <a:stretch/>
        </p:blipFill>
        <p:spPr>
          <a:xfrm>
            <a:off x="5802803" y="4292479"/>
            <a:ext cx="391053" cy="388420"/>
          </a:xfrm>
          <a:prstGeom prst="rect">
            <a:avLst/>
          </a:prstGeom>
        </p:spPr>
      </p:pic>
      <p:pic>
        <p:nvPicPr>
          <p:cNvPr id="21" name="Obrázok 20" descr="Obrázok, na ktorom je hodiny&#10;&#10;Automaticky generovaný popis">
            <a:extLst>
              <a:ext uri="{FF2B5EF4-FFF2-40B4-BE49-F238E27FC236}">
                <a16:creationId xmlns:a16="http://schemas.microsoft.com/office/drawing/2014/main" id="{0F69B07D-FC81-4BF5-B890-5E68BE9B9DB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67"/>
          <a:stretch/>
        </p:blipFill>
        <p:spPr>
          <a:xfrm>
            <a:off x="5366924" y="4722342"/>
            <a:ext cx="374578" cy="48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6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EDD21E1-BAF0-4314-AB31-82ECB8AC9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FF92D60-F9DA-42C2-A363-15C30591B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5122652" cy="1259894"/>
          </a:xfrm>
        </p:spPr>
        <p:txBody>
          <a:bodyPr>
            <a:normAutofit/>
          </a:bodyPr>
          <a:lstStyle/>
          <a:p>
            <a:r>
              <a:rPr lang="sk-SK" dirty="0"/>
              <a:t>Čo hovorí Ohmov zákon?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DC8619C-F25D-468E-95FA-2A2151D7D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964F4903-DC02-4EA7-A953-CAD02EF8E5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9225" y="2133600"/>
                <a:ext cx="5122652" cy="3759253"/>
              </a:xfrm>
            </p:spPr>
            <p:txBody>
              <a:bodyPr>
                <a:normAutofit/>
              </a:bodyPr>
              <a:lstStyle/>
              <a:p>
                <a:r>
                  <a:rPr lang="sk-SK" i="1" dirty="0"/>
                  <a:t>„Ak preteká lineárnym pasívnym prvkom – rezistorom </a:t>
                </a:r>
                <a:r>
                  <a:rPr lang="sk-SK" b="1" i="1" dirty="0"/>
                  <a:t>R</a:t>
                </a:r>
                <a:r>
                  <a:rPr lang="sk-SK" i="1" dirty="0"/>
                  <a:t> prúd </a:t>
                </a:r>
                <a:r>
                  <a:rPr lang="sk-SK" b="1" i="1" dirty="0"/>
                  <a:t>I</a:t>
                </a:r>
                <a:r>
                  <a:rPr lang="sk-SK" i="1" dirty="0"/>
                  <a:t>, vznikne na jeho svorkách napätie úmerné prúdu. Konštantou úmernosti je odpor </a:t>
                </a:r>
                <a:r>
                  <a:rPr lang="sk-SK" b="1" i="1" dirty="0"/>
                  <a:t>R.</a:t>
                </a:r>
                <a:r>
                  <a:rPr lang="sk-SK" i="1" dirty="0"/>
                  <a:t>“</a:t>
                </a:r>
                <a:br>
                  <a:rPr lang="sk-SK" b="1" i="1" dirty="0"/>
                </a:br>
                <a:r>
                  <a:rPr lang="sk-SK" b="1" i="1" dirty="0" err="1"/>
                  <a:t>Wikipedia</a:t>
                </a:r>
                <a:endParaRPr lang="sk-SK" b="1" i="1" dirty="0"/>
              </a:p>
              <a:p>
                <a:r>
                  <a:rPr lang="sk-SK" dirty="0"/>
                  <a:t>Počítanie paralelne zapojených odporov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k-SK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sk-SK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sk-SK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sk-SK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sk-SK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k-SK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sk-SK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k-SK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sk-SK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sk-SK" i="1" dirty="0"/>
              </a:p>
              <a:p>
                <a:r>
                  <a:rPr lang="sk-SK" dirty="0"/>
                  <a:t>Pri </a:t>
                </a:r>
                <a:r>
                  <a:rPr lang="sk-SK" b="1" dirty="0"/>
                  <a:t>zmene odporov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sk-SK" dirty="0"/>
                  <a:t> až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sk-SK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k-SK" dirty="0"/>
                  <a:t>sa zmení </a:t>
                </a:r>
                <a:r>
                  <a:rPr lang="sk-SK" b="1" dirty="0"/>
                  <a:t>voltmetrom</a:t>
                </a:r>
                <a:r>
                  <a:rPr lang="sk-SK" dirty="0"/>
                  <a:t> nameraná </a:t>
                </a:r>
                <a:r>
                  <a:rPr lang="sk-SK" b="1" dirty="0"/>
                  <a:t>hodnota</a:t>
                </a:r>
              </a:p>
              <a:p>
                <a:endParaRPr lang="sk-SK" dirty="0"/>
              </a:p>
            </p:txBody>
          </p:sp>
        </mc:Choice>
        <mc:Fallback xmlns=""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964F4903-DC02-4EA7-A953-CAD02EF8E5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9225" y="2133600"/>
                <a:ext cx="5122652" cy="3759253"/>
              </a:xfrm>
              <a:blipFill>
                <a:blip r:embed="rId2"/>
                <a:stretch>
                  <a:fillRect l="-833" t="-810" r="-476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Obrázok 6">
            <a:extLst>
              <a:ext uri="{FF2B5EF4-FFF2-40B4-BE49-F238E27FC236}">
                <a16:creationId xmlns:a16="http://schemas.microsoft.com/office/drawing/2014/main" id="{066C38A6-FBAC-49E6-9525-FED0131FAD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916" y="1469943"/>
            <a:ext cx="5451627" cy="3598073"/>
          </a:xfrm>
          <a:prstGeom prst="rect">
            <a:avLst/>
          </a:prstGeom>
        </p:spPr>
      </p:pic>
      <p:sp>
        <p:nvSpPr>
          <p:cNvPr id="16" name="Freeform 12">
            <a:extLst>
              <a:ext uri="{FF2B5EF4-FFF2-40B4-BE49-F238E27FC236}">
                <a16:creationId xmlns:a16="http://schemas.microsoft.com/office/drawing/2014/main" id="{7D9439D6-DEAD-4CEB-A61B-BE3D64D1B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Rovná spojnica 8">
            <a:extLst>
              <a:ext uri="{FF2B5EF4-FFF2-40B4-BE49-F238E27FC236}">
                <a16:creationId xmlns:a16="http://schemas.microsoft.com/office/drawing/2014/main" id="{E165B896-931F-4338-8138-71942BD209FC}"/>
              </a:ext>
            </a:extLst>
          </p:cNvPr>
          <p:cNvCxnSpPr/>
          <p:nvPr/>
        </p:nvCxnSpPr>
        <p:spPr>
          <a:xfrm>
            <a:off x="8020050" y="3314700"/>
            <a:ext cx="13144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dĺžnik: zaoblené rohy 10">
                <a:extLst>
                  <a:ext uri="{FF2B5EF4-FFF2-40B4-BE49-F238E27FC236}">
                    <a16:creationId xmlns:a16="http://schemas.microsoft.com/office/drawing/2014/main" id="{06779B6E-EB4D-4A39-AD0A-7A4E3131F35D}"/>
                  </a:ext>
                </a:extLst>
              </p:cNvPr>
              <p:cNvSpPr/>
              <p:nvPr/>
            </p:nvSpPr>
            <p:spPr>
              <a:xfrm>
                <a:off x="9458325" y="438150"/>
                <a:ext cx="2305050" cy="93345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k-SK" dirty="0"/>
                  <a:t>Výsledný odpor: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sk-SK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  <m:r>
                      <a:rPr lang="sk-SK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k-SK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sk-SK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sk-SK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sk-SK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sk-SK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sk-SK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sk-SK" dirty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sk-SK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</m:oMath>
                </a14:m>
                <a:endParaRPr lang="sk-SK" dirty="0"/>
              </a:p>
            </p:txBody>
          </p:sp>
        </mc:Choice>
        <mc:Fallback xmlns="">
          <p:sp>
            <p:nvSpPr>
              <p:cNvPr id="11" name="Obdĺžnik: zaoblené rohy 10">
                <a:extLst>
                  <a:ext uri="{FF2B5EF4-FFF2-40B4-BE49-F238E27FC236}">
                    <a16:creationId xmlns:a16="http://schemas.microsoft.com/office/drawing/2014/main" id="{06779B6E-EB4D-4A39-AD0A-7A4E3131F3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8325" y="438150"/>
                <a:ext cx="2305050" cy="93345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dĺžnik: zaoblené rohy 14">
                <a:extLst>
                  <a:ext uri="{FF2B5EF4-FFF2-40B4-BE49-F238E27FC236}">
                    <a16:creationId xmlns:a16="http://schemas.microsoft.com/office/drawing/2014/main" id="{6CA8E723-8C31-4F3B-8A12-3B7072DF57CD}"/>
                  </a:ext>
                </a:extLst>
              </p:cNvPr>
              <p:cNvSpPr/>
              <p:nvPr/>
            </p:nvSpPr>
            <p:spPr>
              <a:xfrm>
                <a:off x="9458325" y="438150"/>
                <a:ext cx="2305050" cy="93345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k-SK" dirty="0"/>
                  <a:t>Výsledný odpor: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sk-SK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  <m:r>
                      <a:rPr lang="sk-SK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k-SK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sk-SK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sk-SK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sk-SK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sk-SK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sk-SK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sk-SK" dirty="0"/>
                  <a:t>+...+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sk-SK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den>
                    </m:f>
                  </m:oMath>
                </a14:m>
                <a:endParaRPr lang="sk-SK" dirty="0"/>
              </a:p>
            </p:txBody>
          </p:sp>
        </mc:Choice>
        <mc:Fallback xmlns="">
          <p:sp>
            <p:nvSpPr>
              <p:cNvPr id="15" name="Obdĺžnik: zaoblené rohy 14">
                <a:extLst>
                  <a:ext uri="{FF2B5EF4-FFF2-40B4-BE49-F238E27FC236}">
                    <a16:creationId xmlns:a16="http://schemas.microsoft.com/office/drawing/2014/main" id="{6CA8E723-8C31-4F3B-8A12-3B7072DF57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8325" y="438150"/>
                <a:ext cx="2305050" cy="93345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Bublina reči: obdĺžnik so zaoblenými rohmi 21">
                <a:extLst>
                  <a:ext uri="{FF2B5EF4-FFF2-40B4-BE49-F238E27FC236}">
                    <a16:creationId xmlns:a16="http://schemas.microsoft.com/office/drawing/2014/main" id="{7C62B0FB-7565-4ADE-B8E7-869F568AA5DB}"/>
                  </a:ext>
                </a:extLst>
              </p:cNvPr>
              <p:cNvSpPr/>
              <p:nvPr/>
            </p:nvSpPr>
            <p:spPr>
              <a:xfrm>
                <a:off x="9944100" y="2519931"/>
                <a:ext cx="657225" cy="350973"/>
              </a:xfrm>
              <a:prstGeom prst="wedgeRoundRectCallout">
                <a:avLst>
                  <a:gd name="adj1" fmla="val 61776"/>
                  <a:gd name="adj2" fmla="val 127633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k-SK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sk-SK" dirty="0"/>
              </a:p>
            </p:txBody>
          </p:sp>
        </mc:Choice>
        <mc:Fallback xmlns="">
          <p:sp>
            <p:nvSpPr>
              <p:cNvPr id="22" name="Bublina reči: obdĺžnik so zaoblenými rohmi 21">
                <a:extLst>
                  <a:ext uri="{FF2B5EF4-FFF2-40B4-BE49-F238E27FC236}">
                    <a16:creationId xmlns:a16="http://schemas.microsoft.com/office/drawing/2014/main" id="{7C62B0FB-7565-4ADE-B8E7-869F568AA5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4100" y="2519931"/>
                <a:ext cx="657225" cy="350973"/>
              </a:xfrm>
              <a:prstGeom prst="wedgeRoundRectCallout">
                <a:avLst>
                  <a:gd name="adj1" fmla="val 61776"/>
                  <a:gd name="adj2" fmla="val 127633"/>
                  <a:gd name="adj3" fmla="val 16667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Bublina reči: obdĺžnik so zaoblenými rohmi 22">
                <a:extLst>
                  <a:ext uri="{FF2B5EF4-FFF2-40B4-BE49-F238E27FC236}">
                    <a16:creationId xmlns:a16="http://schemas.microsoft.com/office/drawing/2014/main" id="{6904C41B-0713-4393-A8BA-170385C4AAA6}"/>
                  </a:ext>
                </a:extLst>
              </p:cNvPr>
              <p:cNvSpPr/>
              <p:nvPr/>
            </p:nvSpPr>
            <p:spPr>
              <a:xfrm>
                <a:off x="9939716" y="2519931"/>
                <a:ext cx="657225" cy="350973"/>
              </a:xfrm>
              <a:prstGeom prst="wedgeRoundRectCallout">
                <a:avLst>
                  <a:gd name="adj1" fmla="val 61776"/>
                  <a:gd name="adj2" fmla="val 127633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k-SK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sk-SK" dirty="0"/>
              </a:p>
            </p:txBody>
          </p:sp>
        </mc:Choice>
        <mc:Fallback xmlns="">
          <p:sp>
            <p:nvSpPr>
              <p:cNvPr id="23" name="Bublina reči: obdĺžnik so zaoblenými rohmi 22">
                <a:extLst>
                  <a:ext uri="{FF2B5EF4-FFF2-40B4-BE49-F238E27FC236}">
                    <a16:creationId xmlns:a16="http://schemas.microsoft.com/office/drawing/2014/main" id="{6904C41B-0713-4393-A8BA-170385C4AA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9716" y="2519931"/>
                <a:ext cx="657225" cy="350973"/>
              </a:xfrm>
              <a:prstGeom prst="wedgeRoundRectCallout">
                <a:avLst>
                  <a:gd name="adj1" fmla="val 61776"/>
                  <a:gd name="adj2" fmla="val 127633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747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33333E-6 L 1.25E-6 -0.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22" grpId="0" animBg="1"/>
      <p:bldP spid="23" grpId="0" animBg="1"/>
      <p:bldP spid="2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803586-6FF2-4E8B-882D-DB531B9F8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70" y="624110"/>
            <a:ext cx="4038876" cy="1280890"/>
          </a:xfrm>
        </p:spPr>
        <p:txBody>
          <a:bodyPr>
            <a:normAutofit/>
          </a:bodyPr>
          <a:lstStyle/>
          <a:p>
            <a:r>
              <a:rPr lang="sk-SK" sz="3000"/>
              <a:t>Správne nastavenie rezistorov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9685B4E-AB3F-43CB-B8CC-B01B8807C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956" y="2133600"/>
            <a:ext cx="4042589" cy="3777622"/>
          </a:xfrm>
        </p:spPr>
        <p:txBody>
          <a:bodyPr>
            <a:normAutofit/>
          </a:bodyPr>
          <a:lstStyle/>
          <a:p>
            <a:r>
              <a:rPr lang="sk-SK" sz="1600" dirty="0">
                <a:solidFill>
                  <a:schemeClr val="tx1"/>
                </a:solidFill>
              </a:rPr>
              <a:t>Cieľ: pri postupnom odpájaní odporov od konca, namerané hodnoty na voltmetri čo najlineárnejšie </a:t>
            </a:r>
          </a:p>
          <a:p>
            <a:r>
              <a:rPr lang="sk-SK" sz="1600" dirty="0">
                <a:solidFill>
                  <a:schemeClr val="tx1"/>
                </a:solidFill>
              </a:rPr>
              <a:t>Riešenie:</a:t>
            </a:r>
          </a:p>
          <a:p>
            <a:pPr lvl="1"/>
            <a:r>
              <a:rPr lang="sk-SK" dirty="0">
                <a:solidFill>
                  <a:schemeClr val="tx1"/>
                </a:solidFill>
              </a:rPr>
              <a:t>Metóda skúsim zistím – meraním</a:t>
            </a:r>
          </a:p>
          <a:p>
            <a:pPr lvl="1"/>
            <a:r>
              <a:rPr lang="sk-SK" dirty="0">
                <a:solidFill>
                  <a:schemeClr val="tx1"/>
                </a:solidFill>
              </a:rPr>
              <a:t>Metóda skúsim zistím – počítaním</a:t>
            </a:r>
          </a:p>
          <a:p>
            <a:pPr lvl="1"/>
            <a:r>
              <a:rPr lang="sk-SK" dirty="0">
                <a:solidFill>
                  <a:schemeClr val="tx1"/>
                </a:solidFill>
              </a:rPr>
              <a:t>Algoritmicky – </a:t>
            </a:r>
            <a:r>
              <a:rPr lang="sk-SK" dirty="0" err="1">
                <a:solidFill>
                  <a:schemeClr val="tx1"/>
                </a:solidFill>
              </a:rPr>
              <a:t>backtracking</a:t>
            </a:r>
            <a:r>
              <a:rPr lang="sk-SK" dirty="0">
                <a:solidFill>
                  <a:schemeClr val="tx1"/>
                </a:solidFill>
              </a:rPr>
              <a:t>...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E6B2487D-58AA-464B-A35A-B0418C295C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916" y="674770"/>
            <a:ext cx="2639503" cy="2639503"/>
          </a:xfrm>
          <a:prstGeom prst="rect">
            <a:avLst/>
          </a:prstGeom>
        </p:spPr>
      </p:pic>
      <p:pic>
        <p:nvPicPr>
          <p:cNvPr id="5122" name="Picture 2" descr="Abacus - Free education icons">
            <a:extLst>
              <a:ext uri="{FF2B5EF4-FFF2-40B4-BE49-F238E27FC236}">
                <a16:creationId xmlns:a16="http://schemas.microsoft.com/office/drawing/2014/main" id="{4F8B05D4-3B43-45FE-AB77-C9C9657B5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92286" y="674770"/>
            <a:ext cx="2639503" cy="263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 descr="Obrázok, na ktorom je obvod&#10;&#10;Automaticky generovaný popis">
            <a:extLst>
              <a:ext uri="{FF2B5EF4-FFF2-40B4-BE49-F238E27FC236}">
                <a16:creationId xmlns:a16="http://schemas.microsoft.com/office/drawing/2014/main" id="{81506705-704A-47BB-B715-BC5A185057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691" y="3508529"/>
            <a:ext cx="2384324" cy="238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4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ym">
  <a:themeElements>
    <a:clrScheme name="Dym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ym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ym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366</Words>
  <Application>Microsoft Office PowerPoint</Application>
  <PresentationFormat>Širokouhlá</PresentationFormat>
  <Paragraphs>72</Paragraphs>
  <Slides>12</Slides>
  <Notes>1</Notes>
  <HiddenSlides>0</HiddenSlides>
  <MMClips>1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8" baseType="lpstr">
      <vt:lpstr>Arial</vt:lpstr>
      <vt:lpstr>Calibri</vt:lpstr>
      <vt:lpstr>Cambria Math</vt:lpstr>
      <vt:lpstr>Century Gothic</vt:lpstr>
      <vt:lpstr>Wingdings 3</vt:lpstr>
      <vt:lpstr>Dym</vt:lpstr>
      <vt:lpstr>Fitness systém založený na IoT</vt:lpstr>
      <vt:lpstr>Úloha fitness trénera</vt:lpstr>
      <vt:lpstr>Nahradenie trénera niečím chytrejším</vt:lpstr>
      <vt:lpstr>Trackovanie posilňovania</vt:lpstr>
      <vt:lpstr>Sledovanie počtu opakovaní</vt:lpstr>
      <vt:lpstr>Rotačný enkodér</vt:lpstr>
      <vt:lpstr>Sledovanie počtu dvíhaných závaží</vt:lpstr>
      <vt:lpstr>Čo hovorí Ohmov zákon?</vt:lpstr>
      <vt:lpstr>Správne nastavenie rezistorov</vt:lpstr>
      <vt:lpstr>Aktuálny stav práce</vt:lpstr>
      <vt:lpstr>Ciele práce</vt:lpstr>
      <vt:lpstr>Ďakujem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Fitness systém založený na IoT</dc:title>
  <dc:creator>Viktor Pristas</dc:creator>
  <cp:lastModifiedBy>Viktor Pristas</cp:lastModifiedBy>
  <cp:revision>6</cp:revision>
  <dcterms:created xsi:type="dcterms:W3CDTF">2020-05-12T10:31:20Z</dcterms:created>
  <dcterms:modified xsi:type="dcterms:W3CDTF">2020-05-13T10:36:11Z</dcterms:modified>
</cp:coreProperties>
</file>