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72" r:id="rId2"/>
    <p:sldId id="274" r:id="rId3"/>
    <p:sldId id="275" r:id="rId4"/>
    <p:sldId id="283" r:id="rId5"/>
    <p:sldId id="276" r:id="rId6"/>
    <p:sldId id="277" r:id="rId7"/>
    <p:sldId id="280" r:id="rId8"/>
    <p:sldId id="278" r:id="rId9"/>
    <p:sldId id="279" r:id="rId10"/>
    <p:sldId id="273" r:id="rId11"/>
    <p:sldId id="281" r:id="rId12"/>
    <p:sldId id="282" r:id="rId13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39229-5270-40A5-AA75-A603A67F67F1}" type="datetime1">
              <a:rPr lang="sk-SK" smtClean="0"/>
              <a:t>21. 11. 2019</a:t>
            </a:fld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F1352-8B27-450D-BF7A-67AB6FD50AE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3671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3971D-BEA9-434A-B255-B47A3A46618A}" type="datetime1">
              <a:rPr lang="sk-SK" noProof="0" smtClean="0"/>
              <a:pPr/>
              <a:t>19. 11. 2019</a:t>
            </a:fld>
            <a:endParaRPr lang="sk-SK" noProof="0" dirty="0"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Obdĺžnik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sk-SK" noProof="0" dirty="0"/>
            </a:p>
          </p:txBody>
        </p:sp>
        <p:cxnSp>
          <p:nvCxnSpPr>
            <p:cNvPr id="7" name="Priama spojnica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Rovná spojnica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kumimoji="0" lang="sk-SK" noProof="0" dirty="0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sk-SK" noProof="0"/>
              <a:t>Kliknutím upravte štýl predlohy podnadpisu</a:t>
            </a:r>
            <a:endParaRPr kumimoji="0" lang="sk-SK" noProof="0" dirty="0"/>
          </a:p>
        </p:txBody>
      </p:sp>
      <p:sp>
        <p:nvSpPr>
          <p:cNvPr id="30" name="Zástupný dá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9E144E-2155-42C9-B926-83C152F1B876}" type="datetime1">
              <a:rPr lang="sk-SK" noProof="0" smtClean="0"/>
              <a:t>19. 11. 2019</a:t>
            </a:fld>
            <a:endParaRPr lang="sk-SK" noProof="0" dirty="0"/>
          </a:p>
        </p:txBody>
      </p:sp>
      <p:sp>
        <p:nvSpPr>
          <p:cNvPr id="19" name="Zástupná päta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27" name="Zástupné číslo snímky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kumimoji="0"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sk-SK" noProof="0"/>
              <a:t>Kliknite sem a upravte štýly predlohy textu</a:t>
            </a:r>
          </a:p>
          <a:p>
            <a:pPr lvl="1" rtl="0" eaLnBrk="1" latinLnBrk="0" hangingPunct="1"/>
            <a:r>
              <a:rPr lang="sk-SK" noProof="0"/>
              <a:t>Druhá úroveň</a:t>
            </a:r>
          </a:p>
          <a:p>
            <a:pPr lvl="2" rtl="0" eaLnBrk="1" latinLnBrk="0" hangingPunct="1"/>
            <a:r>
              <a:rPr lang="sk-SK" noProof="0"/>
              <a:t>Tretia úroveň</a:t>
            </a:r>
          </a:p>
          <a:p>
            <a:pPr lvl="3" rtl="0" eaLnBrk="1" latinLnBrk="0" hangingPunct="1"/>
            <a:r>
              <a:rPr lang="sk-SK" noProof="0"/>
              <a:t>Štvrtá úroveň</a:t>
            </a:r>
          </a:p>
          <a:p>
            <a:pPr lvl="4" rtl="0" eaLnBrk="1" latinLnBrk="0" hangingPunct="1"/>
            <a:r>
              <a:rPr lang="sk-SK" noProof="0"/>
              <a:t>Piata úroveň</a:t>
            </a:r>
            <a:endParaRPr kumimoji="0" lang="sk-SK" noProof="0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4F10F-61FA-49F5-9ED4-684CFBB58B98}" type="datetime1">
              <a:rPr lang="sk-SK" noProof="0" smtClean="0"/>
              <a:t>19. 11. 2019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sk-SK" noProof="0"/>
              <a:t>Kliknutím upravte štýl predlohy nadpisu</a:t>
            </a:r>
            <a:endParaRPr kumimoji="0"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sk-SK" noProof="0"/>
              <a:t>Kliknite sem a upravte štýly predlohy textu</a:t>
            </a:r>
          </a:p>
          <a:p>
            <a:pPr lvl="1" rtl="0" eaLnBrk="1" latinLnBrk="0" hangingPunct="1"/>
            <a:r>
              <a:rPr lang="sk-SK" noProof="0"/>
              <a:t>Druhá úroveň</a:t>
            </a:r>
          </a:p>
          <a:p>
            <a:pPr lvl="2" rtl="0" eaLnBrk="1" latinLnBrk="0" hangingPunct="1"/>
            <a:r>
              <a:rPr lang="sk-SK" noProof="0"/>
              <a:t>Tretia úroveň</a:t>
            </a:r>
          </a:p>
          <a:p>
            <a:pPr lvl="3" rtl="0" eaLnBrk="1" latinLnBrk="0" hangingPunct="1"/>
            <a:r>
              <a:rPr lang="sk-SK" noProof="0"/>
              <a:t>Štvrtá úroveň</a:t>
            </a:r>
          </a:p>
          <a:p>
            <a:pPr lvl="4" rtl="0" eaLnBrk="1" latinLnBrk="0" hangingPunct="1"/>
            <a:r>
              <a:rPr lang="sk-SK" noProof="0"/>
              <a:t>Piata úroveň</a:t>
            </a:r>
            <a:endParaRPr kumimoji="0" lang="sk-SK" noProof="0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F5884B-10EB-416E-AF1E-07FB9AAA9BF6}" type="datetime1">
              <a:rPr lang="sk-SK" noProof="0" smtClean="0"/>
              <a:t>19. 11. 2019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kumimoji="0"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sk-SK" noProof="0"/>
              <a:t>Kliknite sem a upravte štýly predlohy textu</a:t>
            </a:r>
          </a:p>
          <a:p>
            <a:pPr lvl="1" rtl="0" eaLnBrk="1" latinLnBrk="0" hangingPunct="1"/>
            <a:r>
              <a:rPr lang="sk-SK" noProof="0"/>
              <a:t>Druhá úroveň</a:t>
            </a:r>
          </a:p>
          <a:p>
            <a:pPr lvl="2" rtl="0" eaLnBrk="1" latinLnBrk="0" hangingPunct="1"/>
            <a:r>
              <a:rPr lang="sk-SK" noProof="0"/>
              <a:t>Tretia úroveň</a:t>
            </a:r>
          </a:p>
          <a:p>
            <a:pPr lvl="3" rtl="0" eaLnBrk="1" latinLnBrk="0" hangingPunct="1"/>
            <a:r>
              <a:rPr lang="sk-SK" noProof="0"/>
              <a:t>Štvrtá úroveň</a:t>
            </a:r>
          </a:p>
          <a:p>
            <a:pPr lvl="4" rtl="0" eaLnBrk="1" latinLnBrk="0" hangingPunct="1"/>
            <a:r>
              <a:rPr lang="sk-SK" noProof="0"/>
              <a:t>Piata úroveň</a:t>
            </a:r>
            <a:endParaRPr kumimoji="0" lang="sk-SK" noProof="0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57D608-04A9-4548-A83B-E3FE40EFD431}" type="datetime1">
              <a:rPr lang="sk-SK" noProof="0" smtClean="0"/>
              <a:t>19. 11. 2019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kumimoji="0" lang="sk-SK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sk-SK" noProof="0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F87605-654F-4A40-BFBA-EACB6BA07677}" type="datetime1">
              <a:rPr lang="sk-SK" noProof="0" smtClean="0"/>
              <a:t>19. 11. 2019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kumimoji="0"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sk-SK" noProof="0"/>
              <a:t>Kliknite sem a upravte štýly predlohy textu</a:t>
            </a:r>
          </a:p>
          <a:p>
            <a:pPr lvl="1" rtl="0" eaLnBrk="1" latinLnBrk="0" hangingPunct="1"/>
            <a:r>
              <a:rPr lang="sk-SK" noProof="0"/>
              <a:t>Druhá úroveň</a:t>
            </a:r>
          </a:p>
          <a:p>
            <a:pPr lvl="2" rtl="0" eaLnBrk="1" latinLnBrk="0" hangingPunct="1"/>
            <a:r>
              <a:rPr lang="sk-SK" noProof="0"/>
              <a:t>Tretia úroveň</a:t>
            </a:r>
          </a:p>
          <a:p>
            <a:pPr lvl="3" rtl="0" eaLnBrk="1" latinLnBrk="0" hangingPunct="1"/>
            <a:r>
              <a:rPr lang="sk-SK" noProof="0"/>
              <a:t>Štvrtá úroveň</a:t>
            </a:r>
          </a:p>
          <a:p>
            <a:pPr lvl="4" rtl="0" eaLnBrk="1" latinLnBrk="0" hangingPunct="1"/>
            <a:r>
              <a:rPr lang="sk-SK" noProof="0"/>
              <a:t>Piata úroveň</a:t>
            </a:r>
            <a:endParaRPr kumimoji="0" lang="sk-SK" noProof="0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sk-SK" noProof="0"/>
              <a:t>Kliknite sem a upravte štýly predlohy textu</a:t>
            </a:r>
          </a:p>
          <a:p>
            <a:pPr lvl="1" rtl="0" eaLnBrk="1" latinLnBrk="0" hangingPunct="1"/>
            <a:r>
              <a:rPr lang="sk-SK" noProof="0"/>
              <a:t>Druhá úroveň</a:t>
            </a:r>
          </a:p>
          <a:p>
            <a:pPr lvl="2" rtl="0" eaLnBrk="1" latinLnBrk="0" hangingPunct="1"/>
            <a:r>
              <a:rPr lang="sk-SK" noProof="0"/>
              <a:t>Tretia úroveň</a:t>
            </a:r>
          </a:p>
          <a:p>
            <a:pPr lvl="3" rtl="0" eaLnBrk="1" latinLnBrk="0" hangingPunct="1"/>
            <a:r>
              <a:rPr lang="sk-SK" noProof="0"/>
              <a:t>Štvrtá úroveň</a:t>
            </a:r>
          </a:p>
          <a:p>
            <a:pPr lvl="4" rtl="0" eaLnBrk="1" latinLnBrk="0" hangingPunct="1"/>
            <a:r>
              <a:rPr lang="sk-SK" noProof="0"/>
              <a:t>Piata úroveň</a:t>
            </a:r>
            <a:endParaRPr kumimoji="0" lang="sk-SK" noProof="0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C44EF1-D161-487E-8343-F2AC3AB60BC2}" type="datetime1">
              <a:rPr lang="sk-SK" noProof="0" smtClean="0"/>
              <a:t>19. 11. 2019</a:t>
            </a:fld>
            <a:endParaRPr lang="sk-SK" noProof="0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sk-SK" noProof="0"/>
              <a:t>Kliknutím upravte štýl predlohy nadpisu</a:t>
            </a:r>
            <a:endParaRPr kumimoji="0" lang="sk-SK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k-SK" noProof="0"/>
              <a:t>Kliknite sem a upravte štýly predlohy textu</a:t>
            </a:r>
          </a:p>
        </p:txBody>
      </p:sp>
      <p:sp>
        <p:nvSpPr>
          <p:cNvPr id="5" name="Zástupný obsah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sk-SK" noProof="0"/>
              <a:t>Kliknite sem a upravte štýly predlohy textu</a:t>
            </a:r>
          </a:p>
          <a:p>
            <a:pPr lvl="1" rtl="0" eaLnBrk="1" latinLnBrk="0" hangingPunct="1"/>
            <a:r>
              <a:rPr lang="sk-SK" noProof="0"/>
              <a:t>Druhá úroveň</a:t>
            </a:r>
          </a:p>
          <a:p>
            <a:pPr lvl="2" rtl="0" eaLnBrk="1" latinLnBrk="0" hangingPunct="1"/>
            <a:r>
              <a:rPr lang="sk-SK" noProof="0"/>
              <a:t>Tretia úroveň</a:t>
            </a:r>
          </a:p>
          <a:p>
            <a:pPr lvl="3" rtl="0" eaLnBrk="1" latinLnBrk="0" hangingPunct="1"/>
            <a:r>
              <a:rPr lang="sk-SK" noProof="0"/>
              <a:t>Štvrtá úroveň</a:t>
            </a:r>
          </a:p>
          <a:p>
            <a:pPr lvl="4" rtl="0" eaLnBrk="1" latinLnBrk="0" hangingPunct="1"/>
            <a:r>
              <a:rPr lang="sk-SK" noProof="0"/>
              <a:t>Piata úroveň</a:t>
            </a:r>
            <a:endParaRPr kumimoji="0"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k-SK" noProof="0"/>
              <a:t>Kliknite sem a upravte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sk-SK" noProof="0"/>
              <a:t>Kliknite sem a upravte štýly predlohy textu</a:t>
            </a:r>
          </a:p>
          <a:p>
            <a:pPr lvl="1" rtl="0" eaLnBrk="1" latinLnBrk="0" hangingPunct="1"/>
            <a:r>
              <a:rPr lang="sk-SK" noProof="0"/>
              <a:t>Druhá úroveň</a:t>
            </a:r>
          </a:p>
          <a:p>
            <a:pPr lvl="2" rtl="0" eaLnBrk="1" latinLnBrk="0" hangingPunct="1"/>
            <a:r>
              <a:rPr lang="sk-SK" noProof="0"/>
              <a:t>Tretia úroveň</a:t>
            </a:r>
          </a:p>
          <a:p>
            <a:pPr lvl="3" rtl="0" eaLnBrk="1" latinLnBrk="0" hangingPunct="1"/>
            <a:r>
              <a:rPr lang="sk-SK" noProof="0"/>
              <a:t>Štvrtá úroveň</a:t>
            </a:r>
          </a:p>
          <a:p>
            <a:pPr lvl="4" rtl="0" eaLnBrk="1" latinLnBrk="0" hangingPunct="1"/>
            <a:r>
              <a:rPr lang="sk-SK" noProof="0"/>
              <a:t>Piata úroveň</a:t>
            </a:r>
            <a:endParaRPr kumimoji="0" lang="sk-SK" noProof="0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4B597-53D3-4514-8855-BFA9DA21F32A}" type="datetime1">
              <a:rPr lang="sk-SK" noProof="0" smtClean="0"/>
              <a:t>19. 11. 2019</a:t>
            </a:fld>
            <a:endParaRPr lang="sk-SK" noProof="0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kumimoji="0"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699A6F-22B2-46BE-9C3C-4FF12BE007A1}" type="datetime1">
              <a:rPr lang="sk-SK" noProof="0" smtClean="0"/>
              <a:t>19. 11. 2019</a:t>
            </a:fld>
            <a:endParaRPr lang="sk-SK" noProof="0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A303A0-F5FA-487B-9247-362FB3CFF40E}" type="datetime1">
              <a:rPr lang="sk-SK" noProof="0" smtClean="0"/>
              <a:t>19. 11. 2019</a:t>
            </a:fld>
            <a:endParaRPr lang="sk-SK" noProof="0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kumimoji="0" lang="sk-SK" noProof="0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sk-SK" noProof="0"/>
              <a:t>Kliknite sem a upravte štýly predlohy textu</a:t>
            </a:r>
          </a:p>
          <a:p>
            <a:pPr lvl="1" rtl="0" eaLnBrk="1" latinLnBrk="0" hangingPunct="1"/>
            <a:r>
              <a:rPr lang="sk-SK" noProof="0"/>
              <a:t>Druhá úroveň</a:t>
            </a:r>
          </a:p>
          <a:p>
            <a:pPr lvl="2" rtl="0" eaLnBrk="1" latinLnBrk="0" hangingPunct="1"/>
            <a:r>
              <a:rPr lang="sk-SK" noProof="0"/>
              <a:t>Tretia úroveň</a:t>
            </a:r>
          </a:p>
          <a:p>
            <a:pPr lvl="3" rtl="0" eaLnBrk="1" latinLnBrk="0" hangingPunct="1"/>
            <a:r>
              <a:rPr lang="sk-SK" noProof="0"/>
              <a:t>Štvrtá úroveň</a:t>
            </a:r>
          </a:p>
          <a:p>
            <a:pPr lvl="4" rtl="0" eaLnBrk="1" latinLnBrk="0" hangingPunct="1"/>
            <a:r>
              <a:rPr lang="sk-SK" noProof="0"/>
              <a:t>Piata úroveň</a:t>
            </a:r>
            <a:endParaRPr kumimoji="0" lang="sk-SK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sk-SK" noProof="0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8585FD-9CDC-4E91-8243-3413B82F0E45}" type="datetime1">
              <a:rPr lang="sk-SK" noProof="0" smtClean="0"/>
              <a:t>19. 11. 2019</a:t>
            </a:fld>
            <a:endParaRPr lang="sk-SK" noProof="0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 jedným odstrihnutým a jedným zaobleným rohom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k-SK" sz="1800" noProof="0" dirty="0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k-SK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kumimoji="0" lang="sk-SK" noProof="0" dirty="0"/>
          </a:p>
        </p:txBody>
      </p:sp>
      <p:sp>
        <p:nvSpPr>
          <p:cNvPr id="3" name="Zástupný obrázok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sk-SK" noProof="0"/>
              <a:t>Kliknutím na ikonu pridáte obrázok</a:t>
            </a:r>
            <a:endParaRPr kumimoji="0"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sk-SK" noProof="0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92B1F4-66A2-4832-BE83-2087477887EA}" type="datetime1">
              <a:rPr lang="sk-SK" noProof="0" smtClean="0"/>
              <a:t>19. 11. 2019</a:t>
            </a:fld>
            <a:endParaRPr lang="sk-SK" noProof="0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  <p:sp>
        <p:nvSpPr>
          <p:cNvPr id="10" name="Voľný tvar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sk-SK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ý tvar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sk-SK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Obdĺžnik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 noProof="0" dirty="0"/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Voľný tvar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sk-SK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Voľný tvar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sk-SK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Voľný tvar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sk-SK" sz="1800" noProof="0" dirty="0"/>
                </a:p>
              </p:txBody>
            </p:sp>
            <p:sp>
              <p:nvSpPr>
                <p:cNvPr id="33" name="Voľný tvar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sk-SK" sz="1800" noProof="0" dirty="0"/>
                </a:p>
              </p:txBody>
            </p:sp>
          </p:grpSp>
        </p:grpSp>
      </p:grpSp>
      <p:sp>
        <p:nvSpPr>
          <p:cNvPr id="9" name="Zástupný nadpis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sk-SK" noProof="0" dirty="0"/>
              <a:t>Kliknite sem a upravte štýl predlohy nadpisov</a:t>
            </a:r>
            <a:endParaRPr kumimoji="0" lang="sk-SK" noProof="0" dirty="0"/>
          </a:p>
        </p:txBody>
      </p:sp>
      <p:sp>
        <p:nvSpPr>
          <p:cNvPr id="30" name="Zástupný text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sk-SK" noProof="0" dirty="0"/>
              <a:t>Kliknutím upravíte štýly predlohy textu</a:t>
            </a:r>
          </a:p>
          <a:p>
            <a:pPr lvl="1" rtl="0" eaLnBrk="1" latinLnBrk="0" hangingPunct="1"/>
            <a:r>
              <a:rPr lang="sk-SK" noProof="0" dirty="0"/>
              <a:t>Druhá úroveň</a:t>
            </a:r>
          </a:p>
          <a:p>
            <a:pPr lvl="2" rtl="0" eaLnBrk="1" latinLnBrk="0" hangingPunct="1"/>
            <a:r>
              <a:rPr lang="sk-SK" noProof="0" dirty="0"/>
              <a:t>Tretia úroveň</a:t>
            </a:r>
          </a:p>
          <a:p>
            <a:pPr lvl="3" rtl="0" eaLnBrk="1" latinLnBrk="0" hangingPunct="1"/>
            <a:r>
              <a:rPr lang="sk-SK" noProof="0" dirty="0"/>
              <a:t>Štvrtá úroveň</a:t>
            </a:r>
          </a:p>
          <a:p>
            <a:pPr lvl="4" rtl="0" eaLnBrk="1" latinLnBrk="0" hangingPunct="1"/>
            <a:r>
              <a:rPr lang="sk-SK" noProof="0" dirty="0"/>
              <a:t>Piata úroveň</a:t>
            </a:r>
          </a:p>
        </p:txBody>
      </p:sp>
      <p:sp>
        <p:nvSpPr>
          <p:cNvPr id="10" name="Zástupný dá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DBEF3269-0177-47FD-BA22-FC00711CD48D}" type="datetime1">
              <a:rPr lang="sk-SK" noProof="0" smtClean="0"/>
              <a:t>19. 11. 2019</a:t>
            </a:fld>
            <a:endParaRPr lang="sk-SK" noProof="0" dirty="0"/>
          </a:p>
        </p:txBody>
      </p:sp>
      <p:sp>
        <p:nvSpPr>
          <p:cNvPr id="22" name="Zástupná pät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18" name="Zástupné číslo snímky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sk-SK" dirty="0"/>
              <a:t>Fitness systém založený na </a:t>
            </a:r>
            <a:r>
              <a:rPr lang="sk-SK" dirty="0" err="1"/>
              <a:t>IoT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endParaRPr lang="sk-SK" dirty="0"/>
          </a:p>
          <a:p>
            <a:pPr rtl="0"/>
            <a:r>
              <a:rPr lang="sk-SK" dirty="0"/>
              <a:t>Bc. </a:t>
            </a:r>
            <a:r>
              <a:rPr lang="en-US" dirty="0"/>
              <a:t>Viktor </a:t>
            </a:r>
            <a:r>
              <a:rPr lang="en-US" dirty="0" err="1"/>
              <a:t>Prista</a:t>
            </a:r>
            <a:r>
              <a:rPr lang="sk-SK" dirty="0"/>
              <a:t>š</a:t>
            </a:r>
          </a:p>
          <a:p>
            <a:pPr rtl="0"/>
            <a:endParaRPr lang="sk-SK" dirty="0"/>
          </a:p>
          <a:p>
            <a:pPr rtl="0"/>
            <a:r>
              <a:rPr lang="sk-SK" b="1" dirty="0"/>
              <a:t>Vedúci práce: </a:t>
            </a:r>
            <a:r>
              <a:rPr lang="sk-SK" dirty="0"/>
              <a:t>RNDr. František </a:t>
            </a:r>
            <a:r>
              <a:rPr lang="sk-SK" dirty="0" err="1"/>
              <a:t>Galčík</a:t>
            </a:r>
            <a:r>
              <a:rPr lang="sk-SK" dirty="0"/>
              <a:t>, PhD</a:t>
            </a:r>
          </a:p>
          <a:p>
            <a:pPr rt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96C0F-CE79-49F2-819B-051F62F3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8D7FE66-E7E6-4BF1-8C4F-581EC744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b="1" dirty="0"/>
              <a:t>Preskúmať existujúce riešenia </a:t>
            </a:r>
            <a:r>
              <a:rPr lang="sk-SK" dirty="0"/>
              <a:t>fitness systémov.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Navrhnúť, implementovať a overiť </a:t>
            </a:r>
            <a:r>
              <a:rPr lang="sk-SK" b="1" dirty="0"/>
              <a:t>možnosti získavania </a:t>
            </a:r>
            <a:r>
              <a:rPr lang="sk-SK" dirty="0"/>
              <a:t>prevádzkových </a:t>
            </a:r>
            <a:r>
              <a:rPr lang="sk-SK" b="1" dirty="0"/>
              <a:t>údajov</a:t>
            </a:r>
            <a:r>
              <a:rPr lang="sk-SK" dirty="0"/>
              <a:t> z fitness zariadení </a:t>
            </a:r>
            <a:r>
              <a:rPr lang="sk-SK" b="1" dirty="0"/>
              <a:t>v reálnom čase.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Navrhnúť, implementovať a overiť </a:t>
            </a:r>
            <a:r>
              <a:rPr lang="sk-SK" dirty="0" err="1"/>
              <a:t>personalizovateľné</a:t>
            </a:r>
            <a:r>
              <a:rPr lang="sk-SK" dirty="0"/>
              <a:t> riešenie na </a:t>
            </a:r>
            <a:r>
              <a:rPr lang="sk-SK" b="1" dirty="0"/>
              <a:t>zber, spracovanie a prezentáciu fitness údajov </a:t>
            </a:r>
            <a:r>
              <a:rPr lang="sk-SK" dirty="0"/>
              <a:t>v reálnom čase z fitness zariadení zapojených v systéme.</a:t>
            </a:r>
          </a:p>
        </p:txBody>
      </p:sp>
    </p:spTree>
    <p:extLst>
      <p:ext uri="{BB962C8B-B14F-4D97-AF65-F5344CB8AC3E}">
        <p14:creationId xmlns:p14="http://schemas.microsoft.com/office/powerpoint/2010/main" val="35493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FAB16-9D26-4CC4-AA5F-EED39CC7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Literatúra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5EB3B9-9F96-4333-B5D8-4AEC3B983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Binbin</a:t>
            </a:r>
            <a:r>
              <a:rPr lang="sk-SK" dirty="0"/>
              <a:t> </a:t>
            </a:r>
            <a:r>
              <a:rPr lang="sk-SK" dirty="0" err="1"/>
              <a:t>Yong</a:t>
            </a:r>
            <a:r>
              <a:rPr lang="sk-SK" dirty="0"/>
              <a:t> et al., </a:t>
            </a:r>
            <a:r>
              <a:rPr lang="sk-SK" b="1" dirty="0" err="1"/>
              <a:t>IoT-based</a:t>
            </a:r>
            <a:r>
              <a:rPr lang="sk-SK" b="1" dirty="0"/>
              <a:t> </a:t>
            </a:r>
            <a:r>
              <a:rPr lang="sk-SK" b="1" dirty="0" err="1"/>
              <a:t>intelligent</a:t>
            </a:r>
            <a:r>
              <a:rPr lang="sk-SK" b="1" dirty="0"/>
              <a:t> fitness </a:t>
            </a:r>
            <a:r>
              <a:rPr lang="sk-SK" b="1" dirty="0" err="1"/>
              <a:t>system</a:t>
            </a:r>
            <a:r>
              <a:rPr lang="sk-SK" dirty="0"/>
              <a:t>, </a:t>
            </a:r>
            <a:r>
              <a:rPr lang="sk-SK" dirty="0" err="1"/>
              <a:t>Journal</a:t>
            </a:r>
            <a:r>
              <a:rPr lang="sk-SK" dirty="0"/>
              <a:t> of </a:t>
            </a:r>
            <a:r>
              <a:rPr lang="sk-SK" dirty="0" err="1"/>
              <a:t>Parallel</a:t>
            </a:r>
            <a:r>
              <a:rPr lang="sk-SK" dirty="0"/>
              <a:t> and </a:t>
            </a:r>
            <a:r>
              <a:rPr lang="sk-SK" dirty="0" err="1"/>
              <a:t>Distributed</a:t>
            </a:r>
            <a:r>
              <a:rPr lang="sk-SK" dirty="0"/>
              <a:t> </a:t>
            </a:r>
            <a:r>
              <a:rPr lang="sk-SK" dirty="0" err="1"/>
              <a:t>Computing</a:t>
            </a:r>
            <a:r>
              <a:rPr lang="sk-SK" dirty="0"/>
              <a:t>, </a:t>
            </a:r>
            <a:r>
              <a:rPr lang="sk-SK" dirty="0" err="1"/>
              <a:t>Volume</a:t>
            </a:r>
            <a:r>
              <a:rPr lang="sk-SK" dirty="0"/>
              <a:t> 118, Part 1, 2018, </a:t>
            </a:r>
            <a:r>
              <a:rPr lang="sk-SK" dirty="0" err="1"/>
              <a:t>pp</a:t>
            </a:r>
            <a:r>
              <a:rPr lang="sk-SK" dirty="0"/>
              <a:t> 14-21.</a:t>
            </a:r>
          </a:p>
          <a:p>
            <a:r>
              <a:rPr lang="sk-SK" dirty="0"/>
              <a:t>A. </a:t>
            </a:r>
            <a:r>
              <a:rPr lang="sk-SK" dirty="0" err="1"/>
              <a:t>Jain</a:t>
            </a:r>
            <a:r>
              <a:rPr lang="sk-SK" dirty="0"/>
              <a:t>, </a:t>
            </a:r>
            <a:r>
              <a:rPr lang="sk-SK" b="1" dirty="0"/>
              <a:t>A </a:t>
            </a:r>
            <a:r>
              <a:rPr lang="sk-SK" b="1" dirty="0" err="1"/>
              <a:t>Smart</a:t>
            </a:r>
            <a:r>
              <a:rPr lang="sk-SK" b="1" dirty="0"/>
              <a:t> </a:t>
            </a:r>
            <a:r>
              <a:rPr lang="sk-SK" b="1" dirty="0" err="1"/>
              <a:t>Gym</a:t>
            </a:r>
            <a:r>
              <a:rPr lang="sk-SK" b="1" dirty="0"/>
              <a:t> </a:t>
            </a:r>
            <a:r>
              <a:rPr lang="sk-SK" b="1" dirty="0" err="1"/>
              <a:t>Framework</a:t>
            </a:r>
            <a:r>
              <a:rPr lang="sk-SK" b="1" dirty="0"/>
              <a:t>: </a:t>
            </a:r>
            <a:r>
              <a:rPr lang="sk-SK" b="1" dirty="0" err="1"/>
              <a:t>Theoretical</a:t>
            </a:r>
            <a:r>
              <a:rPr lang="sk-SK" b="1" dirty="0"/>
              <a:t> </a:t>
            </a:r>
            <a:r>
              <a:rPr lang="sk-SK" b="1" dirty="0" err="1"/>
              <a:t>Approach</a:t>
            </a:r>
            <a:r>
              <a:rPr lang="sk-SK" dirty="0"/>
              <a:t>, 2015 IEEE International </a:t>
            </a:r>
            <a:r>
              <a:rPr lang="sk-SK" dirty="0" err="1"/>
              <a:t>Symposium</a:t>
            </a:r>
            <a:r>
              <a:rPr lang="sk-SK" dirty="0"/>
              <a:t> on </a:t>
            </a:r>
            <a:r>
              <a:rPr lang="sk-SK" dirty="0" err="1"/>
              <a:t>Nanoelectronic</a:t>
            </a:r>
            <a:r>
              <a:rPr lang="sk-SK" dirty="0"/>
              <a:t> and </a:t>
            </a:r>
            <a:r>
              <a:rPr lang="sk-SK" dirty="0" err="1"/>
              <a:t>Information</a:t>
            </a:r>
            <a:r>
              <a:rPr lang="sk-SK" dirty="0"/>
              <a:t> Systems, </a:t>
            </a:r>
            <a:r>
              <a:rPr lang="sk-SK" dirty="0" err="1"/>
              <a:t>Indore</a:t>
            </a:r>
            <a:r>
              <a:rPr lang="sk-SK" dirty="0"/>
              <a:t>, 2015, </a:t>
            </a:r>
            <a:r>
              <a:rPr lang="sk-SK" dirty="0" err="1"/>
              <a:t>pp</a:t>
            </a:r>
            <a:r>
              <a:rPr lang="sk-SK" dirty="0"/>
              <a:t>. 191-196.</a:t>
            </a:r>
          </a:p>
          <a:p>
            <a:r>
              <a:rPr lang="sk-SK" dirty="0"/>
              <a:t>L. </a:t>
            </a:r>
            <a:r>
              <a:rPr lang="sk-SK" dirty="0" err="1"/>
              <a:t>Mhatre</a:t>
            </a:r>
            <a:r>
              <a:rPr lang="sk-SK" dirty="0"/>
              <a:t> and N. </a:t>
            </a:r>
            <a:r>
              <a:rPr lang="sk-SK" dirty="0" err="1"/>
              <a:t>Rai</a:t>
            </a:r>
            <a:r>
              <a:rPr lang="sk-SK" dirty="0"/>
              <a:t>, </a:t>
            </a:r>
            <a:r>
              <a:rPr lang="sk-SK" b="1" dirty="0" err="1"/>
              <a:t>Integration</a:t>
            </a:r>
            <a:r>
              <a:rPr lang="sk-SK" b="1" dirty="0"/>
              <a:t> </a:t>
            </a:r>
            <a:r>
              <a:rPr lang="sk-SK" b="1" dirty="0" err="1"/>
              <a:t>between</a:t>
            </a:r>
            <a:r>
              <a:rPr lang="sk-SK" b="1" dirty="0"/>
              <a:t> </a:t>
            </a:r>
            <a:r>
              <a:rPr lang="sk-SK" b="1" dirty="0" err="1"/>
              <a:t>wireless</a:t>
            </a:r>
            <a:r>
              <a:rPr lang="sk-SK" b="1" dirty="0"/>
              <a:t> </a:t>
            </a:r>
            <a:r>
              <a:rPr lang="sk-SK" b="1" dirty="0" err="1"/>
              <a:t>sensor</a:t>
            </a:r>
            <a:r>
              <a:rPr lang="sk-SK" b="1" dirty="0"/>
              <a:t> and </a:t>
            </a:r>
            <a:r>
              <a:rPr lang="sk-SK" b="1" dirty="0" err="1"/>
              <a:t>cloud</a:t>
            </a:r>
            <a:r>
              <a:rPr lang="sk-SK" dirty="0"/>
              <a:t>, 2017 International </a:t>
            </a:r>
            <a:r>
              <a:rPr lang="sk-SK" dirty="0" err="1"/>
              <a:t>Conference</a:t>
            </a:r>
            <a:r>
              <a:rPr lang="sk-SK" dirty="0"/>
              <a:t> on I-SMAC (</a:t>
            </a:r>
            <a:r>
              <a:rPr lang="sk-SK" dirty="0" err="1"/>
              <a:t>IoT</a:t>
            </a:r>
            <a:r>
              <a:rPr lang="sk-SK" dirty="0"/>
              <a:t> in </a:t>
            </a:r>
            <a:r>
              <a:rPr lang="sk-SK" dirty="0" err="1"/>
              <a:t>Social</a:t>
            </a:r>
            <a:r>
              <a:rPr lang="sk-SK" dirty="0"/>
              <a:t>, Mobile, </a:t>
            </a:r>
            <a:r>
              <a:rPr lang="sk-SK" dirty="0" err="1"/>
              <a:t>Analytics</a:t>
            </a:r>
            <a:r>
              <a:rPr lang="sk-SK" dirty="0"/>
              <a:t> and </a:t>
            </a:r>
            <a:r>
              <a:rPr lang="sk-SK" dirty="0" err="1"/>
              <a:t>Cloud</a:t>
            </a:r>
            <a:r>
              <a:rPr lang="sk-SK" dirty="0"/>
              <a:t>) (I-SMAC), </a:t>
            </a:r>
            <a:r>
              <a:rPr lang="sk-SK" dirty="0" err="1"/>
              <a:t>Palladam</a:t>
            </a:r>
            <a:r>
              <a:rPr lang="sk-SK" dirty="0"/>
              <a:t>, 2017, </a:t>
            </a:r>
            <a:r>
              <a:rPr lang="sk-SK" dirty="0" err="1"/>
              <a:t>pp</a:t>
            </a:r>
            <a:r>
              <a:rPr lang="sk-SK" dirty="0"/>
              <a:t>. 779-782.</a:t>
            </a:r>
          </a:p>
        </p:txBody>
      </p:sp>
    </p:spTree>
    <p:extLst>
      <p:ext uri="{BB962C8B-B14F-4D97-AF65-F5344CB8AC3E}">
        <p14:creationId xmlns:p14="http://schemas.microsoft.com/office/powerpoint/2010/main" val="4253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4E06421-377F-4202-AE7E-1D9763060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pozornosť!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4315F57-721A-4EB7-AD10-4ED7EE33E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Otázky?</a:t>
            </a:r>
          </a:p>
        </p:txBody>
      </p:sp>
      <p:pic>
        <p:nvPicPr>
          <p:cNvPr id="5130" name="Picture 10" descr="Výsledok vyhľadávania obrázkov pre dopyt biceps icon png">
            <a:extLst>
              <a:ext uri="{FF2B5EF4-FFF2-40B4-BE49-F238E27FC236}">
                <a16:creationId xmlns:a16="http://schemas.microsoft.com/office/drawing/2014/main" id="{5750134C-6CE9-4122-B8AF-FBF268143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892086"/>
            <a:ext cx="3073827" cy="30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1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29652-4880-4764-9DD7-55AA18DD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chýba dnešným posilňovniam?</a:t>
            </a:r>
          </a:p>
        </p:txBody>
      </p:sp>
      <p:pic>
        <p:nvPicPr>
          <p:cNvPr id="1026" name="Picture 2" descr="Výsledok vyhľadávania obrázkov pre dopyt gym machine">
            <a:extLst>
              <a:ext uri="{FF2B5EF4-FFF2-40B4-BE49-F238E27FC236}">
                <a16:creationId xmlns:a16="http://schemas.microsoft.com/office/drawing/2014/main" id="{7E5648FE-52C9-4692-902E-283E9C76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gym machine">
            <a:extLst>
              <a:ext uri="{FF2B5EF4-FFF2-40B4-BE49-F238E27FC236}">
                <a16:creationId xmlns:a16="http://schemas.microsoft.com/office/drawing/2014/main" id="{099CBEC2-010F-44D1-B8B2-B4B90FBA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0"/>
            <a:ext cx="558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3F073CDF-FFC0-46E5-BE2E-1B76D4545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40" y="0"/>
            <a:ext cx="37338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45FC2-4CA2-4956-BCEF-580FAAEE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Tieto stroje sú hlúpe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1545E8-4A20-43EF-BD48-E72B9930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Cvičiaci si musí buď</a:t>
            </a:r>
          </a:p>
          <a:p>
            <a:pPr lvl="1"/>
            <a:r>
              <a:rPr lang="sk-SK" b="1" dirty="0"/>
              <a:t>Pamätať</a:t>
            </a:r>
          </a:p>
          <a:p>
            <a:pPr lvl="1"/>
            <a:r>
              <a:rPr lang="sk-SK" dirty="0"/>
              <a:t>Alebo </a:t>
            </a:r>
            <a:r>
              <a:rPr lang="sk-SK" b="1" dirty="0"/>
              <a:t>zapisovať </a:t>
            </a:r>
            <a:r>
              <a:rPr lang="sk-SK" dirty="0"/>
              <a:t>záznamy </a:t>
            </a:r>
            <a:br>
              <a:rPr lang="sk-SK" dirty="0"/>
            </a:br>
            <a:r>
              <a:rPr lang="sk-SK" dirty="0"/>
              <a:t>o cvičení</a:t>
            </a:r>
            <a:endParaRPr lang="sk-SK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E3A1FAE-25A4-41D7-A688-7B15F410C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6900" y="1382634"/>
            <a:ext cx="4889025" cy="3763336"/>
          </a:xfrm>
          <a:prstGeom prst="rect">
            <a:avLst/>
          </a:prstGeom>
        </p:spPr>
      </p:pic>
      <p:pic>
        <p:nvPicPr>
          <p:cNvPr id="2050" name="Picture 2" descr="Výsledok vyhľadávania obrázkov pre dopyt write icon">
            <a:extLst>
              <a:ext uri="{FF2B5EF4-FFF2-40B4-BE49-F238E27FC236}">
                <a16:creationId xmlns:a16="http://schemas.microsoft.com/office/drawing/2014/main" id="{D50D2854-F83B-4BFF-8AD7-BB895DF9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18" y="4331414"/>
            <a:ext cx="2079337" cy="207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3CABCC0-A9C1-40BD-B410-560EDA00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769" y="4047327"/>
            <a:ext cx="2192097" cy="24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5E508E74-905C-43C2-AD55-BB92E76D3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76"/>
            <a:ext cx="5376761" cy="4032571"/>
          </a:xfrm>
          <a:prstGeom prst="rect">
            <a:avLst/>
          </a:prstGeom>
        </p:spPr>
      </p:pic>
      <p:pic>
        <p:nvPicPr>
          <p:cNvPr id="1028" name="Picture 4" descr="Výsledok vyhľadávania obrázkov pre dopyt gym of the future">
            <a:extLst>
              <a:ext uri="{FF2B5EF4-FFF2-40B4-BE49-F238E27FC236}">
                <a16:creationId xmlns:a16="http://schemas.microsoft.com/office/drawing/2014/main" id="{A2255821-AC53-470D-AB4F-2E4C19BDD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35" y="3291395"/>
            <a:ext cx="7090565" cy="354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arrow draw gif">
            <a:extLst>
              <a:ext uri="{FF2B5EF4-FFF2-40B4-BE49-F238E27FC236}">
                <a16:creationId xmlns:a16="http://schemas.microsoft.com/office/drawing/2014/main" id="{B1D26030-8302-46DC-A68A-0E1A4E4345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0241" y="-11654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AF769E4-19EA-413C-826A-E69A31756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875" l="3917" r="97919">
                        <a14:foregroundMark x1="4284" y1="54750" x2="4039" y2="66500"/>
                        <a14:foregroundMark x1="4039" y1="66500" x2="5875" y2="63125"/>
                        <a14:foregroundMark x1="22399" y1="94250" x2="22766" y2="93750"/>
                        <a14:foregroundMark x1="64627" y1="97000" x2="64382" y2="96500"/>
                        <a14:foregroundMark x1="92656" y1="57750" x2="97919" y2="54250"/>
                        <a14:foregroundMark x1="45655" y1="10500" x2="46389" y2="22000"/>
                        <a14:foregroundMark x1="46389" y1="22000" x2="57160" y2="20500"/>
                        <a14:foregroundMark x1="57160" y1="20500" x2="59364" y2="9625"/>
                        <a14:foregroundMark x1="59364" y1="9625" x2="49816" y2="4000"/>
                        <a14:foregroundMark x1="49816" y1="4000" x2="44920" y2="11125"/>
                        <a14:foregroundMark x1="23501" y1="97875" x2="28029" y2="96750"/>
                        <a14:foregroundMark x1="67809" y1="97875" x2="67809" y2="97750"/>
                        <a14:foregroundMark x1="97919" y1="60625" x2="97919" y2="6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2242" y="748227"/>
            <a:ext cx="1852973" cy="181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4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54C495D-AF5F-415E-AF60-8EB5BCC1A5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by sme dokázali s údajmi zo strojov v reálnom čase?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C325B6C-2D0C-424E-877A-43D8A42BA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32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D717E57-4FA5-4107-A6E7-DE6686D0D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Spracovanie údajov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936A5CFB-0B33-451E-B998-1BE5249C3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Prevádzkovateľ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B18E783-47D2-4D11-8BAA-03511D5EA91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1141000"/>
          </a:xfrm>
        </p:spPr>
        <p:txBody>
          <a:bodyPr>
            <a:normAutofit/>
          </a:bodyPr>
          <a:lstStyle/>
          <a:p>
            <a:r>
              <a:rPr lang="sk-SK" dirty="0"/>
              <a:t>Štatistické </a:t>
            </a:r>
            <a:r>
              <a:rPr lang="sk-SK" b="1" dirty="0"/>
              <a:t>údaje o návštevnosti</a:t>
            </a:r>
          </a:p>
          <a:p>
            <a:r>
              <a:rPr lang="sk-SK" dirty="0"/>
              <a:t>Štatistické </a:t>
            </a:r>
            <a:r>
              <a:rPr lang="sk-SK" b="1" dirty="0"/>
              <a:t>údaje o využití </a:t>
            </a:r>
            <a:r>
              <a:rPr lang="sk-SK" dirty="0"/>
              <a:t>jednotlivých </a:t>
            </a:r>
            <a:r>
              <a:rPr lang="sk-SK" b="1" dirty="0"/>
              <a:t>strojov</a:t>
            </a:r>
          </a:p>
        </p:txBody>
      </p:sp>
      <p:sp>
        <p:nvSpPr>
          <p:cNvPr id="7" name="Zástupný objekt pre text 6">
            <a:extLst>
              <a:ext uri="{FF2B5EF4-FFF2-40B4-BE49-F238E27FC236}">
                <a16:creationId xmlns:a16="http://schemas.microsoft.com/office/drawing/2014/main" id="{DD1E796A-E69F-4787-8DD1-0325D2D49BC8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/>
              <a:t>Cvičiaci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E0AB6EC1-36B6-43C1-A664-119DBB265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1196788"/>
          </a:xfrm>
        </p:spPr>
        <p:txBody>
          <a:bodyPr>
            <a:normAutofit/>
          </a:bodyPr>
          <a:lstStyle/>
          <a:p>
            <a:r>
              <a:rPr lang="sk-SK" b="1" dirty="0" err="1"/>
              <a:t>Trackovanie</a:t>
            </a:r>
            <a:r>
              <a:rPr lang="sk-SK" dirty="0"/>
              <a:t> tréningu </a:t>
            </a:r>
          </a:p>
          <a:p>
            <a:r>
              <a:rPr lang="sk-SK" dirty="0"/>
              <a:t>Dostupné fitness </a:t>
            </a:r>
            <a:r>
              <a:rPr lang="sk-SK" dirty="0" err="1"/>
              <a:t>appky</a:t>
            </a:r>
            <a:r>
              <a:rPr lang="sk-SK" dirty="0"/>
              <a:t> – </a:t>
            </a:r>
            <a:r>
              <a:rPr lang="sk-SK" b="1" dirty="0"/>
              <a:t>automatizácia zapisovania cvikov</a:t>
            </a:r>
          </a:p>
        </p:txBody>
      </p:sp>
      <p:pic>
        <p:nvPicPr>
          <p:cNvPr id="3074" name="Picture 2" descr="Výsledok vyhľadávania obrázkov pre dopyt endomondo">
            <a:extLst>
              <a:ext uri="{FF2B5EF4-FFF2-40B4-BE49-F238E27FC236}">
                <a16:creationId xmlns:a16="http://schemas.microsoft.com/office/drawing/2014/main" id="{A5E250F3-B0B3-47A2-B8A5-47446462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01" y="3680633"/>
            <a:ext cx="1325533" cy="13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úvisiaci obrázok">
            <a:extLst>
              <a:ext uri="{FF2B5EF4-FFF2-40B4-BE49-F238E27FC236}">
                <a16:creationId xmlns:a16="http://schemas.microsoft.com/office/drawing/2014/main" id="{8DBC7490-9120-4390-9B3C-E60138F22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35" y="3707527"/>
            <a:ext cx="1325533" cy="13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úvisiaci obrázok">
            <a:extLst>
              <a:ext uri="{FF2B5EF4-FFF2-40B4-BE49-F238E27FC236}">
                <a16:creationId xmlns:a16="http://schemas.microsoft.com/office/drawing/2014/main" id="{5C80A8C4-FAF9-493E-A0F8-539A9037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69" y="3655600"/>
            <a:ext cx="1325533" cy="13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ok vyhľadávania obrázkov pre dopyt nike training club logo">
            <a:extLst>
              <a:ext uri="{FF2B5EF4-FFF2-40B4-BE49-F238E27FC236}">
                <a16:creationId xmlns:a16="http://schemas.microsoft.com/office/drawing/2014/main" id="{4D8FB47B-DEC0-4DAA-B85F-74EE97EC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39" y="5326279"/>
            <a:ext cx="1325533" cy="13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8E54932F-F837-45F4-9377-C82F64B7C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128" y="5326279"/>
            <a:ext cx="1325533" cy="13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ok vyhľadávania obrázkov pre dopyt statistics icon">
            <a:extLst>
              <a:ext uri="{FF2B5EF4-FFF2-40B4-BE49-F238E27FC236}">
                <a16:creationId xmlns:a16="http://schemas.microsoft.com/office/drawing/2014/main" id="{171BFFF1-10D2-449D-9AE9-07913633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26569"/>
            <a:ext cx="1909128" cy="190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competition icon">
            <a:extLst>
              <a:ext uri="{FF2B5EF4-FFF2-40B4-BE49-F238E27FC236}">
                <a16:creationId xmlns:a16="http://schemas.microsoft.com/office/drawing/2014/main" id="{30182603-E28E-4E1F-85BC-68AAB3EA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72" y="4026569"/>
            <a:ext cx="1909128" cy="190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990EAA5-277B-448B-899A-9BCDEE21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by systém pracoval</a:t>
            </a:r>
          </a:p>
        </p:txBody>
      </p:sp>
      <p:pic>
        <p:nvPicPr>
          <p:cNvPr id="4098" name="Picture 2" descr="Výsledok vyhľadávania obrázkov pre dopyt qr code icon">
            <a:extLst>
              <a:ext uri="{FF2B5EF4-FFF2-40B4-BE49-F238E27FC236}">
                <a16:creationId xmlns:a16="http://schemas.microsoft.com/office/drawing/2014/main" id="{BF69A571-55FA-48AC-B538-BCC4330D6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3" y="2946711"/>
            <a:ext cx="1606363" cy="194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59FBF74-BB89-4B37-A121-826F8B5A4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913" y="2970581"/>
            <a:ext cx="2026023" cy="1925082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653C34C4-48D2-4CDA-9E77-C7CA2693D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69" y="2970581"/>
            <a:ext cx="1925082" cy="19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ípka: doprava 9">
            <a:extLst>
              <a:ext uri="{FF2B5EF4-FFF2-40B4-BE49-F238E27FC236}">
                <a16:creationId xmlns:a16="http://schemas.microsoft.com/office/drawing/2014/main" id="{51654D4C-4326-41FB-BB29-169814E834D9}"/>
              </a:ext>
            </a:extLst>
          </p:cNvPr>
          <p:cNvSpPr/>
          <p:nvPr/>
        </p:nvSpPr>
        <p:spPr>
          <a:xfrm>
            <a:off x="2282358" y="3714999"/>
            <a:ext cx="768443" cy="4123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Šípka: doprava 14">
            <a:extLst>
              <a:ext uri="{FF2B5EF4-FFF2-40B4-BE49-F238E27FC236}">
                <a16:creationId xmlns:a16="http://schemas.microsoft.com/office/drawing/2014/main" id="{5768D46F-DEA1-4926-8BA3-85C42011BC14}"/>
              </a:ext>
            </a:extLst>
          </p:cNvPr>
          <p:cNvSpPr/>
          <p:nvPr/>
        </p:nvSpPr>
        <p:spPr>
          <a:xfrm>
            <a:off x="5356831" y="3714999"/>
            <a:ext cx="768443" cy="4123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ípka: doprava 15">
            <a:extLst>
              <a:ext uri="{FF2B5EF4-FFF2-40B4-BE49-F238E27FC236}">
                <a16:creationId xmlns:a16="http://schemas.microsoft.com/office/drawing/2014/main" id="{36EC6A8C-4769-45E7-B9F8-F0DE19D85119}"/>
              </a:ext>
            </a:extLst>
          </p:cNvPr>
          <p:cNvSpPr/>
          <p:nvPr/>
        </p:nvSpPr>
        <p:spPr>
          <a:xfrm>
            <a:off x="8334146" y="3726934"/>
            <a:ext cx="768443" cy="4123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BCEAE0C-1B5D-4CA5-8126-AA8156015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484" y="2946711"/>
            <a:ext cx="2572220" cy="19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F0D448F3-D67F-4305-8B74-BD1D3785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Problémy riešené v práci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305F807B-0583-42E1-B469-4B01950A0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Aké senzory použiť </a:t>
            </a:r>
            <a:r>
              <a:rPr lang="sk-SK" dirty="0"/>
              <a:t>na zber údajov</a:t>
            </a:r>
          </a:p>
          <a:p>
            <a:r>
              <a:rPr lang="sk-SK" b="1" dirty="0"/>
              <a:t>Agregovanie</a:t>
            </a:r>
            <a:r>
              <a:rPr lang="sk-SK" dirty="0"/>
              <a:t> údajov</a:t>
            </a:r>
            <a:r>
              <a:rPr lang="sk-SK" b="1" dirty="0"/>
              <a:t> zo senzorov </a:t>
            </a:r>
          </a:p>
          <a:p>
            <a:r>
              <a:rPr lang="sk-SK" b="1" dirty="0"/>
              <a:t>Agregovanie</a:t>
            </a:r>
            <a:r>
              <a:rPr lang="sk-SK" dirty="0"/>
              <a:t> údajov</a:t>
            </a:r>
            <a:r>
              <a:rPr lang="sk-SK" b="1" dirty="0"/>
              <a:t> z viacerých zariadení</a:t>
            </a:r>
          </a:p>
          <a:p>
            <a:r>
              <a:rPr lang="sk-SK" b="1" dirty="0"/>
              <a:t>Testovanie</a:t>
            </a:r>
            <a:r>
              <a:rPr lang="sk-SK" dirty="0"/>
              <a:t> na strojoch</a:t>
            </a:r>
          </a:p>
        </p:txBody>
      </p:sp>
      <p:sp>
        <p:nvSpPr>
          <p:cNvPr id="5" name="AutoShape 6" descr="Výsledok vyhľadávania obrázkov pre dopyt problem icon">
            <a:extLst>
              <a:ext uri="{FF2B5EF4-FFF2-40B4-BE49-F238E27FC236}">
                <a16:creationId xmlns:a16="http://schemas.microsoft.com/office/drawing/2014/main" id="{F2DC49FB-E991-4CA6-BB58-5012AD1322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6943FBC-F487-4784-B6BB-530A3214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576" y="2095500"/>
            <a:ext cx="2926824" cy="2971799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CEB3CFF-E34B-46D1-9512-6E077DD66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383" y="4162425"/>
            <a:ext cx="2047875" cy="2162175"/>
          </a:xfrm>
          <a:prstGeom prst="rect">
            <a:avLst/>
          </a:prstGeom>
        </p:spPr>
      </p:pic>
      <p:pic>
        <p:nvPicPr>
          <p:cNvPr id="4104" name="Picture 8" descr="Výsledok vyhľadávania obrázkov pre dopyt bug test icon">
            <a:extLst>
              <a:ext uri="{FF2B5EF4-FFF2-40B4-BE49-F238E27FC236}">
                <a16:creationId xmlns:a16="http://schemas.microsoft.com/office/drawing/2014/main" id="{A178BE43-768E-467C-98FD-137E51856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94" y="42910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13D44-F46D-4A9B-BCFD-2F4D4AF8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Aktuálny stav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AF5C9B-F4DD-4B62-9A7E-BC02666D2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Skúmanie existujúcich riešení</a:t>
            </a:r>
          </a:p>
          <a:p>
            <a:r>
              <a:rPr lang="sk-SK" dirty="0"/>
              <a:t>Skúmanie využiteľných senzorov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6AF230F-8E68-4A38-BC43-D7F66E46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485" y="1486438"/>
            <a:ext cx="4476750" cy="2781300"/>
          </a:xfrm>
          <a:prstGeom prst="rect">
            <a:avLst/>
          </a:prstGeom>
        </p:spPr>
      </p:pic>
      <p:pic>
        <p:nvPicPr>
          <p:cNvPr id="3076" name="Picture 4" descr="Výsledok vyhľadávania obrázkov pre dopyt examine icon">
            <a:extLst>
              <a:ext uri="{FF2B5EF4-FFF2-40B4-BE49-F238E27FC236}">
                <a16:creationId xmlns:a16="http://schemas.microsoft.com/office/drawing/2014/main" id="{C53F4C09-DF37-4988-BC9D-E27DB068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776" y="3631692"/>
            <a:ext cx="3319533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ácia o diskusi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7_TF03460637" id="{BB255763-8870-48B8-81F3-78576CE30670}" vid="{1947016B-11BB-4439-ACF9-D76E55B72ACF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Obchodná prezentácia pracovnej schôdze</Template>
  <TotalTime>3102</TotalTime>
  <Words>266</Words>
  <Application>Microsoft Office PowerPoint</Application>
  <PresentationFormat>Širokouhlá</PresentationFormat>
  <Paragraphs>38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Palatino Linotype</vt:lpstr>
      <vt:lpstr>Wingdings 2</vt:lpstr>
      <vt:lpstr>Prezentácia o diskusii</vt:lpstr>
      <vt:lpstr>Fitness systém založený na IoT</vt:lpstr>
      <vt:lpstr>Čo chýba dnešným posilňovniam?</vt:lpstr>
      <vt:lpstr>Tieto stroje sú hlúpe</vt:lpstr>
      <vt:lpstr>Prezentácia programu PowerPoint</vt:lpstr>
      <vt:lpstr>Čo by sme dokázali s údajmi zo strojov v reálnom čase?</vt:lpstr>
      <vt:lpstr>Spracovanie údajov</vt:lpstr>
      <vt:lpstr>Ako by systém pracoval</vt:lpstr>
      <vt:lpstr>Problémy riešené v práci</vt:lpstr>
      <vt:lpstr>Aktuálny stav práce</vt:lpstr>
      <vt:lpstr>Ciele práce</vt:lpstr>
      <vt:lpstr>Literatúra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systém založený na IoT</dc:title>
  <dc:creator>Viktor Pristas</dc:creator>
  <cp:lastModifiedBy>Viktor Pristas</cp:lastModifiedBy>
  <cp:revision>24</cp:revision>
  <dcterms:created xsi:type="dcterms:W3CDTF">2019-11-17T20:48:43Z</dcterms:created>
  <dcterms:modified xsi:type="dcterms:W3CDTF">2019-11-21T07:39:07Z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