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svg" ContentType="image/svg+xml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7" r:id="rId2"/>
    <p:sldId id="290" r:id="rId3"/>
    <p:sldId id="292" r:id="rId4"/>
    <p:sldId id="294" r:id="rId5"/>
    <p:sldId id="293" r:id="rId6"/>
    <p:sldId id="258" r:id="rId7"/>
    <p:sldId id="291" r:id="rId8"/>
    <p:sldId id="296" r:id="rId9"/>
    <p:sldId id="297" r:id="rId10"/>
    <p:sldId id="298" r:id="rId11"/>
    <p:sldId id="295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14" autoAdjust="0"/>
    <p:restoredTop sz="79787" autoAdjust="0"/>
  </p:normalViewPr>
  <p:slideViewPr>
    <p:cSldViewPr snapToGrid="0">
      <p:cViewPr>
        <p:scale>
          <a:sx n="67" d="100"/>
          <a:sy n="67" d="100"/>
        </p:scale>
        <p:origin x="1440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4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46E84-4F7C-4924-B008-A99756B00EC5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F8C92-1421-4828-BE70-2EB0E232F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3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8C92-1421-4828-BE70-2EB0E232F1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7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8C92-1421-4828-BE70-2EB0E232F1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5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2DB0-C266-41A2-9DAF-7FC72BE3A9D3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0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15592"/>
          <a:stretch/>
        </p:blipFill>
        <p:spPr>
          <a:xfrm>
            <a:off x="-4712" y="-1"/>
            <a:ext cx="12191995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4711" y="3611313"/>
            <a:ext cx="12191995" cy="2233535"/>
          </a:xfrm>
          <a:prstGeom prst="rect">
            <a:avLst/>
          </a:prstGeom>
          <a:solidFill>
            <a:schemeClr val="bg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106" y="4253937"/>
            <a:ext cx="9728358" cy="995535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ctr"/>
            <a:r>
              <a:rPr lang="en-US" sz="4800" dirty="0" err="1"/>
              <a:t>Objavovanie</a:t>
            </a:r>
            <a:r>
              <a:rPr lang="en-US" sz="4800" dirty="0"/>
              <a:t> </a:t>
            </a:r>
            <a:r>
              <a:rPr lang="en-US" sz="4800" dirty="0" err="1"/>
              <a:t>znalostí</a:t>
            </a:r>
            <a:r>
              <a:rPr lang="en-US" sz="4800" dirty="0"/>
              <a:t> v </a:t>
            </a:r>
            <a:r>
              <a:rPr lang="en-US" sz="4800" dirty="0" err="1"/>
              <a:t>časových</a:t>
            </a:r>
            <a:r>
              <a:rPr lang="en-US" sz="4800" dirty="0"/>
              <a:t> </a:t>
            </a:r>
            <a:r>
              <a:rPr lang="en-US" sz="4800" dirty="0" err="1"/>
              <a:t>údajoch</a:t>
            </a:r>
            <a:r>
              <a:rPr lang="en-US" sz="4800" dirty="0"/>
              <a:t> </a:t>
            </a:r>
            <a:r>
              <a:rPr lang="en-US" sz="4800" dirty="0" err="1"/>
              <a:t>pomocou</a:t>
            </a:r>
            <a:r>
              <a:rPr lang="en-US" sz="4800" dirty="0"/>
              <a:t> </a:t>
            </a:r>
            <a:r>
              <a:rPr lang="en-US" sz="4800" dirty="0" err="1"/>
              <a:t>databáz</a:t>
            </a:r>
            <a:r>
              <a:rPr lang="en-US" sz="4800" dirty="0"/>
              <a:t> </a:t>
            </a:r>
            <a:r>
              <a:rPr lang="en-US" sz="4800" dirty="0" err="1"/>
              <a:t>uložených</a:t>
            </a:r>
            <a:r>
              <a:rPr lang="en-US" sz="4800" dirty="0"/>
              <a:t> v </a:t>
            </a:r>
            <a:r>
              <a:rPr lang="en-US" sz="4800" dirty="0" err="1"/>
              <a:t>pamäti</a:t>
            </a:r>
            <a:endParaRPr lang="en-US" sz="4500" dirty="0"/>
          </a:p>
        </p:txBody>
      </p:sp>
      <p:sp>
        <p:nvSpPr>
          <p:cNvPr id="7" name="Rectangle 6"/>
          <p:cNvSpPr/>
          <p:nvPr/>
        </p:nvSpPr>
        <p:spPr>
          <a:xfrm>
            <a:off x="5" y="3481201"/>
            <a:ext cx="12191995" cy="57526"/>
          </a:xfrm>
          <a:prstGeom prst="rect">
            <a:avLst/>
          </a:prstGeom>
          <a:solidFill>
            <a:schemeClr val="bg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1" y="5942769"/>
            <a:ext cx="12191995" cy="57526"/>
          </a:xfrm>
          <a:prstGeom prst="rect">
            <a:avLst/>
          </a:prstGeom>
          <a:solidFill>
            <a:schemeClr val="bg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091783" y="5298433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Tomáš</a:t>
            </a:r>
            <a:r>
              <a:rPr lang="en-US" dirty="0" smtClean="0"/>
              <a:t> </a:t>
            </a:r>
            <a:r>
              <a:rPr lang="en-US" dirty="0" err="1" smtClean="0"/>
              <a:t>Kekeňák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" y="2970575"/>
            <a:ext cx="550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Vedúci</a:t>
            </a:r>
            <a:r>
              <a:rPr lang="en-US" sz="2400" dirty="0" smtClean="0"/>
              <a:t> </a:t>
            </a:r>
            <a:r>
              <a:rPr lang="en-US" sz="2400" dirty="0" err="1" smtClean="0"/>
              <a:t>práce</a:t>
            </a:r>
            <a:r>
              <a:rPr lang="en-US" sz="2400" dirty="0" smtClean="0"/>
              <a:t>: </a:t>
            </a:r>
            <a:r>
              <a:rPr lang="en-US" sz="2400" dirty="0" err="1" smtClean="0"/>
              <a:t>Ing</a:t>
            </a:r>
            <a:r>
              <a:rPr lang="en-US" sz="2400" dirty="0" smtClean="0"/>
              <a:t>. </a:t>
            </a:r>
            <a:r>
              <a:rPr lang="en-US" sz="2400" dirty="0" err="1" smtClean="0"/>
              <a:t>Miron</a:t>
            </a:r>
            <a:r>
              <a:rPr lang="en-US" sz="2400" dirty="0" smtClean="0"/>
              <a:t> </a:t>
            </a:r>
            <a:r>
              <a:rPr lang="en-US" sz="2400" dirty="0" err="1" smtClean="0"/>
              <a:t>Kuzma</a:t>
            </a:r>
            <a:r>
              <a:rPr lang="en-US" sz="2400" dirty="0" smtClean="0"/>
              <a:t> PhD.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74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64" b="7866"/>
          <a:stretch/>
        </p:blipFill>
        <p:spPr>
          <a:xfrm>
            <a:off x="15" y="7"/>
            <a:ext cx="12191985" cy="6857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845344"/>
            <a:ext cx="82296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Streaming </a:t>
            </a:r>
            <a:r>
              <a:rPr lang="en-GB" dirty="0" smtClean="0">
                <a:solidFill>
                  <a:srgbClr val="FFFFFF"/>
                </a:solidFill>
              </a:rPr>
              <a:t>analytics- </a:t>
            </a:r>
            <a:r>
              <a:rPr lang="en-GB" dirty="0" err="1" smtClean="0">
                <a:solidFill>
                  <a:srgbClr val="FFFFFF"/>
                </a:solidFill>
              </a:rPr>
              <a:t>výhody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1085850" y="2684853"/>
            <a:ext cx="5410200" cy="325458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Spracovávanie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dát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prúdovo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Možnosť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reagovania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útoky</a:t>
            </a:r>
            <a:r>
              <a:rPr lang="en-US" dirty="0">
                <a:solidFill>
                  <a:srgbClr val="FFFFFF"/>
                </a:solidFill>
              </a:rPr>
              <a:t> v </a:t>
            </a:r>
            <a:r>
              <a:rPr lang="en-US" dirty="0" err="1">
                <a:solidFill>
                  <a:srgbClr val="FFFFFF"/>
                </a:solidFill>
              </a:rPr>
              <a:t>reálnom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čase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Možnosť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spracovania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ove</a:t>
            </a:r>
            <a:r>
              <a:rPr lang="sk-SK" dirty="0">
                <a:solidFill>
                  <a:srgbClr val="FFFFFF"/>
                </a:solidFill>
              </a:rPr>
              <a:t>ľa väčšieho množstva údajov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2281832"/>
            <a:ext cx="5086350" cy="38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90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64" b="7866"/>
          <a:stretch/>
        </p:blipFill>
        <p:spPr>
          <a:xfrm>
            <a:off x="15" y="7"/>
            <a:ext cx="12191985" cy="6857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845344"/>
            <a:ext cx="82296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Literatúra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552450" y="2381250"/>
            <a:ext cx="10191750" cy="3733799"/>
          </a:xfrm>
        </p:spPr>
        <p:txBody>
          <a:bodyPr>
            <a:normAutofit/>
          </a:bodyPr>
          <a:lstStyle/>
          <a:p>
            <a:r>
              <a:rPr lang="en-US" i="1" dirty="0"/>
              <a:t>IDENTIFIKÁCIA TYPOV </a:t>
            </a:r>
            <a:r>
              <a:rPr lang="en-US" i="1" dirty="0" smtClean="0"/>
              <a:t>ÚTOČNÍKOV POMOCOU ÚDAJOV </a:t>
            </a:r>
            <a:r>
              <a:rPr lang="en-US" i="1" dirty="0"/>
              <a:t>Z </a:t>
            </a:r>
            <a:r>
              <a:rPr lang="en-US" i="1" dirty="0" smtClean="0"/>
              <a:t>HONEYPOTOV, </a:t>
            </a:r>
            <a:r>
              <a:rPr lang="en-US" i="1" dirty="0" err="1"/>
              <a:t>Bc</a:t>
            </a:r>
            <a:r>
              <a:rPr lang="en-US" i="1" dirty="0"/>
              <a:t>. </a:t>
            </a:r>
            <a:r>
              <a:rPr lang="en-US" i="1" dirty="0" err="1"/>
              <a:t>Lenka</a:t>
            </a:r>
            <a:r>
              <a:rPr lang="en-US" i="1" dirty="0"/>
              <a:t> </a:t>
            </a:r>
            <a:r>
              <a:rPr lang="en-US" i="1" dirty="0" smtClean="0"/>
              <a:t>KLEINOVÁ</a:t>
            </a:r>
          </a:p>
          <a:p>
            <a:r>
              <a:rPr lang="en-US" i="1" dirty="0"/>
              <a:t>Network Intrusion Detection with Threat Agent </a:t>
            </a:r>
            <a:r>
              <a:rPr lang="en-US" i="1" dirty="0" smtClean="0"/>
              <a:t>Profiling, </a:t>
            </a:r>
            <a:r>
              <a:rPr lang="en-US" i="1" dirty="0" err="1" smtClean="0"/>
              <a:t>Tomáš</a:t>
            </a:r>
            <a:r>
              <a:rPr lang="en-US" i="1" dirty="0"/>
              <a:t> </a:t>
            </a:r>
            <a:r>
              <a:rPr lang="en-US" i="1" dirty="0" err="1"/>
              <a:t>Bajtoš</a:t>
            </a:r>
            <a:r>
              <a:rPr lang="en-US" i="1" dirty="0"/>
              <a:t>, Andrej </a:t>
            </a:r>
            <a:r>
              <a:rPr lang="en-US" i="1" dirty="0" err="1"/>
              <a:t>Gajdoš</a:t>
            </a:r>
            <a:r>
              <a:rPr lang="en-US" i="1" dirty="0"/>
              <a:t>, </a:t>
            </a:r>
            <a:r>
              <a:rPr lang="en-US" i="1" dirty="0" err="1"/>
              <a:t>Lenka</a:t>
            </a:r>
            <a:r>
              <a:rPr lang="en-US" i="1" dirty="0"/>
              <a:t> </a:t>
            </a:r>
            <a:r>
              <a:rPr lang="en-US" i="1" dirty="0" err="1"/>
              <a:t>Kleinová</a:t>
            </a:r>
            <a:r>
              <a:rPr lang="en-US" i="1" dirty="0"/>
              <a:t>, </a:t>
            </a:r>
            <a:r>
              <a:rPr lang="en-US" i="1" dirty="0" err="1"/>
              <a:t>Katarína</a:t>
            </a:r>
            <a:r>
              <a:rPr lang="en-US" i="1" dirty="0"/>
              <a:t> </a:t>
            </a:r>
            <a:r>
              <a:rPr lang="en-US" i="1" dirty="0" err="1" smtClean="0"/>
              <a:t>Lučivjanská</a:t>
            </a:r>
            <a:r>
              <a:rPr lang="en-US" i="1" dirty="0" smtClean="0"/>
              <a:t>, </a:t>
            </a:r>
            <a:r>
              <a:rPr lang="en-US" i="1" dirty="0" err="1" smtClean="0"/>
              <a:t>Pavol</a:t>
            </a:r>
            <a:r>
              <a:rPr lang="en-US" i="1" dirty="0"/>
              <a:t> </a:t>
            </a:r>
            <a:r>
              <a:rPr lang="en-US" i="1" dirty="0" err="1" smtClean="0"/>
              <a:t>Sokol</a:t>
            </a:r>
            <a:endParaRPr lang="en-US" i="1" dirty="0" smtClean="0"/>
          </a:p>
          <a:p>
            <a:r>
              <a:rPr lang="en-US" i="1" dirty="0"/>
              <a:t>SAP </a:t>
            </a:r>
            <a:r>
              <a:rPr lang="en-US" i="1" dirty="0" smtClean="0"/>
              <a:t>HANA Streaming Analytics: </a:t>
            </a:r>
            <a:r>
              <a:rPr lang="en-US" i="1" dirty="0"/>
              <a:t>Developer </a:t>
            </a:r>
            <a:r>
              <a:rPr lang="en-US" i="1" dirty="0" smtClean="0"/>
              <a:t>Guide</a:t>
            </a:r>
          </a:p>
          <a:p>
            <a:r>
              <a:rPr lang="en-US" i="1" dirty="0"/>
              <a:t>DATA MINING AND ANALYSIS </a:t>
            </a:r>
            <a:r>
              <a:rPr lang="en-US" i="1" dirty="0" smtClean="0"/>
              <a:t>, </a:t>
            </a:r>
            <a:r>
              <a:rPr lang="en-US" i="1" dirty="0"/>
              <a:t>MOHAMMED J. </a:t>
            </a:r>
            <a:r>
              <a:rPr lang="en-US" i="1" dirty="0" smtClean="0"/>
              <a:t>ZAKI, </a:t>
            </a:r>
            <a:r>
              <a:rPr lang="en-US" i="1" dirty="0"/>
              <a:t>WAGNER MEIRA JR. 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2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15592"/>
          <a:stretch/>
        </p:blipFill>
        <p:spPr>
          <a:xfrm>
            <a:off x="-4712" y="-1"/>
            <a:ext cx="12191995" cy="68580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8709" y="29557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5400" dirty="0" smtClean="0"/>
              <a:t>Ďakujem za pozornosť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398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64" b="7866"/>
          <a:stretch/>
        </p:blipFill>
        <p:spPr>
          <a:xfrm>
            <a:off x="15" y="7"/>
            <a:ext cx="12191985" cy="6857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131094"/>
            <a:ext cx="78867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 </a:t>
            </a:r>
            <a:r>
              <a:rPr lang="en-US" dirty="0" err="1" smtClean="0">
                <a:solidFill>
                  <a:srgbClr val="FFFFFF"/>
                </a:solidFill>
              </a:rPr>
              <a:t>akými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dátami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budeme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pracovať</a:t>
            </a:r>
            <a:r>
              <a:rPr lang="en-US" dirty="0" smtClean="0">
                <a:solidFill>
                  <a:srgbClr val="FFFFFF"/>
                </a:solidFill>
              </a:rPr>
              <a:t>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819150" y="2531269"/>
            <a:ext cx="6316965" cy="326350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Bezpečnostné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útoky</a:t>
            </a:r>
            <a:r>
              <a:rPr lang="en-US" dirty="0" smtClean="0">
                <a:solidFill>
                  <a:srgbClr val="FFFFFF"/>
                </a:solidFill>
              </a:rPr>
              <a:t> zo </a:t>
            </a:r>
            <a:r>
              <a:rPr lang="en-US" dirty="0" err="1" smtClean="0">
                <a:solidFill>
                  <a:srgbClr val="FFFFFF"/>
                </a:solidFill>
              </a:rPr>
              <a:t>siete</a:t>
            </a:r>
            <a:r>
              <a:rPr lang="en-US" dirty="0" smtClean="0">
                <a:solidFill>
                  <a:srgbClr val="FFFFFF"/>
                </a:solidFill>
              </a:rPr>
              <a:t> CESNET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Dáta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získané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pomocou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Honeypotov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Každý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jeden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údaj</a:t>
            </a:r>
            <a:r>
              <a:rPr lang="en-US" dirty="0" smtClean="0">
                <a:solidFill>
                  <a:srgbClr val="FFFFFF"/>
                </a:solidFill>
              </a:rPr>
              <a:t> je </a:t>
            </a:r>
            <a:r>
              <a:rPr lang="en-US" dirty="0" err="1" smtClean="0">
                <a:solidFill>
                  <a:srgbClr val="FFFFFF"/>
                </a:solidFill>
              </a:rPr>
              <a:t>už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detegovaný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útok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Dáta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vo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formáte</a:t>
            </a:r>
            <a:r>
              <a:rPr lang="en-US" dirty="0" smtClean="0">
                <a:solidFill>
                  <a:srgbClr val="FFFFFF"/>
                </a:solidFill>
              </a:rPr>
              <a:t> IDEA (</a:t>
            </a:r>
            <a:r>
              <a:rPr lang="en-US" dirty="0"/>
              <a:t>Intrusion Detection Extensible </a:t>
            </a:r>
            <a:r>
              <a:rPr lang="en-US" dirty="0" smtClean="0"/>
              <a:t>Alert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15" y="2531269"/>
            <a:ext cx="477774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68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64" b="7866"/>
          <a:stretch/>
        </p:blipFill>
        <p:spPr>
          <a:xfrm>
            <a:off x="15" y="7"/>
            <a:ext cx="12191985" cy="6857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166" y="426572"/>
            <a:ext cx="78867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JSON vs. </a:t>
            </a:r>
            <a:r>
              <a:rPr lang="en-US" dirty="0" err="1" smtClean="0">
                <a:solidFill>
                  <a:srgbClr val="FFFFFF"/>
                </a:solidFill>
              </a:rPr>
              <a:t>Relačná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schéma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49" y="1545251"/>
            <a:ext cx="8517116" cy="5312749"/>
          </a:xfrm>
        </p:spPr>
      </p:pic>
    </p:spTree>
    <p:extLst>
      <p:ext uri="{BB962C8B-B14F-4D97-AF65-F5344CB8AC3E}">
        <p14:creationId xmlns:p14="http://schemas.microsoft.com/office/powerpoint/2010/main" val="545715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64" b="7866"/>
          <a:stretch/>
        </p:blipFill>
        <p:spPr>
          <a:xfrm>
            <a:off x="15" y="7"/>
            <a:ext cx="12191985" cy="6857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415" y="413014"/>
            <a:ext cx="78867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JSON vs. </a:t>
            </a:r>
            <a:r>
              <a:rPr lang="en-US" dirty="0" err="1" smtClean="0">
                <a:solidFill>
                  <a:srgbClr val="FFFFFF"/>
                </a:solidFill>
              </a:rPr>
              <a:t>Relačná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schéma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49" y="1407186"/>
            <a:ext cx="6632917" cy="5450814"/>
          </a:xfrm>
        </p:spPr>
      </p:pic>
    </p:spTree>
    <p:extLst>
      <p:ext uri="{BB962C8B-B14F-4D97-AF65-F5344CB8AC3E}">
        <p14:creationId xmlns:p14="http://schemas.microsoft.com/office/powerpoint/2010/main" val="733174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64" b="7866"/>
          <a:stretch/>
        </p:blipFill>
        <p:spPr>
          <a:xfrm>
            <a:off x="15" y="7"/>
            <a:ext cx="12191985" cy="6857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58442"/>
            <a:ext cx="8153400" cy="994172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Parseovanie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dát</a:t>
            </a:r>
            <a:r>
              <a:rPr lang="en-US" dirty="0" smtClean="0">
                <a:solidFill>
                  <a:srgbClr val="FFFFFF"/>
                </a:solidFill>
              </a:rPr>
              <a:t> do </a:t>
            </a:r>
            <a:r>
              <a:rPr lang="en-US" dirty="0" err="1" smtClean="0">
                <a:solidFill>
                  <a:srgbClr val="FFFFFF"/>
                </a:solidFill>
              </a:rPr>
              <a:t>relačného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formátu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2152650" y="2226469"/>
            <a:ext cx="7886700" cy="326350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Java parser-</a:t>
            </a:r>
            <a:r>
              <a:rPr lang="en-US" dirty="0" err="1" smtClean="0">
                <a:solidFill>
                  <a:srgbClr val="FFFFFF"/>
                </a:solidFill>
              </a:rPr>
              <a:t>dáta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predspracujú</a:t>
            </a:r>
            <a:r>
              <a:rPr lang="en-US" dirty="0" smtClean="0">
                <a:solidFill>
                  <a:srgbClr val="FFFFFF"/>
                </a:solidFill>
              </a:rPr>
              <a:t> z JSON </a:t>
            </a:r>
            <a:r>
              <a:rPr lang="en-US" dirty="0" err="1" smtClean="0">
                <a:solidFill>
                  <a:srgbClr val="FFFFFF"/>
                </a:solidFill>
              </a:rPr>
              <a:t>formátu</a:t>
            </a:r>
            <a:r>
              <a:rPr lang="en-US" dirty="0" smtClean="0">
                <a:solidFill>
                  <a:srgbClr val="FFFFFF"/>
                </a:solidFill>
              </a:rPr>
              <a:t> do </a:t>
            </a:r>
            <a:r>
              <a:rPr lang="en-US" dirty="0" err="1" smtClean="0">
                <a:solidFill>
                  <a:srgbClr val="FFFFFF"/>
                </a:solidFill>
              </a:rPr>
              <a:t>takého</a:t>
            </a:r>
            <a:r>
              <a:rPr lang="en-US" dirty="0" smtClean="0">
                <a:solidFill>
                  <a:srgbClr val="FFFFFF"/>
                </a:solidFill>
              </a:rPr>
              <a:t>, aby s </a:t>
            </a:r>
            <a:r>
              <a:rPr lang="en-US" dirty="0" err="1" smtClean="0">
                <a:solidFill>
                  <a:srgbClr val="FFFFFF"/>
                </a:solidFill>
              </a:rPr>
              <a:t>nimi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vedel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pracovať</a:t>
            </a:r>
            <a:r>
              <a:rPr lang="en-US" dirty="0" smtClean="0">
                <a:solidFill>
                  <a:srgbClr val="FFFFFF"/>
                </a:solidFill>
              </a:rPr>
              <a:t> Streaming Analytics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SAP Hana Streaming Analytics- </a:t>
            </a:r>
            <a:r>
              <a:rPr lang="en-US" dirty="0" err="1" smtClean="0">
                <a:solidFill>
                  <a:srgbClr val="FFFFFF"/>
                </a:solidFill>
              </a:rPr>
              <a:t>dáta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doplnia</a:t>
            </a:r>
            <a:r>
              <a:rPr lang="en-US" dirty="0" smtClean="0">
                <a:solidFill>
                  <a:srgbClr val="FFFFFF"/>
                </a:solidFill>
              </a:rPr>
              <a:t> o </a:t>
            </a:r>
            <a:r>
              <a:rPr lang="en-US" dirty="0" err="1" smtClean="0">
                <a:solidFill>
                  <a:srgbClr val="FFFFFF"/>
                </a:solidFill>
              </a:rPr>
              <a:t>cudzie</a:t>
            </a:r>
            <a:r>
              <a:rPr lang="en-US" dirty="0" smtClean="0">
                <a:solidFill>
                  <a:srgbClr val="FFFFFF"/>
                </a:solidFill>
              </a:rPr>
              <a:t> k</a:t>
            </a:r>
            <a:r>
              <a:rPr lang="sk-SK" dirty="0" err="1" smtClean="0">
                <a:solidFill>
                  <a:srgbClr val="FFFFFF"/>
                </a:solidFill>
              </a:rPr>
              <a:t>ľúče</a:t>
            </a:r>
            <a:r>
              <a:rPr lang="sk-SK" dirty="0" smtClean="0">
                <a:solidFill>
                  <a:srgbClr val="FFFFFF"/>
                </a:solidFill>
              </a:rPr>
              <a:t> a o </a:t>
            </a:r>
            <a:r>
              <a:rPr lang="en-US" dirty="0" err="1" smtClean="0">
                <a:solidFill>
                  <a:srgbClr val="FFFFFF"/>
                </a:solidFill>
              </a:rPr>
              <a:t>umelé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primárne</a:t>
            </a:r>
            <a:r>
              <a:rPr lang="en-US" dirty="0" smtClean="0">
                <a:solidFill>
                  <a:srgbClr val="FFFFFF"/>
                </a:solidFill>
              </a:rPr>
              <a:t> k</a:t>
            </a:r>
            <a:r>
              <a:rPr lang="sk-SK" dirty="0" err="1" smtClean="0">
                <a:solidFill>
                  <a:srgbClr val="FFFFFF"/>
                </a:solidFill>
              </a:rPr>
              <a:t>ľ</a:t>
            </a:r>
            <a:r>
              <a:rPr lang="en-US" dirty="0" err="1" smtClean="0">
                <a:solidFill>
                  <a:srgbClr val="FFFFFF"/>
                </a:solidFill>
              </a:rPr>
              <a:t>úče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Dáta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uložia</a:t>
            </a:r>
            <a:r>
              <a:rPr lang="en-US" dirty="0" smtClean="0">
                <a:solidFill>
                  <a:srgbClr val="FFFFFF"/>
                </a:solidFill>
              </a:rPr>
              <a:t> do </a:t>
            </a:r>
            <a:r>
              <a:rPr lang="en-US" dirty="0" err="1" smtClean="0">
                <a:solidFill>
                  <a:srgbClr val="FFFFFF"/>
                </a:solidFill>
              </a:rPr>
              <a:t>databázy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cez</a:t>
            </a:r>
            <a:r>
              <a:rPr lang="en-US" dirty="0" smtClean="0">
                <a:solidFill>
                  <a:srgbClr val="FFFFFF"/>
                </a:solidFill>
              </a:rPr>
              <a:t> input </a:t>
            </a:r>
            <a:r>
              <a:rPr lang="en-US" dirty="0" err="1" smtClean="0">
                <a:solidFill>
                  <a:srgbClr val="FFFFFF"/>
                </a:solidFill>
              </a:rPr>
              <a:t>adaptéry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0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64" b="7866"/>
          <a:stretch/>
        </p:blipFill>
        <p:spPr>
          <a:xfrm>
            <a:off x="15" y="7"/>
            <a:ext cx="12191985" cy="6857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131094"/>
            <a:ext cx="78867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Prečo</a:t>
            </a:r>
            <a:r>
              <a:rPr lang="en-US" dirty="0" smtClean="0">
                <a:solidFill>
                  <a:srgbClr val="FFFFFF"/>
                </a:solidFill>
              </a:rPr>
              <a:t> SAP HANA?	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2152650" y="2226469"/>
            <a:ext cx="7886700" cy="326350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In-memory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Relačná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schéma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Spracovávanie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dát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prúdovo</a:t>
            </a:r>
            <a:r>
              <a:rPr lang="en-US" dirty="0" smtClean="0">
                <a:solidFill>
                  <a:srgbClr val="FFFFFF"/>
                </a:solidFill>
              </a:rPr>
              <a:t> (streaming)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Spúštanie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prediktívnych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algoritmov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priamo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nad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databázou</a:t>
            </a:r>
            <a:r>
              <a:rPr lang="en-US" dirty="0" smtClean="0">
                <a:solidFill>
                  <a:srgbClr val="FFFFFF"/>
                </a:solidFill>
              </a:rPr>
              <a:t> bez </a:t>
            </a:r>
            <a:r>
              <a:rPr lang="en-US" dirty="0" err="1" smtClean="0">
                <a:solidFill>
                  <a:srgbClr val="FFFFFF"/>
                </a:solidFill>
              </a:rPr>
              <a:t>nutnosti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kopírovania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45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64" b="7866"/>
          <a:stretch/>
        </p:blipFill>
        <p:spPr>
          <a:xfrm>
            <a:off x="15" y="7"/>
            <a:ext cx="12191985" cy="6857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845344"/>
            <a:ext cx="82296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Objavovanie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znalostí</a:t>
            </a:r>
            <a:r>
              <a:rPr lang="en-US" dirty="0" smtClean="0">
                <a:solidFill>
                  <a:srgbClr val="FFFFFF"/>
                </a:solidFill>
              </a:rPr>
              <a:t> v </a:t>
            </a:r>
            <a:r>
              <a:rPr lang="en-US" dirty="0" err="1" smtClean="0">
                <a:solidFill>
                  <a:srgbClr val="FFFFFF"/>
                </a:solidFill>
              </a:rPr>
              <a:t>dátach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3295650" y="2207418"/>
            <a:ext cx="7886700" cy="3888581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Clustrovanie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útočníkov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na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základe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článku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/>
              <a:t>Network Intrusion Detection with Threat Agent </a:t>
            </a:r>
            <a:r>
              <a:rPr lang="en-US" dirty="0" smtClean="0"/>
              <a:t>Profiling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Zlepšenia</a:t>
            </a:r>
            <a:r>
              <a:rPr lang="en-US" dirty="0" smtClean="0">
                <a:solidFill>
                  <a:srgbClr val="FFFFFF"/>
                </a:solidFill>
              </a:rPr>
              <a:t>: </a:t>
            </a:r>
            <a:r>
              <a:rPr lang="en-US" dirty="0" err="1" smtClean="0">
                <a:solidFill>
                  <a:srgbClr val="FFFFFF"/>
                </a:solidFill>
              </a:rPr>
              <a:t>namiesto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groupovania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po</a:t>
            </a:r>
            <a:r>
              <a:rPr lang="sk-SK" dirty="0" err="1" smtClean="0">
                <a:solidFill>
                  <a:srgbClr val="FFFFFF"/>
                </a:solidFill>
              </a:rPr>
              <a:t>ďľa</a:t>
            </a:r>
            <a:r>
              <a:rPr lang="sk-SK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IP </a:t>
            </a:r>
            <a:r>
              <a:rPr lang="en-US" dirty="0" err="1" smtClean="0">
                <a:solidFill>
                  <a:srgbClr val="FFFFFF"/>
                </a:solidFill>
              </a:rPr>
              <a:t>adries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útočníkov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určíme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dvojice</a:t>
            </a:r>
            <a:r>
              <a:rPr lang="en-US" dirty="0" smtClean="0">
                <a:solidFill>
                  <a:srgbClr val="FFFFFF"/>
                </a:solidFill>
              </a:rPr>
              <a:t>  IP </a:t>
            </a:r>
            <a:r>
              <a:rPr lang="en-US" dirty="0" err="1" smtClean="0">
                <a:solidFill>
                  <a:srgbClr val="FFFFFF"/>
                </a:solidFill>
              </a:rPr>
              <a:t>adresa</a:t>
            </a:r>
            <a:r>
              <a:rPr lang="en-US" dirty="0" smtClean="0">
                <a:solidFill>
                  <a:srgbClr val="FFFFFF"/>
                </a:solidFill>
              </a:rPr>
              <a:t>, Port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Clustrovanie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väčšej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vzorky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dát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Určenie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outlierov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prúdovo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pomocou</a:t>
            </a:r>
            <a:r>
              <a:rPr lang="en-US" dirty="0" smtClean="0">
                <a:solidFill>
                  <a:srgbClr val="FFFFFF"/>
                </a:solidFill>
              </a:rPr>
              <a:t> cluster </a:t>
            </a:r>
            <a:r>
              <a:rPr lang="en-US" dirty="0" err="1" smtClean="0">
                <a:solidFill>
                  <a:srgbClr val="FFFFFF"/>
                </a:solidFill>
              </a:rPr>
              <a:t>assignmentu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Takto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vieme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získať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ove</a:t>
            </a:r>
            <a:r>
              <a:rPr lang="sk-SK" dirty="0" smtClean="0">
                <a:solidFill>
                  <a:srgbClr val="FFFFFF"/>
                </a:solidFill>
              </a:rPr>
              <a:t>ľa väčšiu množinu </a:t>
            </a:r>
            <a:r>
              <a:rPr lang="sk-SK" dirty="0" err="1" smtClean="0">
                <a:solidFill>
                  <a:srgbClr val="FFFFFF"/>
                </a:solidFill>
              </a:rPr>
              <a:t>outlierov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2068908"/>
            <a:ext cx="19558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71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64" b="7866"/>
          <a:stretch/>
        </p:blipFill>
        <p:spPr>
          <a:xfrm>
            <a:off x="15" y="7"/>
            <a:ext cx="12191985" cy="6857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845344"/>
            <a:ext cx="82296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Použité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technol</a:t>
            </a:r>
            <a:r>
              <a:rPr lang="sk-SK" dirty="0" err="1" smtClean="0">
                <a:solidFill>
                  <a:srgbClr val="FFFFFF"/>
                </a:solidFill>
              </a:rPr>
              <a:t>ógie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2114550" y="2460420"/>
            <a:ext cx="7239000" cy="388858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SAP Hana</a:t>
            </a:r>
          </a:p>
          <a:p>
            <a:r>
              <a:rPr lang="en-US" dirty="0">
                <a:solidFill>
                  <a:srgbClr val="FFFFFF"/>
                </a:solidFill>
              </a:rPr>
              <a:t>SAP </a:t>
            </a:r>
            <a:r>
              <a:rPr lang="en-US" dirty="0" smtClean="0">
                <a:solidFill>
                  <a:srgbClr val="FFFFFF"/>
                </a:solidFill>
              </a:rPr>
              <a:t>Hana Streaming Analytics</a:t>
            </a:r>
          </a:p>
          <a:p>
            <a:r>
              <a:rPr lang="en-US" dirty="0">
                <a:solidFill>
                  <a:srgbClr val="FFFFFF"/>
                </a:solidFill>
              </a:rPr>
              <a:t>SAP </a:t>
            </a:r>
            <a:r>
              <a:rPr lang="en-US" dirty="0" smtClean="0">
                <a:solidFill>
                  <a:srgbClr val="FFFFFF"/>
                </a:solidFill>
              </a:rPr>
              <a:t>Hana Predictive </a:t>
            </a:r>
            <a:r>
              <a:rPr lang="en-US" dirty="0"/>
              <a:t>Predictive Analysis Library 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81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64" b="7866"/>
          <a:stretch/>
        </p:blipFill>
        <p:spPr>
          <a:xfrm>
            <a:off x="15" y="7"/>
            <a:ext cx="12191985" cy="6857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845344"/>
            <a:ext cx="82296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Hana </a:t>
            </a:r>
            <a:r>
              <a:rPr lang="en-GB" dirty="0" err="1">
                <a:solidFill>
                  <a:srgbClr val="FFFFFF"/>
                </a:solidFill>
              </a:rPr>
              <a:t>ako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databáza</a:t>
            </a:r>
            <a:r>
              <a:rPr lang="en-GB" dirty="0">
                <a:solidFill>
                  <a:srgbClr val="FFFFFF"/>
                </a:solidFill>
              </a:rPr>
              <a:t>- </a:t>
            </a:r>
            <a:r>
              <a:rPr lang="en-GB" dirty="0" err="1">
                <a:solidFill>
                  <a:srgbClr val="FFFFFF"/>
                </a:solidFill>
              </a:rPr>
              <a:t>výhody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2114550" y="2460420"/>
            <a:ext cx="7239000" cy="38885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In-memory- </a:t>
            </a:r>
            <a:r>
              <a:rPr lang="en-US" dirty="0" err="1">
                <a:solidFill>
                  <a:srgbClr val="FFFFFF"/>
                </a:solidFill>
              </a:rPr>
              <a:t>rýchlosť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Columnar data </a:t>
            </a:r>
            <a:r>
              <a:rPr lang="en-US" dirty="0" smtClean="0">
                <a:solidFill>
                  <a:srgbClr val="FFFFFF"/>
                </a:solidFill>
              </a:rPr>
              <a:t>layout- </a:t>
            </a:r>
            <a:r>
              <a:rPr lang="en-US" dirty="0" err="1">
                <a:solidFill>
                  <a:srgbClr val="FFFFFF"/>
                </a:solidFill>
              </a:rPr>
              <a:t>ideálne</a:t>
            </a:r>
            <a:r>
              <a:rPr lang="en-US" dirty="0">
                <a:solidFill>
                  <a:srgbClr val="FFFFFF"/>
                </a:solidFill>
              </a:rPr>
              <a:t> pre </a:t>
            </a:r>
            <a:r>
              <a:rPr lang="en-US" dirty="0" err="1" smtClean="0">
                <a:solidFill>
                  <a:srgbClr val="FFFFFF"/>
                </a:solidFill>
              </a:rPr>
              <a:t>dátovú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analýzu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rýchle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agregácie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nevyužité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atribúty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nezaberaj</a:t>
            </a:r>
            <a:r>
              <a:rPr lang="sk-SK" dirty="0">
                <a:solidFill>
                  <a:srgbClr val="FFFFFF"/>
                </a:solidFill>
              </a:rPr>
              <a:t>ú </a:t>
            </a:r>
            <a:r>
              <a:rPr lang="sk-SK" dirty="0" smtClean="0">
                <a:solidFill>
                  <a:srgbClr val="FFFFFF"/>
                </a:solidFill>
              </a:rPr>
              <a:t>miesto</a:t>
            </a:r>
          </a:p>
          <a:p>
            <a:r>
              <a:rPr lang="sk-SK" dirty="0" err="1" smtClean="0">
                <a:solidFill>
                  <a:srgbClr val="FFFFFF"/>
                </a:solidFill>
              </a:rPr>
              <a:t>Dictionary</a:t>
            </a:r>
            <a:r>
              <a:rPr lang="sk-SK" dirty="0" smtClean="0">
                <a:solidFill>
                  <a:srgbClr val="FFFFFF"/>
                </a:solidFill>
              </a:rPr>
              <a:t> </a:t>
            </a:r>
            <a:r>
              <a:rPr lang="sk-SK" dirty="0" err="1" smtClean="0">
                <a:solidFill>
                  <a:srgbClr val="FFFFFF"/>
                </a:solidFill>
              </a:rPr>
              <a:t>encoding</a:t>
            </a:r>
            <a:endParaRPr lang="sk-SK" dirty="0" smtClean="0">
              <a:solidFill>
                <a:srgbClr val="FFFFFF"/>
              </a:solidFill>
            </a:endParaRPr>
          </a:p>
          <a:p>
            <a:r>
              <a:rPr lang="sk-SK" dirty="0" err="1" smtClean="0">
                <a:solidFill>
                  <a:srgbClr val="FFFFFF"/>
                </a:solidFill>
              </a:rPr>
              <a:t>Spúštanie</a:t>
            </a:r>
            <a:r>
              <a:rPr lang="sk-SK" dirty="0" smtClean="0">
                <a:solidFill>
                  <a:srgbClr val="FFFFFF"/>
                </a:solidFill>
              </a:rPr>
              <a:t> </a:t>
            </a:r>
            <a:r>
              <a:rPr lang="sk-SK" dirty="0" err="1">
                <a:solidFill>
                  <a:srgbClr val="FFFFFF"/>
                </a:solidFill>
              </a:rPr>
              <a:t>machine-learningových</a:t>
            </a:r>
            <a:r>
              <a:rPr lang="sk-SK" dirty="0">
                <a:solidFill>
                  <a:srgbClr val="FFFFFF"/>
                </a:solidFill>
              </a:rPr>
              <a:t> algoritmov priamo nad databázou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pomocou</a:t>
            </a:r>
            <a:r>
              <a:rPr lang="en-US" dirty="0">
                <a:solidFill>
                  <a:srgbClr val="FFFFFF"/>
                </a:solidFill>
              </a:rPr>
              <a:t> Predictive </a:t>
            </a:r>
            <a:r>
              <a:rPr lang="en-US" dirty="0" smtClean="0">
                <a:solidFill>
                  <a:srgbClr val="FFFFFF"/>
                </a:solidFill>
              </a:rPr>
              <a:t>Analysis </a:t>
            </a:r>
            <a:r>
              <a:rPr lang="en-US" dirty="0">
                <a:solidFill>
                  <a:srgbClr val="FFFFFF"/>
                </a:solidFill>
              </a:rPr>
              <a:t>Library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17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22646</TotalTime>
  <Words>278</Words>
  <Application>Microsoft Macintosh PowerPoint</Application>
  <PresentationFormat>Widescreen</PresentationFormat>
  <Paragraphs>48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Arial</vt:lpstr>
      <vt:lpstr>Office Theme</vt:lpstr>
      <vt:lpstr>Objavovanie znalostí v časových údajoch pomocou databáz uložených v pamäti</vt:lpstr>
      <vt:lpstr>S akými dátami budeme pracovať?</vt:lpstr>
      <vt:lpstr>JSON vs. Relačná schéma</vt:lpstr>
      <vt:lpstr>JSON vs. Relačná schéma</vt:lpstr>
      <vt:lpstr>Parseovanie dát do relačného formátu</vt:lpstr>
      <vt:lpstr>Prečo SAP HANA? </vt:lpstr>
      <vt:lpstr>Objavovanie znalostí v dátach</vt:lpstr>
      <vt:lpstr>Použité technológie</vt:lpstr>
      <vt:lpstr>Hana ako databáza- výhody</vt:lpstr>
      <vt:lpstr>Streaming analytics- výhody</vt:lpstr>
      <vt:lpstr>Literatúra</vt:lpstr>
      <vt:lpstr>Ďakujem za pozornosť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Presentation Title</dc:title>
  <dc:creator>SlideModel</dc:creator>
  <cp:lastModifiedBy>Tomas Kekenak</cp:lastModifiedBy>
  <cp:revision>130</cp:revision>
  <dcterms:created xsi:type="dcterms:W3CDTF">2017-05-04T18:34:42Z</dcterms:created>
  <dcterms:modified xsi:type="dcterms:W3CDTF">2018-11-21T15:11:02Z</dcterms:modified>
</cp:coreProperties>
</file>