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1" r:id="rId4"/>
    <p:sldId id="262" r:id="rId5"/>
    <p:sldId id="263" r:id="rId6"/>
    <p:sldId id="266" r:id="rId7"/>
    <p:sldId id="265" r:id="rId8"/>
    <p:sldId id="268" r:id="rId9"/>
    <p:sldId id="267" r:id="rId10"/>
    <p:sldId id="269" r:id="rId11"/>
    <p:sldId id="273" r:id="rId12"/>
    <p:sldId id="257" r:id="rId13"/>
    <p:sldId id="258" r:id="rId14"/>
    <p:sldId id="26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2BF48-3937-4798-A869-B36DA815E73B}" type="datetimeFigureOut">
              <a:rPr lang="en-GB" smtClean="0"/>
              <a:pPr/>
              <a:t>05/12/2017</a:t>
            </a:fld>
            <a:endParaRPr lang="en-GB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739C3-D9D0-459A-A55A-4A616DCA9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739C3-D9D0-459A-A55A-4A616DCA9F3B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2E5-FC7D-4F5B-A024-FD1FB0A3E4E6}" type="datetimeFigureOut">
              <a:rPr lang="en-GB" smtClean="0"/>
              <a:pPr/>
              <a:t>05/12/2017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14E0-8E7A-47D0-B8E2-B420B6BC7A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2E5-FC7D-4F5B-A024-FD1FB0A3E4E6}" type="datetimeFigureOut">
              <a:rPr lang="en-GB" smtClean="0"/>
              <a:pPr/>
              <a:t>05/12/2017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14E0-8E7A-47D0-B8E2-B420B6BC7A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2E5-FC7D-4F5B-A024-FD1FB0A3E4E6}" type="datetimeFigureOut">
              <a:rPr lang="en-GB" smtClean="0"/>
              <a:pPr/>
              <a:t>05/12/2017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14E0-8E7A-47D0-B8E2-B420B6BC7A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2E5-FC7D-4F5B-A024-FD1FB0A3E4E6}" type="datetimeFigureOut">
              <a:rPr lang="en-GB" smtClean="0"/>
              <a:pPr/>
              <a:t>05/12/2017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14E0-8E7A-47D0-B8E2-B420B6BC7A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2E5-FC7D-4F5B-A024-FD1FB0A3E4E6}" type="datetimeFigureOut">
              <a:rPr lang="en-GB" smtClean="0"/>
              <a:pPr/>
              <a:t>05/12/2017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14E0-8E7A-47D0-B8E2-B420B6BC7A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2E5-FC7D-4F5B-A024-FD1FB0A3E4E6}" type="datetimeFigureOut">
              <a:rPr lang="en-GB" smtClean="0"/>
              <a:pPr/>
              <a:t>05/12/2017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14E0-8E7A-47D0-B8E2-B420B6BC7A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2E5-FC7D-4F5B-A024-FD1FB0A3E4E6}" type="datetimeFigureOut">
              <a:rPr lang="en-GB" smtClean="0"/>
              <a:pPr/>
              <a:t>05/12/2017</a:t>
            </a:fld>
            <a:endParaRPr lang="en-GB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14E0-8E7A-47D0-B8E2-B420B6BC7A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2E5-FC7D-4F5B-A024-FD1FB0A3E4E6}" type="datetimeFigureOut">
              <a:rPr lang="en-GB" smtClean="0"/>
              <a:pPr/>
              <a:t>05/12/2017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14E0-8E7A-47D0-B8E2-B420B6BC7A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2E5-FC7D-4F5B-A024-FD1FB0A3E4E6}" type="datetimeFigureOut">
              <a:rPr lang="en-GB" smtClean="0"/>
              <a:pPr/>
              <a:t>05/12/2017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14E0-8E7A-47D0-B8E2-B420B6BC7A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2E5-FC7D-4F5B-A024-FD1FB0A3E4E6}" type="datetimeFigureOut">
              <a:rPr lang="en-GB" smtClean="0"/>
              <a:pPr/>
              <a:t>05/12/2017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14E0-8E7A-47D0-B8E2-B420B6BC7A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2E5-FC7D-4F5B-A024-FD1FB0A3E4E6}" type="datetimeFigureOut">
              <a:rPr lang="en-GB" smtClean="0"/>
              <a:pPr/>
              <a:t>05/12/2017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14E0-8E7A-47D0-B8E2-B420B6BC7A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972E5-FC7D-4F5B-A024-FD1FB0A3E4E6}" type="datetimeFigureOut">
              <a:rPr lang="en-GB" smtClean="0"/>
              <a:pPr/>
              <a:t>05/12/2017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A14E0-8E7A-47D0-B8E2-B420B6BC7AE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Rozšírená optimalizácia výhernej stratégie hry dvoch hráčov s pomocou </a:t>
            </a:r>
            <a:r>
              <a:rPr lang="sk-SK" dirty="0" smtClean="0"/>
              <a:t>odhadovania </a:t>
            </a:r>
            <a:r>
              <a:rPr lang="sk-SK" dirty="0" smtClean="0"/>
              <a:t>pravdepodobnosti ťahu protihráča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Pracovisko: ústav informatiky</a:t>
            </a:r>
          </a:p>
          <a:p>
            <a:r>
              <a:rPr lang="sk-SK" dirty="0" smtClean="0"/>
              <a:t>Vedúci: Mgr. Alexander </a:t>
            </a:r>
            <a:r>
              <a:rPr lang="sk-SK" dirty="0" err="1" smtClean="0"/>
              <a:t>Szabari</a:t>
            </a:r>
            <a:r>
              <a:rPr lang="sk-SK" dirty="0" smtClean="0"/>
              <a:t> </a:t>
            </a:r>
            <a:r>
              <a:rPr lang="sk-SK" dirty="0" err="1" smtClean="0"/>
              <a:t>PhD</a:t>
            </a:r>
            <a:endParaRPr lang="sk-SK" dirty="0" smtClean="0"/>
          </a:p>
          <a:p>
            <a:r>
              <a:rPr lang="sk-SK" dirty="0" smtClean="0"/>
              <a:t>Autor: Slavomír Slovenkai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Perfect</a:t>
            </a:r>
            <a:r>
              <a:rPr lang="sk-SK" dirty="0" smtClean="0"/>
              <a:t> </a:t>
            </a:r>
            <a:r>
              <a:rPr lang="sk-SK" dirty="0" err="1" smtClean="0"/>
              <a:t>player</a:t>
            </a:r>
            <a:r>
              <a:rPr lang="sk-SK" dirty="0" smtClean="0"/>
              <a:t> Problém</a:t>
            </a:r>
            <a:br>
              <a:rPr lang="sk-SK" dirty="0" smtClean="0"/>
            </a:b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Distance dependent move selection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[1]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3779912" y="1412776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R</a:t>
            </a:r>
            <a:endParaRPr lang="en-GB" sz="3200" dirty="0"/>
          </a:p>
        </p:txBody>
      </p:sp>
      <p:cxnSp>
        <p:nvCxnSpPr>
          <p:cNvPr id="7" name="Rovná spojnica 6"/>
          <p:cNvCxnSpPr>
            <a:stCxn id="4" idx="3"/>
            <a:endCxn id="12" idx="7"/>
          </p:cNvCxnSpPr>
          <p:nvPr/>
        </p:nvCxnSpPr>
        <p:spPr>
          <a:xfrm flipH="1">
            <a:off x="2272861" y="2273254"/>
            <a:ext cx="1717958" cy="13753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>
            <a:stCxn id="4" idx="5"/>
            <a:endCxn id="14" idx="1"/>
          </p:cNvCxnSpPr>
          <p:nvPr/>
        </p:nvCxnSpPr>
        <p:spPr>
          <a:xfrm>
            <a:off x="5009165" y="2273254"/>
            <a:ext cx="2005990" cy="15194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>
            <a:stCxn id="4" idx="4"/>
            <a:endCxn id="13" idx="0"/>
          </p:cNvCxnSpPr>
          <p:nvPr/>
        </p:nvCxnSpPr>
        <p:spPr>
          <a:xfrm flipH="1">
            <a:off x="3563888" y="2420888"/>
            <a:ext cx="936104" cy="11521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1043608" y="3501008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/>
              <a:t>R</a:t>
            </a:r>
            <a:endParaRPr lang="en-GB" sz="3200" dirty="0"/>
          </a:p>
        </p:txBody>
      </p:sp>
      <p:sp>
        <p:nvSpPr>
          <p:cNvPr id="13" name="Ovál 12"/>
          <p:cNvSpPr/>
          <p:nvPr/>
        </p:nvSpPr>
        <p:spPr>
          <a:xfrm>
            <a:off x="2843808" y="3573016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R</a:t>
            </a:r>
            <a:endParaRPr lang="en-GB" sz="3200" dirty="0"/>
          </a:p>
        </p:txBody>
      </p:sp>
      <p:sp>
        <p:nvSpPr>
          <p:cNvPr id="14" name="Ovál 13"/>
          <p:cNvSpPr/>
          <p:nvPr/>
        </p:nvSpPr>
        <p:spPr>
          <a:xfrm>
            <a:off x="6804248" y="3645024"/>
            <a:ext cx="1440160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P30</a:t>
            </a:r>
            <a:endParaRPr lang="en-GB" sz="3200" dirty="0"/>
          </a:p>
        </p:txBody>
      </p:sp>
      <p:sp>
        <p:nvSpPr>
          <p:cNvPr id="17" name="BlokTextu 16"/>
          <p:cNvSpPr txBox="1"/>
          <p:nvPr/>
        </p:nvSpPr>
        <p:spPr>
          <a:xfrm>
            <a:off x="323528" y="1340768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Na ťahu: HP</a:t>
            </a:r>
            <a:endParaRPr lang="en-GB" sz="3200" dirty="0"/>
          </a:p>
        </p:txBody>
      </p:sp>
      <p:sp>
        <p:nvSpPr>
          <p:cNvPr id="20" name="Ovál 19"/>
          <p:cNvSpPr/>
          <p:nvPr/>
        </p:nvSpPr>
        <p:spPr>
          <a:xfrm>
            <a:off x="4860032" y="3573016"/>
            <a:ext cx="1440160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P5</a:t>
            </a:r>
            <a:endParaRPr lang="en-GB" sz="3200" dirty="0"/>
          </a:p>
        </p:txBody>
      </p:sp>
      <p:cxnSp>
        <p:nvCxnSpPr>
          <p:cNvPr id="21" name="Rovná spojnica 20"/>
          <p:cNvCxnSpPr>
            <a:stCxn id="4" idx="4"/>
            <a:endCxn id="20" idx="0"/>
          </p:cNvCxnSpPr>
          <p:nvPr/>
        </p:nvCxnSpPr>
        <p:spPr>
          <a:xfrm>
            <a:off x="4499992" y="2420888"/>
            <a:ext cx="1080120" cy="115212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BlokTextu 18"/>
          <p:cNvSpPr txBox="1"/>
          <p:nvPr/>
        </p:nvSpPr>
        <p:spPr>
          <a:xfrm>
            <a:off x="323528" y="486916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m </a:t>
            </a:r>
            <a:r>
              <a:rPr lang="en-US" sz="2400" dirty="0" smtClean="0"/>
              <a:t>= </a:t>
            </a:r>
            <a:r>
              <a:rPr lang="en-US" sz="2400" dirty="0" err="1" smtClean="0"/>
              <a:t>po</a:t>
            </a:r>
            <a:r>
              <a:rPr lang="sk-SK" sz="2400" dirty="0" err="1" smtClean="0"/>
              <a:t>čet</a:t>
            </a:r>
            <a:r>
              <a:rPr lang="sk-SK" sz="2400" dirty="0" smtClean="0"/>
              <a:t> perfektných ťahov / počet všetkých ťahov</a:t>
            </a:r>
            <a:endParaRPr lang="en-GB" sz="2400" dirty="0"/>
          </a:p>
        </p:txBody>
      </p:sp>
      <p:sp>
        <p:nvSpPr>
          <p:cNvPr id="22" name="BlokTextu 21"/>
          <p:cNvSpPr txBox="1"/>
          <p:nvPr/>
        </p:nvSpPr>
        <p:spPr>
          <a:xfrm>
            <a:off x="6804248" y="249289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>
                <a:solidFill>
                  <a:srgbClr val="FF0000"/>
                </a:solidFill>
              </a:rPr>
              <a:t>m</a:t>
            </a:r>
            <a:r>
              <a:rPr lang="sk-SK" sz="3200" dirty="0" smtClean="0">
                <a:solidFill>
                  <a:srgbClr val="FF0000"/>
                </a:solidFill>
              </a:rPr>
              <a:t> = 0,45 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395536" y="544522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L = koľko najmenej ťahov vie odhadnúť</a:t>
            </a:r>
            <a:endParaRPr lang="en-GB" sz="2400" dirty="0"/>
          </a:p>
        </p:txBody>
      </p:sp>
      <p:sp>
        <p:nvSpPr>
          <p:cNvPr id="18" name="BlokTextu 17"/>
          <p:cNvSpPr txBox="1"/>
          <p:nvPr/>
        </p:nvSpPr>
        <p:spPr>
          <a:xfrm>
            <a:off x="323528" y="234888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00B050"/>
                </a:solidFill>
              </a:rPr>
              <a:t>L = 5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395536" y="602128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/>
              <a:t>H</a:t>
            </a:r>
            <a:r>
              <a:rPr lang="sk-SK" sz="2400" dirty="0" smtClean="0"/>
              <a:t> = koľko najviac ťahov vie odhadnúť</a:t>
            </a:r>
            <a:endParaRPr lang="en-GB" sz="2400" dirty="0"/>
          </a:p>
        </p:txBody>
      </p:sp>
      <p:sp>
        <p:nvSpPr>
          <p:cNvPr id="24" name="BlokTextu 23"/>
          <p:cNvSpPr txBox="1"/>
          <p:nvPr/>
        </p:nvSpPr>
        <p:spPr>
          <a:xfrm>
            <a:off x="323528" y="292494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00B0F0"/>
                </a:solidFill>
              </a:rPr>
              <a:t>H= 10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6263680" y="5805264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 – remíza</a:t>
            </a:r>
          </a:p>
          <a:p>
            <a:r>
              <a:rPr lang="sk-SK" dirty="0" smtClean="0"/>
              <a:t>P5 – prehra na 5 ťahov</a:t>
            </a:r>
          </a:p>
          <a:p>
            <a:r>
              <a:rPr lang="sk-SK" dirty="0" smtClean="0"/>
              <a:t>P30 – prehra na 30 ťahov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Pravdepodobnosť ťahu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3779912" y="1412776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R</a:t>
            </a:r>
            <a:endParaRPr lang="en-GB" sz="3200" dirty="0"/>
          </a:p>
        </p:txBody>
      </p:sp>
      <p:cxnSp>
        <p:nvCxnSpPr>
          <p:cNvPr id="7" name="Rovná spojnica 6"/>
          <p:cNvCxnSpPr>
            <a:stCxn id="4" idx="3"/>
            <a:endCxn id="12" idx="7"/>
          </p:cNvCxnSpPr>
          <p:nvPr/>
        </p:nvCxnSpPr>
        <p:spPr>
          <a:xfrm flipH="1">
            <a:off x="2272861" y="2273254"/>
            <a:ext cx="1717958" cy="1375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>
            <a:stCxn id="4" idx="5"/>
            <a:endCxn id="14" idx="1"/>
          </p:cNvCxnSpPr>
          <p:nvPr/>
        </p:nvCxnSpPr>
        <p:spPr>
          <a:xfrm>
            <a:off x="5009165" y="2273254"/>
            <a:ext cx="2005990" cy="1519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>
            <a:stCxn id="4" idx="4"/>
            <a:endCxn id="13" idx="0"/>
          </p:cNvCxnSpPr>
          <p:nvPr/>
        </p:nvCxnSpPr>
        <p:spPr>
          <a:xfrm flipH="1">
            <a:off x="3563888" y="2420888"/>
            <a:ext cx="93610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1043608" y="3501008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/>
              <a:t>R</a:t>
            </a:r>
            <a:endParaRPr lang="en-GB" sz="3200" dirty="0"/>
          </a:p>
        </p:txBody>
      </p:sp>
      <p:sp>
        <p:nvSpPr>
          <p:cNvPr id="13" name="Ovál 12"/>
          <p:cNvSpPr/>
          <p:nvPr/>
        </p:nvSpPr>
        <p:spPr>
          <a:xfrm>
            <a:off x="2843808" y="3573016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R</a:t>
            </a:r>
            <a:endParaRPr lang="en-GB" sz="3200" dirty="0"/>
          </a:p>
        </p:txBody>
      </p:sp>
      <p:sp>
        <p:nvSpPr>
          <p:cNvPr id="14" name="Ovál 13"/>
          <p:cNvSpPr/>
          <p:nvPr/>
        </p:nvSpPr>
        <p:spPr>
          <a:xfrm>
            <a:off x="6804248" y="3645024"/>
            <a:ext cx="1440160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P30</a:t>
            </a:r>
            <a:endParaRPr lang="en-GB" sz="3200" dirty="0"/>
          </a:p>
        </p:txBody>
      </p:sp>
      <p:sp>
        <p:nvSpPr>
          <p:cNvPr id="17" name="BlokTextu 16"/>
          <p:cNvSpPr txBox="1"/>
          <p:nvPr/>
        </p:nvSpPr>
        <p:spPr>
          <a:xfrm>
            <a:off x="323528" y="1340768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Na ťahu: HP</a:t>
            </a:r>
            <a:endParaRPr lang="en-GB" sz="3200" dirty="0"/>
          </a:p>
        </p:txBody>
      </p:sp>
      <p:sp>
        <p:nvSpPr>
          <p:cNvPr id="20" name="Ovál 19"/>
          <p:cNvSpPr/>
          <p:nvPr/>
        </p:nvSpPr>
        <p:spPr>
          <a:xfrm>
            <a:off x="4860032" y="3573016"/>
            <a:ext cx="1440160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P5</a:t>
            </a:r>
            <a:endParaRPr lang="en-GB" sz="3200" dirty="0"/>
          </a:p>
        </p:txBody>
      </p:sp>
      <p:cxnSp>
        <p:nvCxnSpPr>
          <p:cNvPr id="21" name="Rovná spojnica 20"/>
          <p:cNvCxnSpPr>
            <a:stCxn id="4" idx="4"/>
            <a:endCxn id="20" idx="0"/>
          </p:cNvCxnSpPr>
          <p:nvPr/>
        </p:nvCxnSpPr>
        <p:spPr>
          <a:xfrm>
            <a:off x="4499992" y="2420888"/>
            <a:ext cx="108012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</a:t>
            </a:r>
            <a:r>
              <a:rPr lang="sk-SK" dirty="0" smtClean="0">
                <a:solidFill>
                  <a:srgbClr val="7030A0"/>
                </a:solidFill>
              </a:rPr>
              <a:t>Analyzovať</a:t>
            </a:r>
            <a:r>
              <a:rPr lang="sk-SK" dirty="0" smtClean="0"/>
              <a:t> a </a:t>
            </a:r>
            <a:r>
              <a:rPr lang="sk-SK" dirty="0" smtClean="0">
                <a:solidFill>
                  <a:srgbClr val="7030A0"/>
                </a:solidFill>
              </a:rPr>
              <a:t>implementovať</a:t>
            </a:r>
            <a:r>
              <a:rPr lang="sk-SK" dirty="0" smtClean="0"/>
              <a:t> model výhernej stratégie oproti hráčovi s </a:t>
            </a:r>
            <a:r>
              <a:rPr lang="sk-SK" dirty="0" smtClean="0">
                <a:solidFill>
                  <a:srgbClr val="FF0000"/>
                </a:solidFill>
              </a:rPr>
              <a:t>náhodným výberom</a:t>
            </a:r>
            <a:r>
              <a:rPr lang="sk-SK" dirty="0" smtClean="0"/>
              <a:t>.</a:t>
            </a:r>
          </a:p>
          <a:p>
            <a:r>
              <a:rPr lang="sk-SK" dirty="0" smtClean="0"/>
              <a:t>2. </a:t>
            </a:r>
            <a:r>
              <a:rPr lang="sk-SK" dirty="0" smtClean="0">
                <a:solidFill>
                  <a:srgbClr val="7030A0"/>
                </a:solidFill>
              </a:rPr>
              <a:t>Rozšíriť model </a:t>
            </a:r>
            <a:r>
              <a:rPr lang="sk-SK" dirty="0" smtClean="0"/>
              <a:t>protihráča s náhodným výberom o </a:t>
            </a:r>
            <a:r>
              <a:rPr lang="sk-SK" dirty="0" err="1" smtClean="0">
                <a:solidFill>
                  <a:srgbClr val="FF0000"/>
                </a:solidFill>
              </a:rPr>
              <a:t>pravdepodnosť</a:t>
            </a:r>
            <a:r>
              <a:rPr lang="sk-SK" dirty="0" smtClean="0">
                <a:solidFill>
                  <a:srgbClr val="FF0000"/>
                </a:solidFill>
              </a:rPr>
              <a:t> výberu ťahu</a:t>
            </a:r>
            <a:r>
              <a:rPr lang="sk-SK" dirty="0" smtClean="0"/>
              <a:t>.</a:t>
            </a:r>
          </a:p>
          <a:p>
            <a:r>
              <a:rPr lang="sk-SK" dirty="0" smtClean="0"/>
              <a:t>3. </a:t>
            </a:r>
            <a:r>
              <a:rPr lang="sk-SK" dirty="0" smtClean="0">
                <a:solidFill>
                  <a:srgbClr val="7030A0"/>
                </a:solidFill>
              </a:rPr>
              <a:t>Porovnať úspešnosť</a:t>
            </a:r>
            <a:r>
              <a:rPr lang="sk-SK" dirty="0" smtClean="0"/>
              <a:t> výhier novovytvoreného algoritmu oproti algoritmu bez pravdepodobnosti.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Literatúra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</a:t>
            </a:r>
            <a:r>
              <a:rPr lang="en-GB" dirty="0" smtClean="0"/>
              <a:t>LINCKE, Thomas. Perfect Play using Nine Men´s Morris as an example, Diploma Thesis Department of Computer Science ETH Zurich</a:t>
            </a:r>
          </a:p>
          <a:p>
            <a:r>
              <a:rPr lang="en-GB" dirty="0" smtClean="0"/>
              <a:t>2. GÉVAY, </a:t>
            </a:r>
            <a:r>
              <a:rPr lang="en-GB" dirty="0" err="1" smtClean="0"/>
              <a:t>Gábor</a:t>
            </a:r>
            <a:r>
              <a:rPr lang="en-GB" dirty="0" smtClean="0"/>
              <a:t> E.; DANNER, </a:t>
            </a:r>
            <a:r>
              <a:rPr lang="en-GB" dirty="0" err="1" smtClean="0"/>
              <a:t>Gábor</a:t>
            </a:r>
            <a:r>
              <a:rPr lang="en-GB" dirty="0" smtClean="0"/>
              <a:t>. Calculating </a:t>
            </a:r>
            <a:r>
              <a:rPr lang="en-GB" dirty="0" err="1" smtClean="0"/>
              <a:t>Ultrastrong</a:t>
            </a:r>
            <a:r>
              <a:rPr lang="en-GB" dirty="0" smtClean="0"/>
              <a:t> and Extended Solutions for Nine Men’s Morris, </a:t>
            </a:r>
            <a:r>
              <a:rPr lang="en-GB" dirty="0" err="1" smtClean="0"/>
              <a:t>Morabaraba</a:t>
            </a:r>
            <a:r>
              <a:rPr lang="en-GB" dirty="0" smtClean="0"/>
              <a:t>, and </a:t>
            </a:r>
            <a:r>
              <a:rPr lang="en-GB" dirty="0" err="1" smtClean="0"/>
              <a:t>Lasker</a:t>
            </a:r>
            <a:r>
              <a:rPr lang="en-GB" dirty="0" smtClean="0"/>
              <a:t> Morris. </a:t>
            </a:r>
            <a:r>
              <a:rPr lang="en-GB" i="1" dirty="0" smtClean="0"/>
              <a:t>IEEE Transactions on Computational Intelligence and AI in Games</a:t>
            </a:r>
            <a:r>
              <a:rPr lang="en-GB" dirty="0" smtClean="0"/>
              <a:t>, 2016, 8.3: 256-267.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[obr1]</a:t>
            </a:r>
            <a:r>
              <a:rPr lang="en-GB" dirty="0" smtClean="0"/>
              <a:t>https://upload.wikimedia.org/wikipedia/commons/thumb/a/ab/Nine_Men%27s_Morris_board_with_coordinates.svg/1200px-Nine_Men%27s_Morris_board_with_coordinates.svg.png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924944"/>
            <a:ext cx="8229600" cy="1143000"/>
          </a:xfrm>
        </p:spPr>
        <p:txBody>
          <a:bodyPr>
            <a:normAutofit/>
          </a:bodyPr>
          <a:lstStyle/>
          <a:p>
            <a:r>
              <a:rPr lang="sk-SK" sz="4800" dirty="0" smtClean="0"/>
              <a:t>Otázky</a:t>
            </a:r>
            <a:endParaRPr lang="en-GB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Mlyn</a:t>
            </a:r>
            <a:endParaRPr lang="en-GB" dirty="0"/>
          </a:p>
        </p:txBody>
      </p:sp>
      <p:pic>
        <p:nvPicPr>
          <p:cNvPr id="4" name="Zástupný symbol obsahu 3" descr="1200px-Nine_Men's_Morris_board_with_coordinates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3989039"/>
          </a:xfrm>
        </p:spPr>
      </p:pic>
      <p:sp>
        <p:nvSpPr>
          <p:cNvPr id="5" name="BlokTextu 4"/>
          <p:cNvSpPr txBox="1"/>
          <p:nvPr/>
        </p:nvSpPr>
        <p:spPr>
          <a:xfrm>
            <a:off x="467544" y="1916832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Biely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 fig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úrok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6876256" y="1988840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Čierny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 fig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úrok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635896" y="594928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24 políčok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483768" y="54452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[obr1]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Perfect</a:t>
            </a:r>
            <a:r>
              <a:rPr lang="sk-SK" dirty="0" smtClean="0"/>
              <a:t> </a:t>
            </a:r>
            <a:r>
              <a:rPr lang="sk-SK" dirty="0" err="1" smtClean="0"/>
              <a:t>player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Vyhrať s minimálnym</a:t>
            </a:r>
            <a:r>
              <a:rPr lang="sk-SK" dirty="0" smtClean="0"/>
              <a:t> počtom ťahov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Prehrať s maximálnym </a:t>
            </a:r>
            <a:r>
              <a:rPr lang="sk-SK" dirty="0" smtClean="0"/>
              <a:t>počtom ťahov</a:t>
            </a:r>
            <a:endParaRPr lang="en-GB" dirty="0"/>
          </a:p>
        </p:txBody>
      </p:sp>
      <p:pic>
        <p:nvPicPr>
          <p:cNvPr id="1026" name="Picture 2" descr="C:\Users\Slavomír\AppData\Local\Microsoft\Windows\INetCache\IE\TO5X6KAT\ches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212976"/>
            <a:ext cx="4572000" cy="3143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Všeobecný Model</a:t>
            </a:r>
            <a:endParaRPr lang="en-GB" dirty="0"/>
          </a:p>
        </p:txBody>
      </p:sp>
      <p:sp>
        <p:nvSpPr>
          <p:cNvPr id="4" name="Ovál 3"/>
          <p:cNvSpPr/>
          <p:nvPr/>
        </p:nvSpPr>
        <p:spPr>
          <a:xfrm>
            <a:off x="3707904" y="1484784"/>
            <a:ext cx="1440160" cy="100811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Rovná spojnica 6"/>
          <p:cNvCxnSpPr>
            <a:stCxn id="4" idx="3"/>
          </p:cNvCxnSpPr>
          <p:nvPr/>
        </p:nvCxnSpPr>
        <p:spPr>
          <a:xfrm flipH="1">
            <a:off x="1907704" y="2345262"/>
            <a:ext cx="2011107" cy="1659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>
            <a:stCxn id="4" idx="5"/>
          </p:cNvCxnSpPr>
          <p:nvPr/>
        </p:nvCxnSpPr>
        <p:spPr>
          <a:xfrm>
            <a:off x="4937157" y="2345262"/>
            <a:ext cx="1939099" cy="1659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>
            <a:stCxn id="4" idx="4"/>
          </p:cNvCxnSpPr>
          <p:nvPr/>
        </p:nvCxnSpPr>
        <p:spPr>
          <a:xfrm>
            <a:off x="4427984" y="2492896"/>
            <a:ext cx="144016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1187624" y="3933056"/>
            <a:ext cx="1440160" cy="10081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V</a:t>
            </a:r>
            <a:endParaRPr lang="en-GB" sz="3200" dirty="0"/>
          </a:p>
        </p:txBody>
      </p:sp>
      <p:sp>
        <p:nvSpPr>
          <p:cNvPr id="13" name="Ovál 12"/>
          <p:cNvSpPr/>
          <p:nvPr/>
        </p:nvSpPr>
        <p:spPr>
          <a:xfrm>
            <a:off x="3851920" y="3861048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R</a:t>
            </a:r>
            <a:endParaRPr lang="en-GB" sz="3200" dirty="0"/>
          </a:p>
        </p:txBody>
      </p:sp>
      <p:sp>
        <p:nvSpPr>
          <p:cNvPr id="14" name="Ovál 13"/>
          <p:cNvSpPr/>
          <p:nvPr/>
        </p:nvSpPr>
        <p:spPr>
          <a:xfrm>
            <a:off x="6372200" y="3933056"/>
            <a:ext cx="1440160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P</a:t>
            </a:r>
            <a:endParaRPr lang="en-GB" sz="3200" dirty="0"/>
          </a:p>
        </p:txBody>
      </p:sp>
      <p:sp>
        <p:nvSpPr>
          <p:cNvPr id="16" name="BlokTextu 15"/>
          <p:cNvSpPr txBox="1"/>
          <p:nvPr/>
        </p:nvSpPr>
        <p:spPr>
          <a:xfrm>
            <a:off x="323528" y="5589240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 – výhra</a:t>
            </a:r>
          </a:p>
          <a:p>
            <a:r>
              <a:rPr lang="sk-SK" dirty="0" smtClean="0"/>
              <a:t>R – remíza</a:t>
            </a:r>
          </a:p>
          <a:p>
            <a:r>
              <a:rPr lang="sk-SK" dirty="0" smtClean="0"/>
              <a:t>P - prehra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Počet krokov</a:t>
            </a:r>
            <a:endParaRPr lang="en-GB" dirty="0"/>
          </a:p>
        </p:txBody>
      </p:sp>
      <p:sp>
        <p:nvSpPr>
          <p:cNvPr id="4" name="Ovál 3"/>
          <p:cNvSpPr/>
          <p:nvPr/>
        </p:nvSpPr>
        <p:spPr>
          <a:xfrm>
            <a:off x="3707904" y="1484784"/>
            <a:ext cx="1440160" cy="100811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Rovná spojnica 6"/>
          <p:cNvCxnSpPr>
            <a:stCxn id="4" idx="3"/>
          </p:cNvCxnSpPr>
          <p:nvPr/>
        </p:nvCxnSpPr>
        <p:spPr>
          <a:xfrm flipH="1">
            <a:off x="1907704" y="2345262"/>
            <a:ext cx="2011107" cy="1659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>
            <a:stCxn id="4" idx="5"/>
          </p:cNvCxnSpPr>
          <p:nvPr/>
        </p:nvCxnSpPr>
        <p:spPr>
          <a:xfrm>
            <a:off x="4937157" y="2345262"/>
            <a:ext cx="1939099" cy="1659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>
            <a:stCxn id="4" idx="4"/>
            <a:endCxn id="13" idx="0"/>
          </p:cNvCxnSpPr>
          <p:nvPr/>
        </p:nvCxnSpPr>
        <p:spPr>
          <a:xfrm flipH="1">
            <a:off x="3635896" y="2492896"/>
            <a:ext cx="792088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1187624" y="3933056"/>
            <a:ext cx="1440160" cy="10081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V3</a:t>
            </a:r>
            <a:endParaRPr lang="en-GB" sz="3200" dirty="0"/>
          </a:p>
        </p:txBody>
      </p:sp>
      <p:sp>
        <p:nvSpPr>
          <p:cNvPr id="13" name="Ovál 12"/>
          <p:cNvSpPr/>
          <p:nvPr/>
        </p:nvSpPr>
        <p:spPr>
          <a:xfrm>
            <a:off x="2915816" y="3861048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R</a:t>
            </a:r>
            <a:endParaRPr lang="en-GB" sz="3200" dirty="0"/>
          </a:p>
        </p:txBody>
      </p:sp>
      <p:sp>
        <p:nvSpPr>
          <p:cNvPr id="14" name="Ovál 13"/>
          <p:cNvSpPr/>
          <p:nvPr/>
        </p:nvSpPr>
        <p:spPr>
          <a:xfrm>
            <a:off x="6372200" y="3933056"/>
            <a:ext cx="1440160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P20</a:t>
            </a:r>
            <a:endParaRPr lang="en-GB" sz="3200" dirty="0"/>
          </a:p>
        </p:txBody>
      </p:sp>
      <p:sp>
        <p:nvSpPr>
          <p:cNvPr id="16" name="BlokTextu 15"/>
          <p:cNvSpPr txBox="1"/>
          <p:nvPr/>
        </p:nvSpPr>
        <p:spPr>
          <a:xfrm>
            <a:off x="323528" y="5589240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V7 – výhra na 7 ťahov</a:t>
            </a:r>
          </a:p>
          <a:p>
            <a:r>
              <a:rPr lang="sk-SK" dirty="0" smtClean="0"/>
              <a:t>R – remíza</a:t>
            </a:r>
          </a:p>
          <a:p>
            <a:r>
              <a:rPr lang="sk-SK" dirty="0" smtClean="0"/>
              <a:t>P10 – prehra na 10 ťahov</a:t>
            </a:r>
            <a:endParaRPr lang="en-GB" dirty="0"/>
          </a:p>
        </p:txBody>
      </p:sp>
      <p:sp>
        <p:nvSpPr>
          <p:cNvPr id="17" name="Ovál 16"/>
          <p:cNvSpPr/>
          <p:nvPr/>
        </p:nvSpPr>
        <p:spPr>
          <a:xfrm>
            <a:off x="4788024" y="4005064"/>
            <a:ext cx="1440160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P10</a:t>
            </a:r>
            <a:endParaRPr lang="en-GB" sz="3200" dirty="0"/>
          </a:p>
        </p:txBody>
      </p:sp>
      <p:cxnSp>
        <p:nvCxnSpPr>
          <p:cNvPr id="18" name="Rovná spojnica 17"/>
          <p:cNvCxnSpPr>
            <a:endCxn id="17" idx="0"/>
          </p:cNvCxnSpPr>
          <p:nvPr/>
        </p:nvCxnSpPr>
        <p:spPr>
          <a:xfrm>
            <a:off x="4716016" y="2420888"/>
            <a:ext cx="792088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 19"/>
          <p:cNvSpPr/>
          <p:nvPr/>
        </p:nvSpPr>
        <p:spPr>
          <a:xfrm>
            <a:off x="0" y="2924944"/>
            <a:ext cx="1440160" cy="10081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V7</a:t>
            </a:r>
            <a:endParaRPr lang="en-GB" sz="3200" dirty="0"/>
          </a:p>
        </p:txBody>
      </p:sp>
      <p:cxnSp>
        <p:nvCxnSpPr>
          <p:cNvPr id="21" name="Rovná spojnica 20"/>
          <p:cNvCxnSpPr>
            <a:endCxn id="20" idx="7"/>
          </p:cNvCxnSpPr>
          <p:nvPr/>
        </p:nvCxnSpPr>
        <p:spPr>
          <a:xfrm flipH="1">
            <a:off x="1229253" y="2060848"/>
            <a:ext cx="2473535" cy="1011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ál 22"/>
          <p:cNvSpPr/>
          <p:nvPr/>
        </p:nvSpPr>
        <p:spPr>
          <a:xfrm>
            <a:off x="7308304" y="2636912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R</a:t>
            </a:r>
            <a:endParaRPr lang="en-GB" sz="3200" dirty="0"/>
          </a:p>
        </p:txBody>
      </p:sp>
      <p:cxnSp>
        <p:nvCxnSpPr>
          <p:cNvPr id="24" name="Rovná spojnica 23"/>
          <p:cNvCxnSpPr>
            <a:stCxn id="4" idx="6"/>
            <a:endCxn id="23" idx="1"/>
          </p:cNvCxnSpPr>
          <p:nvPr/>
        </p:nvCxnSpPr>
        <p:spPr>
          <a:xfrm>
            <a:off x="5148064" y="1988840"/>
            <a:ext cx="2371147" cy="795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Ktorý ťah zvoliť?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3779912" y="1412776"/>
            <a:ext cx="1440160" cy="100811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R</a:t>
            </a:r>
            <a:endParaRPr lang="en-GB" sz="3200" dirty="0"/>
          </a:p>
        </p:txBody>
      </p:sp>
      <p:cxnSp>
        <p:nvCxnSpPr>
          <p:cNvPr id="7" name="Rovná spojnica 6"/>
          <p:cNvCxnSpPr>
            <a:stCxn id="4" idx="3"/>
          </p:cNvCxnSpPr>
          <p:nvPr/>
        </p:nvCxnSpPr>
        <p:spPr>
          <a:xfrm flipH="1">
            <a:off x="1979712" y="2273254"/>
            <a:ext cx="2011107" cy="1659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>
            <a:stCxn id="4" idx="5"/>
          </p:cNvCxnSpPr>
          <p:nvPr/>
        </p:nvCxnSpPr>
        <p:spPr>
          <a:xfrm>
            <a:off x="5009165" y="2273254"/>
            <a:ext cx="1939099" cy="1659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>
            <a:stCxn id="4" idx="4"/>
          </p:cNvCxnSpPr>
          <p:nvPr/>
        </p:nvCxnSpPr>
        <p:spPr>
          <a:xfrm>
            <a:off x="4499992" y="2420888"/>
            <a:ext cx="144016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1187624" y="3933056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/>
              <a:t>R</a:t>
            </a:r>
            <a:endParaRPr lang="en-GB" sz="3200" dirty="0"/>
          </a:p>
        </p:txBody>
      </p:sp>
      <p:sp>
        <p:nvSpPr>
          <p:cNvPr id="13" name="Ovál 12"/>
          <p:cNvSpPr/>
          <p:nvPr/>
        </p:nvSpPr>
        <p:spPr>
          <a:xfrm>
            <a:off x="3851920" y="3861048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R</a:t>
            </a:r>
            <a:endParaRPr lang="en-GB" sz="3200" dirty="0"/>
          </a:p>
        </p:txBody>
      </p:sp>
      <p:sp>
        <p:nvSpPr>
          <p:cNvPr id="14" name="Ovál 13"/>
          <p:cNvSpPr/>
          <p:nvPr/>
        </p:nvSpPr>
        <p:spPr>
          <a:xfrm>
            <a:off x="6372200" y="3933056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/>
              <a:t>R</a:t>
            </a:r>
            <a:endParaRPr lang="en-GB" sz="3200" dirty="0"/>
          </a:p>
        </p:txBody>
      </p:sp>
      <p:sp>
        <p:nvSpPr>
          <p:cNvPr id="16" name="BlokTextu 15"/>
          <p:cNvSpPr txBox="1"/>
          <p:nvPr/>
        </p:nvSpPr>
        <p:spPr>
          <a:xfrm>
            <a:off x="179512" y="573325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 – remíza</a:t>
            </a:r>
          </a:p>
        </p:txBody>
      </p:sp>
      <p:sp>
        <p:nvSpPr>
          <p:cNvPr id="17" name="BlokTextu 16"/>
          <p:cNvSpPr txBox="1"/>
          <p:nvPr/>
        </p:nvSpPr>
        <p:spPr>
          <a:xfrm>
            <a:off x="467544" y="1340768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Na ťahu: PP</a:t>
            </a:r>
            <a:endParaRPr lang="en-GB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Perfect</a:t>
            </a:r>
            <a:r>
              <a:rPr lang="sk-SK" dirty="0" smtClean="0"/>
              <a:t> </a:t>
            </a:r>
            <a:r>
              <a:rPr lang="sk-SK" dirty="0" err="1" smtClean="0"/>
              <a:t>player</a:t>
            </a:r>
            <a:r>
              <a:rPr lang="sk-SK" dirty="0" smtClean="0"/>
              <a:t> Problém</a:t>
            </a:r>
            <a:endParaRPr lang="en-GB" dirty="0"/>
          </a:p>
        </p:txBody>
      </p:sp>
      <p:sp>
        <p:nvSpPr>
          <p:cNvPr id="4" name="Ovál 3"/>
          <p:cNvSpPr/>
          <p:nvPr/>
        </p:nvSpPr>
        <p:spPr>
          <a:xfrm>
            <a:off x="3779912" y="1412776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R</a:t>
            </a:r>
            <a:endParaRPr lang="en-GB" sz="3200" dirty="0"/>
          </a:p>
        </p:txBody>
      </p:sp>
      <p:cxnSp>
        <p:nvCxnSpPr>
          <p:cNvPr id="7" name="Rovná spojnica 6"/>
          <p:cNvCxnSpPr>
            <a:stCxn id="4" idx="3"/>
            <a:endCxn id="12" idx="7"/>
          </p:cNvCxnSpPr>
          <p:nvPr/>
        </p:nvCxnSpPr>
        <p:spPr>
          <a:xfrm flipH="1">
            <a:off x="2272861" y="2273254"/>
            <a:ext cx="1717958" cy="1375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>
            <a:stCxn id="4" idx="5"/>
            <a:endCxn id="14" idx="1"/>
          </p:cNvCxnSpPr>
          <p:nvPr/>
        </p:nvCxnSpPr>
        <p:spPr>
          <a:xfrm>
            <a:off x="5009165" y="2273254"/>
            <a:ext cx="2005990" cy="1519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>
            <a:stCxn id="4" idx="4"/>
            <a:endCxn id="13" idx="0"/>
          </p:cNvCxnSpPr>
          <p:nvPr/>
        </p:nvCxnSpPr>
        <p:spPr>
          <a:xfrm flipH="1">
            <a:off x="3563888" y="2420888"/>
            <a:ext cx="93610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1043608" y="3501008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/>
              <a:t>R</a:t>
            </a:r>
            <a:endParaRPr lang="en-GB" sz="3200" dirty="0"/>
          </a:p>
        </p:txBody>
      </p:sp>
      <p:sp>
        <p:nvSpPr>
          <p:cNvPr id="13" name="Ovál 12"/>
          <p:cNvSpPr/>
          <p:nvPr/>
        </p:nvSpPr>
        <p:spPr>
          <a:xfrm>
            <a:off x="2843808" y="3573016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R</a:t>
            </a:r>
            <a:endParaRPr lang="en-GB" sz="3200" dirty="0"/>
          </a:p>
        </p:txBody>
      </p:sp>
      <p:sp>
        <p:nvSpPr>
          <p:cNvPr id="14" name="Ovál 13"/>
          <p:cNvSpPr/>
          <p:nvPr/>
        </p:nvSpPr>
        <p:spPr>
          <a:xfrm>
            <a:off x="6804248" y="3645024"/>
            <a:ext cx="1440160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P30</a:t>
            </a:r>
            <a:endParaRPr lang="en-GB" sz="3200" dirty="0"/>
          </a:p>
        </p:txBody>
      </p:sp>
      <p:sp>
        <p:nvSpPr>
          <p:cNvPr id="16" name="BlokTextu 15"/>
          <p:cNvSpPr txBox="1"/>
          <p:nvPr/>
        </p:nvSpPr>
        <p:spPr>
          <a:xfrm>
            <a:off x="251520" y="5661248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 – remíza</a:t>
            </a:r>
          </a:p>
          <a:p>
            <a:r>
              <a:rPr lang="sk-SK" dirty="0" smtClean="0"/>
              <a:t>P5 – prehra na 5 ťahov</a:t>
            </a:r>
          </a:p>
          <a:p>
            <a:r>
              <a:rPr lang="sk-SK" dirty="0" smtClean="0"/>
              <a:t>P30 – prehra na 30 ťahov</a:t>
            </a:r>
            <a:endParaRPr lang="en-GB" dirty="0"/>
          </a:p>
        </p:txBody>
      </p:sp>
      <p:sp>
        <p:nvSpPr>
          <p:cNvPr id="17" name="BlokTextu 16"/>
          <p:cNvSpPr txBox="1"/>
          <p:nvPr/>
        </p:nvSpPr>
        <p:spPr>
          <a:xfrm>
            <a:off x="323528" y="1340768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Na ťahu: HP</a:t>
            </a:r>
            <a:endParaRPr lang="en-GB" sz="3200" dirty="0"/>
          </a:p>
        </p:txBody>
      </p:sp>
      <p:sp>
        <p:nvSpPr>
          <p:cNvPr id="20" name="Ovál 19"/>
          <p:cNvSpPr/>
          <p:nvPr/>
        </p:nvSpPr>
        <p:spPr>
          <a:xfrm>
            <a:off x="4860032" y="3573016"/>
            <a:ext cx="1440160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P5</a:t>
            </a:r>
            <a:endParaRPr lang="en-GB" sz="3200" dirty="0"/>
          </a:p>
        </p:txBody>
      </p:sp>
      <p:cxnSp>
        <p:nvCxnSpPr>
          <p:cNvPr id="21" name="Rovná spojnica 20"/>
          <p:cNvCxnSpPr>
            <a:stCxn id="4" idx="4"/>
            <a:endCxn id="20" idx="0"/>
          </p:cNvCxnSpPr>
          <p:nvPr/>
        </p:nvCxnSpPr>
        <p:spPr>
          <a:xfrm>
            <a:off x="4499992" y="2420888"/>
            <a:ext cx="108012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Perfect</a:t>
            </a:r>
            <a:r>
              <a:rPr lang="sk-SK" dirty="0" smtClean="0"/>
              <a:t> </a:t>
            </a:r>
            <a:r>
              <a:rPr lang="sk-SK" dirty="0" err="1" smtClean="0"/>
              <a:t>player</a:t>
            </a:r>
            <a:r>
              <a:rPr lang="sk-SK" dirty="0" smtClean="0"/>
              <a:t> Problém</a:t>
            </a:r>
            <a:br>
              <a:rPr lang="sk-SK" dirty="0" smtClean="0"/>
            </a:br>
            <a:r>
              <a:rPr lang="sk-SK" dirty="0" smtClean="0">
                <a:solidFill>
                  <a:srgbClr val="FF0000"/>
                </a:solidFill>
              </a:rPr>
              <a:t>náročnosť pozície</a:t>
            </a:r>
            <a:r>
              <a:rPr lang="en-US" dirty="0" smtClean="0"/>
              <a:t>[1]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3779912" y="1412776"/>
            <a:ext cx="1440160" cy="100811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R</a:t>
            </a:r>
            <a:endParaRPr lang="en-GB" sz="3200" dirty="0"/>
          </a:p>
        </p:txBody>
      </p:sp>
      <p:cxnSp>
        <p:nvCxnSpPr>
          <p:cNvPr id="7" name="Rovná spojnica 6"/>
          <p:cNvCxnSpPr>
            <a:stCxn id="4" idx="3"/>
          </p:cNvCxnSpPr>
          <p:nvPr/>
        </p:nvCxnSpPr>
        <p:spPr>
          <a:xfrm flipH="1">
            <a:off x="1979712" y="2273254"/>
            <a:ext cx="2011107" cy="1659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>
            <a:stCxn id="4" idx="5"/>
          </p:cNvCxnSpPr>
          <p:nvPr/>
        </p:nvCxnSpPr>
        <p:spPr>
          <a:xfrm>
            <a:off x="5009165" y="2273254"/>
            <a:ext cx="1939099" cy="165980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Rovná spojnica 10"/>
          <p:cNvCxnSpPr>
            <a:stCxn id="4" idx="4"/>
          </p:cNvCxnSpPr>
          <p:nvPr/>
        </p:nvCxnSpPr>
        <p:spPr>
          <a:xfrm>
            <a:off x="4499992" y="2420888"/>
            <a:ext cx="144016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1187624" y="3933056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/>
              <a:t>R</a:t>
            </a:r>
            <a:endParaRPr lang="en-GB" sz="3200" dirty="0"/>
          </a:p>
        </p:txBody>
      </p:sp>
      <p:sp>
        <p:nvSpPr>
          <p:cNvPr id="13" name="Ovál 12"/>
          <p:cNvSpPr/>
          <p:nvPr/>
        </p:nvSpPr>
        <p:spPr>
          <a:xfrm>
            <a:off x="3851920" y="3861048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R</a:t>
            </a:r>
            <a:endParaRPr lang="en-GB" sz="3200" dirty="0"/>
          </a:p>
        </p:txBody>
      </p:sp>
      <p:sp>
        <p:nvSpPr>
          <p:cNvPr id="14" name="Ovál 13"/>
          <p:cNvSpPr/>
          <p:nvPr/>
        </p:nvSpPr>
        <p:spPr>
          <a:xfrm>
            <a:off x="6372200" y="3933056"/>
            <a:ext cx="1440160" cy="10081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/>
              <a:t>R</a:t>
            </a:r>
            <a:endParaRPr lang="en-GB" sz="3200" dirty="0"/>
          </a:p>
        </p:txBody>
      </p:sp>
      <p:sp>
        <p:nvSpPr>
          <p:cNvPr id="16" name="BlokTextu 15"/>
          <p:cNvSpPr txBox="1"/>
          <p:nvPr/>
        </p:nvSpPr>
        <p:spPr>
          <a:xfrm>
            <a:off x="7092280" y="148478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 – remíza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467544" y="1340768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Na ťahu: PP</a:t>
            </a:r>
            <a:endParaRPr lang="en-GB" sz="3200" dirty="0"/>
          </a:p>
        </p:txBody>
      </p:sp>
      <p:sp>
        <p:nvSpPr>
          <p:cNvPr id="17" name="BlokTextu 16"/>
          <p:cNvSpPr txBox="1"/>
          <p:nvPr/>
        </p:nvSpPr>
        <p:spPr>
          <a:xfrm>
            <a:off x="1187624" y="494116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/>
              <a:t>m</a:t>
            </a:r>
            <a:r>
              <a:rPr lang="sk-SK" sz="2400" dirty="0" smtClean="0"/>
              <a:t> = 0,5 </a:t>
            </a:r>
            <a:endParaRPr lang="en-GB" sz="2400" dirty="0"/>
          </a:p>
        </p:txBody>
      </p:sp>
      <p:sp>
        <p:nvSpPr>
          <p:cNvPr id="18" name="BlokTextu 17"/>
          <p:cNvSpPr txBox="1"/>
          <p:nvPr/>
        </p:nvSpPr>
        <p:spPr>
          <a:xfrm>
            <a:off x="3995936" y="494116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/>
              <a:t>m</a:t>
            </a:r>
            <a:r>
              <a:rPr lang="sk-SK" sz="2400" dirty="0" smtClean="0"/>
              <a:t> = 1 </a:t>
            </a:r>
            <a:endParaRPr lang="en-GB" sz="2400" dirty="0"/>
          </a:p>
        </p:txBody>
      </p:sp>
      <p:sp>
        <p:nvSpPr>
          <p:cNvPr id="19" name="BlokTextu 18"/>
          <p:cNvSpPr txBox="1"/>
          <p:nvPr/>
        </p:nvSpPr>
        <p:spPr>
          <a:xfrm>
            <a:off x="6516216" y="4941168"/>
            <a:ext cx="216024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400" dirty="0"/>
              <a:t>m</a:t>
            </a:r>
            <a:r>
              <a:rPr lang="sk-SK" sz="2400" dirty="0" smtClean="0"/>
              <a:t> = 0,33 </a:t>
            </a:r>
            <a:endParaRPr lang="en-GB" sz="2400" dirty="0"/>
          </a:p>
        </p:txBody>
      </p:sp>
      <p:sp>
        <p:nvSpPr>
          <p:cNvPr id="20" name="BlokTextu 19"/>
          <p:cNvSpPr txBox="1"/>
          <p:nvPr/>
        </p:nvSpPr>
        <p:spPr>
          <a:xfrm>
            <a:off x="647056" y="623731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m </a:t>
            </a:r>
            <a:r>
              <a:rPr lang="en-US" sz="2400" dirty="0" smtClean="0"/>
              <a:t>= </a:t>
            </a:r>
            <a:r>
              <a:rPr lang="en-US" sz="2400" dirty="0" err="1" smtClean="0"/>
              <a:t>po</a:t>
            </a:r>
            <a:r>
              <a:rPr lang="sk-SK" sz="2400" dirty="0" err="1" smtClean="0"/>
              <a:t>čet</a:t>
            </a:r>
            <a:r>
              <a:rPr lang="sk-SK" sz="2400" dirty="0" smtClean="0"/>
              <a:t> perfektných ťahov HP / počet všetkých  ťahov HP</a:t>
            </a:r>
            <a:endParaRPr lang="en-GB" sz="2400" dirty="0"/>
          </a:p>
        </p:txBody>
      </p:sp>
      <p:sp>
        <p:nvSpPr>
          <p:cNvPr id="21" name="BlokTextu 20"/>
          <p:cNvSpPr txBox="1"/>
          <p:nvPr/>
        </p:nvSpPr>
        <p:spPr>
          <a:xfrm>
            <a:off x="647056" y="573325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sk-SK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… n</a:t>
            </a:r>
            <a:r>
              <a:rPr lang="sk-SK" sz="2400" dirty="0" err="1" smtClean="0">
                <a:solidFill>
                  <a:srgbClr val="FF0000"/>
                </a:solidFill>
              </a:rPr>
              <a:t>áročnosť</a:t>
            </a:r>
            <a:r>
              <a:rPr lang="sk-SK" sz="2400" dirty="0" smtClean="0">
                <a:solidFill>
                  <a:srgbClr val="FF0000"/>
                </a:solidFill>
              </a:rPr>
              <a:t> pozície pre HP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Perfect</a:t>
            </a:r>
            <a:r>
              <a:rPr lang="sk-SK" dirty="0" smtClean="0"/>
              <a:t> </a:t>
            </a:r>
            <a:r>
              <a:rPr lang="sk-SK" dirty="0" err="1" smtClean="0"/>
              <a:t>player</a:t>
            </a:r>
            <a:r>
              <a:rPr lang="sk-SK" dirty="0" smtClean="0"/>
              <a:t> Problém</a:t>
            </a:r>
            <a:br>
              <a:rPr lang="sk-SK" dirty="0" smtClean="0"/>
            </a:b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sk-SK" dirty="0" err="1" smtClean="0">
                <a:solidFill>
                  <a:srgbClr val="FF0000"/>
                </a:solidFill>
              </a:rPr>
              <a:t>áhodný</a:t>
            </a:r>
            <a:r>
              <a:rPr lang="sk-SK" dirty="0" smtClean="0">
                <a:solidFill>
                  <a:srgbClr val="FF0000"/>
                </a:solidFill>
              </a:rPr>
              <a:t> výber</a:t>
            </a:r>
            <a:r>
              <a:rPr lang="en-US" dirty="0" smtClean="0"/>
              <a:t>[1]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3779912" y="1412776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R</a:t>
            </a:r>
            <a:endParaRPr lang="en-GB" sz="3200" dirty="0"/>
          </a:p>
        </p:txBody>
      </p:sp>
      <p:cxnSp>
        <p:nvCxnSpPr>
          <p:cNvPr id="7" name="Rovná spojnica 6"/>
          <p:cNvCxnSpPr>
            <a:stCxn id="4" idx="3"/>
            <a:endCxn id="12" idx="7"/>
          </p:cNvCxnSpPr>
          <p:nvPr/>
        </p:nvCxnSpPr>
        <p:spPr>
          <a:xfrm flipH="1">
            <a:off x="2272861" y="2273254"/>
            <a:ext cx="1717958" cy="1375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>
            <a:stCxn id="4" idx="5"/>
            <a:endCxn id="14" idx="1"/>
          </p:cNvCxnSpPr>
          <p:nvPr/>
        </p:nvCxnSpPr>
        <p:spPr>
          <a:xfrm>
            <a:off x="5009165" y="2273254"/>
            <a:ext cx="2005990" cy="1519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>
            <a:stCxn id="4" idx="4"/>
            <a:endCxn id="13" idx="0"/>
          </p:cNvCxnSpPr>
          <p:nvPr/>
        </p:nvCxnSpPr>
        <p:spPr>
          <a:xfrm flipH="1">
            <a:off x="3563888" y="2420888"/>
            <a:ext cx="93610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1043608" y="3501008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/>
              <a:t>R</a:t>
            </a:r>
            <a:endParaRPr lang="en-GB" sz="3200" dirty="0"/>
          </a:p>
        </p:txBody>
      </p:sp>
      <p:sp>
        <p:nvSpPr>
          <p:cNvPr id="13" name="Ovál 12"/>
          <p:cNvSpPr/>
          <p:nvPr/>
        </p:nvSpPr>
        <p:spPr>
          <a:xfrm>
            <a:off x="2843808" y="3573016"/>
            <a:ext cx="144016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R</a:t>
            </a:r>
            <a:endParaRPr lang="en-GB" sz="3200" dirty="0"/>
          </a:p>
        </p:txBody>
      </p:sp>
      <p:sp>
        <p:nvSpPr>
          <p:cNvPr id="14" name="Ovál 13"/>
          <p:cNvSpPr/>
          <p:nvPr/>
        </p:nvSpPr>
        <p:spPr>
          <a:xfrm>
            <a:off x="6804248" y="3645024"/>
            <a:ext cx="1440160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P30</a:t>
            </a:r>
            <a:endParaRPr lang="en-GB" sz="3200" dirty="0"/>
          </a:p>
        </p:txBody>
      </p:sp>
      <p:sp>
        <p:nvSpPr>
          <p:cNvPr id="17" name="BlokTextu 16"/>
          <p:cNvSpPr txBox="1"/>
          <p:nvPr/>
        </p:nvSpPr>
        <p:spPr>
          <a:xfrm>
            <a:off x="323528" y="1340768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Na ťahu: HP</a:t>
            </a:r>
            <a:endParaRPr lang="en-GB" sz="3200" dirty="0"/>
          </a:p>
        </p:txBody>
      </p:sp>
      <p:sp>
        <p:nvSpPr>
          <p:cNvPr id="20" name="Ovál 19"/>
          <p:cNvSpPr/>
          <p:nvPr/>
        </p:nvSpPr>
        <p:spPr>
          <a:xfrm>
            <a:off x="4860032" y="3573016"/>
            <a:ext cx="1440160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P5</a:t>
            </a:r>
            <a:endParaRPr lang="en-GB" sz="3200" dirty="0"/>
          </a:p>
        </p:txBody>
      </p:sp>
      <p:cxnSp>
        <p:nvCxnSpPr>
          <p:cNvPr id="21" name="Rovná spojnica 20"/>
          <p:cNvCxnSpPr>
            <a:stCxn id="4" idx="4"/>
            <a:endCxn id="20" idx="0"/>
          </p:cNvCxnSpPr>
          <p:nvPr/>
        </p:nvCxnSpPr>
        <p:spPr>
          <a:xfrm>
            <a:off x="4499992" y="2420888"/>
            <a:ext cx="108012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lokTextu 21"/>
          <p:cNvSpPr txBox="1"/>
          <p:nvPr/>
        </p:nvSpPr>
        <p:spPr>
          <a:xfrm>
            <a:off x="6156176" y="2132856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 = 0,5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539552" y="602128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m </a:t>
            </a:r>
            <a:r>
              <a:rPr lang="en-US" sz="2400" dirty="0" smtClean="0"/>
              <a:t>= </a:t>
            </a:r>
            <a:r>
              <a:rPr lang="en-US" sz="2400" dirty="0" err="1" smtClean="0"/>
              <a:t>po</a:t>
            </a:r>
            <a:r>
              <a:rPr lang="sk-SK" sz="2400" dirty="0" err="1" smtClean="0"/>
              <a:t>čet</a:t>
            </a:r>
            <a:r>
              <a:rPr lang="sk-SK" sz="2400" dirty="0" smtClean="0"/>
              <a:t> perfektných ťahov HP / počet všetkých  ťahov HP</a:t>
            </a:r>
            <a:endParaRPr lang="en-GB" sz="2400" dirty="0"/>
          </a:p>
        </p:txBody>
      </p:sp>
      <p:sp>
        <p:nvSpPr>
          <p:cNvPr id="18" name="BlokTextu 17"/>
          <p:cNvSpPr txBox="1"/>
          <p:nvPr/>
        </p:nvSpPr>
        <p:spPr>
          <a:xfrm>
            <a:off x="3203848" y="4797152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 – remíza</a:t>
            </a:r>
          </a:p>
          <a:p>
            <a:r>
              <a:rPr lang="sk-SK" dirty="0" smtClean="0"/>
              <a:t>P5 – prehra na 5 ťahov</a:t>
            </a:r>
          </a:p>
          <a:p>
            <a:r>
              <a:rPr lang="sk-SK" dirty="0" smtClean="0"/>
              <a:t>P30 – prehra na 30 ťahov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318</Words>
  <Application>Microsoft Office PowerPoint</Application>
  <PresentationFormat>Prezentácia na obrazovke (4:3)</PresentationFormat>
  <Paragraphs>107</Paragraphs>
  <Slides>16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Office</vt:lpstr>
      <vt:lpstr>Rozšírená optimalizácia výhernej stratégie hry dvoch hráčov s pomocou odhadovania pravdepodobnosti ťahu protihráča</vt:lpstr>
      <vt:lpstr>Mlyn</vt:lpstr>
      <vt:lpstr>Perfect player</vt:lpstr>
      <vt:lpstr>Všeobecný Model</vt:lpstr>
      <vt:lpstr>Počet krokov</vt:lpstr>
      <vt:lpstr>Ktorý ťah zvoliť?</vt:lpstr>
      <vt:lpstr>Perfect player Problém</vt:lpstr>
      <vt:lpstr>Perfect player Problém náročnosť pozície[1]</vt:lpstr>
      <vt:lpstr>Perfect player Problém náhodný výber[1]</vt:lpstr>
      <vt:lpstr>Perfect player Problém  Distance dependent move selection  [1]</vt:lpstr>
      <vt:lpstr>Pravdepodobnosť ťahu</vt:lpstr>
      <vt:lpstr>Ciele</vt:lpstr>
      <vt:lpstr>Literatúra</vt:lpstr>
      <vt:lpstr>Zdroje</vt:lpstr>
      <vt:lpstr>Ďakujem za pozornosť</vt:lpstr>
      <vt:lpstr>Otázky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Rozšírená optimalizácia výhernej stratégie hry dvoch hráčov s pomocou odhadovanie pravdepodobnosti ťahu protihráča</dc:title>
  <dc:creator>Slavomír Slovenkai</dc:creator>
  <cp:lastModifiedBy>Slavomír Slovenkai</cp:lastModifiedBy>
  <cp:revision>46</cp:revision>
  <dcterms:created xsi:type="dcterms:W3CDTF">2017-11-18T11:13:25Z</dcterms:created>
  <dcterms:modified xsi:type="dcterms:W3CDTF">2017-12-05T18:04:22Z</dcterms:modified>
</cp:coreProperties>
</file>