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1" r:id="rId2"/>
    <p:sldId id="271" r:id="rId3"/>
    <p:sldId id="272" r:id="rId4"/>
    <p:sldId id="273" r:id="rId5"/>
    <p:sldId id="274" r:id="rId6"/>
    <p:sldId id="276" r:id="rId7"/>
    <p:sldId id="275" r:id="rId8"/>
    <p:sldId id="277" r:id="rId9"/>
    <p:sldId id="278" r:id="rId10"/>
    <p:sldId id="285" r:id="rId11"/>
    <p:sldId id="294" r:id="rId12"/>
    <p:sldId id="293" r:id="rId13"/>
    <p:sldId id="279" r:id="rId14"/>
    <p:sldId id="286" r:id="rId15"/>
    <p:sldId id="291" r:id="rId16"/>
    <p:sldId id="287" r:id="rId17"/>
    <p:sldId id="288" r:id="rId18"/>
    <p:sldId id="289" r:id="rId19"/>
    <p:sldId id="281" r:id="rId20"/>
    <p:sldId id="292" r:id="rId21"/>
    <p:sldId id="290" r:id="rId22"/>
    <p:sldId id="296" r:id="rId23"/>
    <p:sldId id="297" r:id="rId24"/>
    <p:sldId id="295" r:id="rId25"/>
    <p:sldId id="298" r:id="rId26"/>
  </p:sldIdLst>
  <p:sldSz cx="9144000" cy="6858000" type="screen4x3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06" autoAdjust="0"/>
  </p:normalViewPr>
  <p:slideViewPr>
    <p:cSldViewPr snapToGrid="0">
      <p:cViewPr varScale="1">
        <p:scale>
          <a:sx n="88" d="100"/>
          <a:sy n="88" d="100"/>
        </p:scale>
        <p:origin x="1368" y="174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41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objekt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B619CD7-CE26-4FA0-8CFB-55B592A702BA}" type="datetime1">
              <a:rPr lang="sk-SK" smtClean="0"/>
              <a:t>20. 5. 2019</a:t>
            </a:fld>
            <a:endParaRPr lang="sk-SK" dirty="0"/>
          </a:p>
        </p:txBody>
      </p:sp>
      <p:sp>
        <p:nvSpPr>
          <p:cNvPr id="4" name="Zástupný objekt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3" name="Zástupný objekt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A0F6D60-0AC2-48DB-96F8-F9C5972C505F}" type="datetime1">
              <a:rPr lang="sk-SK" noProof="0" smtClean="0"/>
              <a:t>20. 5. 2019</a:t>
            </a:fld>
            <a:endParaRPr lang="sk-SK" noProof="0" dirty="0"/>
          </a:p>
        </p:txBody>
      </p:sp>
      <p:sp>
        <p:nvSpPr>
          <p:cNvPr id="4" name="Zástupný objekt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 dirty="0"/>
          </a:p>
        </p:txBody>
      </p:sp>
      <p:sp>
        <p:nvSpPr>
          <p:cNvPr id="5" name="Zástupný objekt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 dirty="0" smtClean="0"/>
              <a:t>Kliknutím upravíte štýly predlohy textu</a:t>
            </a:r>
          </a:p>
          <a:p>
            <a:pPr lvl="1" rtl="0"/>
            <a:r>
              <a:rPr lang="sk-SK" noProof="0" dirty="0" smtClean="0"/>
              <a:t>Druhá úroveň</a:t>
            </a:r>
          </a:p>
          <a:p>
            <a:pPr lvl="2" rtl="0"/>
            <a:r>
              <a:rPr lang="sk-SK" noProof="0" dirty="0" smtClean="0"/>
              <a:t>Tretia úroveň</a:t>
            </a:r>
          </a:p>
          <a:p>
            <a:pPr lvl="3" rtl="0"/>
            <a:r>
              <a:rPr lang="sk-SK" noProof="0" dirty="0" smtClean="0"/>
              <a:t>Štvrtá úroveň</a:t>
            </a:r>
          </a:p>
          <a:p>
            <a:pPr lvl="4" rtl="0"/>
            <a:r>
              <a:rPr lang="sk-SK" noProof="0" dirty="0" smtClean="0"/>
              <a:t>Piata úroveň</a:t>
            </a:r>
            <a:endParaRPr lang="sk-SK" noProof="0" dirty="0"/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869989-EB00-4EE7-BCB5-25BDC5BB29F8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51963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6" name="Priama spojnica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riama spojnica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riama spojnica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riama spojnica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riama spojnica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riama spojnica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riama spojnica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riama spojnica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riama spojnica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riama spojnica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riama spojnica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riama spojnica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riama spojnica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riama spojnica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riama spojnica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riama spojnica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Priama spojnica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Priama spojnica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riama spojnica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riama spojnica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riama spojnica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Skupina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Priama spojnica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Priama spojnica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riama spojnica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riama spojnica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riama spojnica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Priama spojnica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Priama spojnica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riama spojnica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riama spojnica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riama spojnica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Skupina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Priama spojnica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Priama spojnica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riama spojnica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riama spojnica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riama spojnica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Skupina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Priama spojnica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Priama spojnica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Priama spojnica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Priama spojnica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riama spojnica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Priama spojnica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riama spojnica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riama spojnica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riama spojnica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riama spojnica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0384" y="1909346"/>
            <a:ext cx="7203233" cy="3383280"/>
          </a:xfrm>
        </p:spPr>
        <p:txBody>
          <a:bodyPr rtlCol="0" anchor="b">
            <a:normAutofit/>
          </a:bodyPr>
          <a:lstStyle>
            <a:lvl1pPr algn="l">
              <a:lnSpc>
                <a:spcPct val="76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0384" y="5432564"/>
            <a:ext cx="7203233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5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sk-SK" noProof="0" smtClean="0"/>
              <a:t>Kliknutím upravte štýl predlohy podnadpisov</a:t>
            </a:r>
            <a:endParaRPr lang="sk-SK" noProof="0" dirty="0"/>
          </a:p>
        </p:txBody>
      </p:sp>
      <p:cxnSp>
        <p:nvCxnSpPr>
          <p:cNvPr id="58" name="Priama spojnica 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 smtClean="0"/>
              <a:t>Pridanie päty</a:t>
            </a:r>
            <a:endParaRPr lang="sk-SK" noProof="0" dirty="0"/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32903B-98B1-44A3-8E2D-3008099F2910}" type="datetime1">
              <a:rPr lang="sk-SK" noProof="0" smtClean="0"/>
              <a:t>20. 5. 2019</a:t>
            </a:fld>
            <a:endParaRPr lang="sk-SK" noProof="0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906985" y="489857"/>
            <a:ext cx="1265465" cy="5301343"/>
          </a:xfrm>
        </p:spPr>
        <p:txBody>
          <a:bodyPr vert="eaVert"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971549" y="489857"/>
            <a:ext cx="5690508" cy="5301343"/>
          </a:xfrm>
        </p:spPr>
        <p:txBody>
          <a:bodyPr vert="eaVert"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 smtClean="0"/>
              <a:t>Pridanie päty</a:t>
            </a:r>
            <a:endParaRPr lang="sk-SK" noProof="0" dirty="0"/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8A9843-625D-4F24-98D6-8078BAC0CF7D}" type="datetime1">
              <a:rPr lang="sk-SK" noProof="0" smtClean="0"/>
              <a:t>20. 5. 2019</a:t>
            </a:fld>
            <a:endParaRPr lang="sk-SK" noProof="0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 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 smtClean="0"/>
              <a:t>Pridanie päty</a:t>
            </a:r>
            <a:endParaRPr lang="sk-SK" noProof="0" dirty="0"/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FCA4E1-81AC-4874-ADDE-D431E99293B3}" type="datetime1">
              <a:rPr lang="sk-SK" noProof="0" smtClean="0"/>
              <a:t>20. 5. 2019</a:t>
            </a:fld>
            <a:endParaRPr lang="sk-SK" noProof="0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8" name="Priama spojnica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riama spojnica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riama spojnica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riama spojnica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riama spojnica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riama spojnica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riama spojnica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riama spojnica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riama spojnica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riama spojnica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riama spojnica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riama spojnica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riama spojnica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riama spojnica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riama spojnica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riama spojnica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Skupina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Priama spojnica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riama spojnica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riama spojnica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riama spojnica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riama spojnica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Skupina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Priama spojnica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riama spojnica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riama spojnica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riama spojnica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riama spojnica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Priama spojnica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riama spojnica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riama spojnica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riama spojnica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riama spojnica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Skupina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Priama spojnica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riama spojnica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riama spojnica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riama spojnica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riama spojnica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Skupina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Priama spojnica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Priama spojnica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Priama spojnica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riama spojnica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riama spojnica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Priama spojnica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riama spojnica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riama spojnica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riama spojnica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riama spojnica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2541573"/>
            <a:ext cx="72009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45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971550" y="5431536"/>
            <a:ext cx="7200900" cy="4572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cxnSp>
        <p:nvCxnSpPr>
          <p:cNvPr id="58" name="Priama spojnica 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jekt obsahu 2"/>
          <p:cNvSpPr>
            <a:spLocks noGrp="1"/>
          </p:cNvSpPr>
          <p:nvPr>
            <p:ph sz="half" idx="1"/>
          </p:nvPr>
        </p:nvSpPr>
        <p:spPr>
          <a:xfrm>
            <a:off x="971550" y="1981200"/>
            <a:ext cx="3429000" cy="381000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/>
          </p:nvPr>
        </p:nvSpPr>
        <p:spPr>
          <a:xfrm>
            <a:off x="4743450" y="1981200"/>
            <a:ext cx="3429000" cy="381000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 smtClean="0"/>
              <a:t>Pridanie päty</a:t>
            </a:r>
            <a:endParaRPr lang="sk-SK" noProof="0" dirty="0"/>
          </a:p>
        </p:txBody>
      </p:sp>
      <p:sp>
        <p:nvSpPr>
          <p:cNvPr id="5" name="Zástupný objekt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644879-38CA-47C5-B829-4317F6B2188F}" type="datetime1">
              <a:rPr lang="sk-SK" noProof="0" smtClean="0"/>
              <a:t>20. 5. 2019</a:t>
            </a:fld>
            <a:endParaRPr lang="sk-SK" noProof="0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971550" y="1818322"/>
            <a:ext cx="3429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/>
          </p:nvPr>
        </p:nvSpPr>
        <p:spPr>
          <a:xfrm>
            <a:off x="971550" y="2503714"/>
            <a:ext cx="3429000" cy="3287487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5" name="Zástupný objekt textu 4"/>
          <p:cNvSpPr>
            <a:spLocks noGrp="1"/>
          </p:cNvSpPr>
          <p:nvPr>
            <p:ph type="body" sz="quarter" idx="3"/>
          </p:nvPr>
        </p:nvSpPr>
        <p:spPr>
          <a:xfrm>
            <a:off x="4743450" y="1818322"/>
            <a:ext cx="3429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6" name="Zástupný objekt obsahu 5"/>
          <p:cNvSpPr>
            <a:spLocks noGrp="1"/>
          </p:cNvSpPr>
          <p:nvPr>
            <p:ph sz="quarter" idx="4"/>
          </p:nvPr>
        </p:nvSpPr>
        <p:spPr>
          <a:xfrm>
            <a:off x="4743450" y="2503714"/>
            <a:ext cx="3429000" cy="3287487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8" name="Zástupný objekt pät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 smtClean="0"/>
              <a:t>Pridanie päty</a:t>
            </a:r>
            <a:endParaRPr lang="sk-SK" noProof="0" dirty="0"/>
          </a:p>
        </p:txBody>
      </p:sp>
      <p:sp>
        <p:nvSpPr>
          <p:cNvPr id="7" name="Zástupný objekt dátum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8B6E9C-3251-442E-B503-3348DA807258}" type="datetime1">
              <a:rPr lang="sk-SK" noProof="0" smtClean="0"/>
              <a:t>20. 5. 2019</a:t>
            </a:fld>
            <a:endParaRPr lang="sk-SK" noProof="0" dirty="0"/>
          </a:p>
        </p:txBody>
      </p:sp>
      <p:sp>
        <p:nvSpPr>
          <p:cNvPr id="9" name="Zástupný objekt čísla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4" name="Zástupný objekt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 smtClean="0"/>
              <a:t>Pridanie päty</a:t>
            </a:r>
            <a:endParaRPr lang="sk-SK" noProof="0" dirty="0"/>
          </a:p>
        </p:txBody>
      </p:sp>
      <p:sp>
        <p:nvSpPr>
          <p:cNvPr id="3" name="Zástupný objekt dátum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A4646F-4E75-40AA-B88A-94035EEF8D97}" type="datetime1">
              <a:rPr lang="sk-SK" noProof="0" smtClean="0"/>
              <a:t>20. 5. 2019</a:t>
            </a:fld>
            <a:endParaRPr lang="sk-SK" noProof="0" dirty="0"/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Skupina 160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62" name="Priama spojnica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Priama spojnica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Priama spojnica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Priama spojnica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Priama spojnica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Priama spojnica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Priama spojnica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Priama spojnica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Priama spojnica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Priama spojnica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Priama spojnica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Priama spojnica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Priama spojnica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Priama spojnica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Priama spojnica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Priama spojnica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Skupina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Priama spojnica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Priama spojnica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Priama spojnica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Priama spojnica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Priama spojnica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Skupina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Priama spojnica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Priama spojnica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Priama spojnica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Priama spojnica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Priama spojnica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Priama spojnica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Priama spojnica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Priama spojnica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Priama spojnica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Priama spojnica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Skupina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Priama spojnica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Priama spojnica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Priama spojnica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Priama spojnica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Priama spojnica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Skupina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Priama spojnica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Priama spojnica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Priama spojnica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Priama spojnica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Priama spojnica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Priama spojnica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Priama spojnica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Priama spojnica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Priama spojnica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Priama spojnica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Zástupný objekt päty 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 smtClean="0"/>
              <a:t>Pridanie päty</a:t>
            </a:r>
            <a:endParaRPr lang="sk-SK" noProof="0" dirty="0"/>
          </a:p>
        </p:txBody>
      </p:sp>
      <p:sp>
        <p:nvSpPr>
          <p:cNvPr id="212" name="Zástupný objekt dátumu 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E8D42D-D67C-4122-921F-590033323AB7}" type="datetime1">
              <a:rPr lang="sk-SK" noProof="0" smtClean="0"/>
              <a:t>20. 5. 2019</a:t>
            </a:fld>
            <a:endParaRPr lang="sk-SK" noProof="0" dirty="0"/>
          </a:p>
        </p:txBody>
      </p:sp>
      <p:sp>
        <p:nvSpPr>
          <p:cNvPr id="214" name="Zástupný objekt čísla snímky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 popisom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0" name="Priama spojnica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riama spojnica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riama spojnica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riama spojnica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riama spojnica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riama spojnica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riama spojnica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riama spojnica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riama spojnica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riama spojnica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riama spojnica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riama spojnica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riama spojnica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riama spojnica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riama spojnica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riama spojnica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Skupina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Priama spojnica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riama spojnica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riama spojnica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riama spojnica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Priama spojnica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Skupina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Priama spojnica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riama spojnica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riama spojnica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riama spojnica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Priama spojnica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Priama spojnica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riama spojnica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riama spojnica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riama spojnica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Priama spojnica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Skupina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Priama spojnica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riama spojnica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riama spojnica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riama spojnica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riama spojnica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Skupina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Priama spojnica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riama spojnica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riama spojnica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Priama spojnica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Priama spojnica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Priama spojnica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riama spojnica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riama spojnica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riama spojnica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riama spojnica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Obdĺžnik 6"/>
          <p:cNvSpPr/>
          <p:nvPr userDrawn="1"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sz="1350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34864" y="571500"/>
            <a:ext cx="2743200" cy="2197100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/>
          </p:nvPr>
        </p:nvSpPr>
        <p:spPr>
          <a:xfrm>
            <a:off x="407398" y="571500"/>
            <a:ext cx="4663440" cy="571500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/>
          </p:nvPr>
        </p:nvSpPr>
        <p:spPr>
          <a:xfrm>
            <a:off x="5934864" y="2995012"/>
            <a:ext cx="2743200" cy="228595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cxnSp>
        <p:nvCxnSpPr>
          <p:cNvPr id="60" name="Priama spojnica 59"/>
          <p:cNvCxnSpPr/>
          <p:nvPr userDrawn="1"/>
        </p:nvCxnSpPr>
        <p:spPr>
          <a:xfrm>
            <a:off x="5942317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objekt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 smtClean="0"/>
              <a:t>Pridanie päty</a:t>
            </a:r>
            <a:endParaRPr lang="sk-SK" noProof="0" dirty="0"/>
          </a:p>
        </p:txBody>
      </p:sp>
      <p:sp>
        <p:nvSpPr>
          <p:cNvPr id="5" name="Zástupný objekt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D4C4CCB-A60A-4541-86F2-7DE5D61B560E}" type="datetime1">
              <a:rPr lang="sk-SK" noProof="0" smtClean="0"/>
              <a:t>20. 5. 2019</a:t>
            </a:fld>
            <a:endParaRPr lang="sk-SK" noProof="0" dirty="0"/>
          </a:p>
        </p:txBody>
      </p:sp>
      <p:sp>
        <p:nvSpPr>
          <p:cNvPr id="8" name="Zástupný objekt čísla snímk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 popisom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9" name="Priama spojnica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riama spojnica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riama spojnica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riama spojnica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riama spojnica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riama spojnica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riama spojnica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riama spojnica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riama spojnica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riama spojnica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riama spojnica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riama spojnica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riama spojnica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riama spojnica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riama spojnica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riama spojnica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Skupina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Priama spojnica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riama spojnica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riama spojnica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riama spojnica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riama spojnica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Skupina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Priama spojnica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riama spojnica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riama spojnica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riama spojnica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riama spojnica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Priama spojnica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riama spojnica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riama spojnica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riama spojnica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riama spojnica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Skupina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Priama spojnica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riama spojnica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riama spojnica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riama spojnica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riama spojnica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Skupina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Priama spojnica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Priama spojnica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riama spojnica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riama spojnica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Priama spojnica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Priama spojnica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riama spojnica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riama spojnica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riama spojnica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riama spojnica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Obdĺžnik 59"/>
          <p:cNvSpPr/>
          <p:nvPr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sz="1350" noProof="0" dirty="0"/>
          </a:p>
        </p:txBody>
      </p:sp>
      <p:cxnSp>
        <p:nvCxnSpPr>
          <p:cNvPr id="59" name="Priama spojnica 58"/>
          <p:cNvCxnSpPr/>
          <p:nvPr/>
        </p:nvCxnSpPr>
        <p:spPr>
          <a:xfrm>
            <a:off x="5942317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32170" y="576072"/>
            <a:ext cx="2743200" cy="2194560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rázok 2" descr="Prázdny zástupný objekt na pridanie obrázka Kliknite na zástupný objekt a vyberte obrázok, ktorý chcete pridať."/>
          <p:cNvSpPr>
            <a:spLocks noGrp="1"/>
          </p:cNvSpPr>
          <p:nvPr>
            <p:ph type="pic" idx="1"/>
          </p:nvPr>
        </p:nvSpPr>
        <p:spPr>
          <a:xfrm>
            <a:off x="3309" y="-159"/>
            <a:ext cx="54864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/>
          </p:nvPr>
        </p:nvSpPr>
        <p:spPr>
          <a:xfrm>
            <a:off x="5932170" y="2999232"/>
            <a:ext cx="2743200" cy="2286000"/>
          </a:xfrm>
        </p:spPr>
        <p:txBody>
          <a:bodyPr rtlCol="0"/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Skupina 95"/>
          <p:cNvGrpSpPr/>
          <p:nvPr userDrawn="1"/>
        </p:nvGrpSpPr>
        <p:grpSpPr bwMode="hidden">
          <a:xfrm>
            <a:off x="-1" y="-195943"/>
            <a:ext cx="9144002" cy="6858000"/>
            <a:chOff x="-1" y="0"/>
            <a:chExt cx="12192002" cy="6858000"/>
          </a:xfrm>
        </p:grpSpPr>
        <p:cxnSp>
          <p:nvCxnSpPr>
            <p:cNvPr id="97" name="Priama spojnica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Priama spojnica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Priama spojnica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Priama spojnica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Priama spojnica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Priama spojnica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Priama spojnica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Priama spojnica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Priama spojnica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Priama spojnica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Priama spojnica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Priama spojnica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Priama spojnica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Priama spojnica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Priama spojnica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Priama spojnica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Skupina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Priama spojnica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Priama spojnica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Priama spojnica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Priama spojnica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Priama spojnica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Skupina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Priama spojnica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Priama spojnica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Priama spojnica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Priama spojnica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Priama spojnica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Priama spojnica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Priama spojnica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Priama spojnica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Priama spojnica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Priama spojnica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Skupina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Priama spojnica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Priama spojnica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Priama spojnica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Priama spojnica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Priama spojnica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Skupina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Priama spojnica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Priama spojnica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Priama spojnica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Priama spojnica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Priama spojnica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Priama spojnica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Priama spojnica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Priama spojnica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Priama spojnica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Priama spojnica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Zástupný objekt nadpisu 1"/>
          <p:cNvSpPr>
            <a:spLocks noGrp="1"/>
          </p:cNvSpPr>
          <p:nvPr>
            <p:ph type="title"/>
          </p:nvPr>
        </p:nvSpPr>
        <p:spPr>
          <a:xfrm>
            <a:off x="971550" y="503854"/>
            <a:ext cx="72009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-SK" noProof="0" dirty="0" smtClean="0"/>
              <a:t>Kliknite sem a upravte štýl predlohy nadpisov</a:t>
            </a:r>
            <a:endParaRPr lang="sk-SK" noProof="0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971550" y="1981202"/>
            <a:ext cx="72009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k-SK" noProof="0" dirty="0" smtClean="0"/>
              <a:t>Kliknutím upravíte štýly predlohy textu</a:t>
            </a:r>
          </a:p>
          <a:p>
            <a:pPr lvl="1" rtl="0"/>
            <a:r>
              <a:rPr lang="sk-SK" noProof="0" dirty="0" smtClean="0"/>
              <a:t>Druhá úroveň</a:t>
            </a:r>
          </a:p>
          <a:p>
            <a:pPr lvl="2" rtl="0"/>
            <a:r>
              <a:rPr lang="sk-SK" noProof="0" dirty="0" smtClean="0"/>
              <a:t>Tretia úroveň</a:t>
            </a:r>
          </a:p>
          <a:p>
            <a:pPr lvl="3" rtl="0"/>
            <a:r>
              <a:rPr lang="sk-SK" noProof="0" dirty="0" smtClean="0"/>
              <a:t>Štvrtá úroveň</a:t>
            </a:r>
          </a:p>
          <a:p>
            <a:pPr lvl="4" rtl="0"/>
            <a:r>
              <a:rPr lang="sk-SK" noProof="0" dirty="0" smtClean="0"/>
              <a:t>Piata úroveň</a:t>
            </a:r>
            <a:endParaRPr lang="sk-SK" noProof="0" dirty="0"/>
          </a:p>
        </p:txBody>
      </p:sp>
      <p:cxnSp>
        <p:nvCxnSpPr>
          <p:cNvPr id="148" name="Priama spojnica 147"/>
          <p:cNvCxnSpPr/>
          <p:nvPr userDrawn="1"/>
        </p:nvCxnSpPr>
        <p:spPr>
          <a:xfrm>
            <a:off x="457200" y="6172200"/>
            <a:ext cx="82296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objekt päty 4"/>
          <p:cNvSpPr>
            <a:spLocks noGrp="1"/>
          </p:cNvSpPr>
          <p:nvPr>
            <p:ph type="ftr" sz="quarter" idx="3"/>
          </p:nvPr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sk-SK" noProof="0" dirty="0" smtClean="0"/>
              <a:t>Pridanie päty</a:t>
            </a:r>
            <a:endParaRPr lang="sk-SK" noProof="0" dirty="0"/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2"/>
          </p:nvPr>
        </p:nvSpPr>
        <p:spPr>
          <a:xfrm>
            <a:off x="6970531" y="6289679"/>
            <a:ext cx="72446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C9E53B89-09F6-40E4-8803-8B905E1EA10F}" type="datetime1">
              <a:rPr lang="sk-SK" noProof="0" smtClean="0"/>
              <a:t>20. 5. 2019</a:t>
            </a:fld>
            <a:endParaRPr lang="sk-SK" noProof="0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4"/>
          </p:nvPr>
        </p:nvSpPr>
        <p:spPr>
          <a:xfrm>
            <a:off x="7998983" y="6289679"/>
            <a:ext cx="68916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34541" algn="l" defTabSz="6858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408509" indent="0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algn="ctr"/>
            <a:r>
              <a:rPr lang="sk-SK" dirty="0"/>
              <a:t>Riadenie softvérových </a:t>
            </a:r>
            <a:r>
              <a:rPr lang="sk-SK" dirty="0" smtClean="0"/>
              <a:t>produktov </a:t>
            </a:r>
            <a:r>
              <a:rPr lang="sk-SK" dirty="0"/>
              <a:t>pomocou HCI </a:t>
            </a:r>
            <a:r>
              <a:rPr lang="sk-SK" dirty="0" smtClean="0"/>
              <a:t>komponentov</a:t>
            </a:r>
            <a:r>
              <a:rPr lang="en-US" dirty="0" smtClean="0"/>
              <a:t/>
            </a:r>
            <a:br>
              <a:rPr lang="en-US" dirty="0" smtClean="0"/>
            </a:br>
            <a:endParaRPr lang="sk-SK" spc="-38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0384" y="4931673"/>
            <a:ext cx="7203233" cy="678051"/>
          </a:xfrm>
        </p:spPr>
        <p:txBody>
          <a:bodyPr rtlCol="0">
            <a:noAutofit/>
          </a:bodyPr>
          <a:lstStyle/>
          <a:p>
            <a:pPr>
              <a:spcAft>
                <a:spcPts val="900"/>
              </a:spcAft>
            </a:pPr>
            <a:r>
              <a:rPr lang="en-US" sz="2000" dirty="0"/>
              <a:t>		</a:t>
            </a:r>
            <a:r>
              <a:rPr lang="en-US" sz="2000" dirty="0" smtClean="0"/>
              <a:t>	</a:t>
            </a:r>
            <a:r>
              <a:rPr lang="sk-SK" sz="2000" dirty="0" smtClean="0"/>
              <a:t>Richard </a:t>
            </a:r>
            <a:r>
              <a:rPr lang="sk-SK" sz="2000" dirty="0"/>
              <a:t>Staňa</a:t>
            </a:r>
          </a:p>
          <a:p>
            <a:pPr lvl="0">
              <a:lnSpc>
                <a:spcPct val="120000"/>
              </a:lnSpc>
            </a:pPr>
            <a:r>
              <a:rPr lang="sk-SK" sz="2000" dirty="0"/>
              <a:t>Vedúci práce: </a:t>
            </a:r>
            <a:r>
              <a:rPr lang="en-US" sz="2000" dirty="0"/>
              <a:t>	</a:t>
            </a:r>
            <a:r>
              <a:rPr lang="sk-SK" sz="2000" dirty="0"/>
              <a:t>prof. RNDr. Gabriel </a:t>
            </a:r>
            <a:r>
              <a:rPr lang="sk-SK" sz="2000" dirty="0" err="1"/>
              <a:t>Semanišin</a:t>
            </a:r>
            <a:r>
              <a:rPr lang="sk-SK" sz="2000" dirty="0"/>
              <a:t>, PhD.</a:t>
            </a:r>
          </a:p>
          <a:p>
            <a:pPr lvl="0">
              <a:lnSpc>
                <a:spcPct val="120000"/>
              </a:lnSpc>
            </a:pPr>
            <a:r>
              <a:rPr lang="sk-SK" sz="2000" dirty="0"/>
              <a:t>Konzultanti:</a:t>
            </a: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sk-SK" sz="2000" dirty="0" smtClean="0"/>
              <a:t>Viktor </a:t>
            </a:r>
            <a:r>
              <a:rPr lang="sk-SK" sz="2000" dirty="0" err="1"/>
              <a:t>Michalčin</a:t>
            </a:r>
            <a:r>
              <a:rPr lang="sk-SK" sz="2000" dirty="0"/>
              <a:t> a Matúš </a:t>
            </a:r>
            <a:r>
              <a:rPr lang="sk-SK" sz="2000" dirty="0" err="1"/>
              <a:t>Kirchmeyer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>
            <a:normAutofit/>
          </a:bodyPr>
          <a:lstStyle/>
          <a:p>
            <a:r>
              <a:rPr lang="sk-SK" sz="2800" dirty="0"/>
              <a:t>Naše riešenie</a:t>
            </a:r>
            <a:endParaRPr lang="en-US" sz="2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 </a:t>
            </a:r>
            <a:r>
              <a:rPr lang="sk-SK" sz="3600" dirty="0" smtClean="0"/>
              <a:t>hlavné metódy:</a:t>
            </a:r>
          </a:p>
          <a:p>
            <a:pPr lvl="1"/>
            <a:r>
              <a:rPr lang="sk-SK" sz="3200" dirty="0" err="1" smtClean="0"/>
              <a:t>FrameForLearningThreshold</a:t>
            </a:r>
            <a:r>
              <a:rPr lang="sk-SK" sz="3200" dirty="0" smtClean="0"/>
              <a:t> – 200 snímok na určenie prahu</a:t>
            </a:r>
          </a:p>
          <a:p>
            <a:pPr lvl="1"/>
            <a:r>
              <a:rPr lang="sk-SK" sz="3200" dirty="0" err="1" smtClean="0"/>
              <a:t>Frame</a:t>
            </a:r>
            <a:r>
              <a:rPr lang="sk-SK" sz="3200" dirty="0" smtClean="0"/>
              <a:t> – používanie prahu na detekciu reči</a:t>
            </a:r>
          </a:p>
          <a:p>
            <a:pPr marL="20574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410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>
            <a:normAutofit/>
          </a:bodyPr>
          <a:lstStyle/>
          <a:p>
            <a:r>
              <a:rPr lang="sk-SK" sz="2800" dirty="0"/>
              <a:t>Naše riešenie</a:t>
            </a:r>
            <a:endParaRPr lang="en-US" sz="2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05740" lvl="1" indent="0" algn="ctr">
              <a:buNone/>
            </a:pPr>
            <a:endParaRPr lang="en-US" sz="3200" dirty="0"/>
          </a:p>
        </p:txBody>
      </p:sp>
      <p:sp>
        <p:nvSpPr>
          <p:cNvPr id="4" name="Ovál 3"/>
          <p:cNvSpPr/>
          <p:nvPr/>
        </p:nvSpPr>
        <p:spPr>
          <a:xfrm>
            <a:off x="1044346" y="2666994"/>
            <a:ext cx="1556657" cy="155665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Detekcia</a:t>
            </a:r>
            <a:r>
              <a:rPr lang="en-US" dirty="0" smtClean="0"/>
              <a:t> </a:t>
            </a:r>
            <a:r>
              <a:rPr lang="sk-SK" dirty="0" smtClean="0"/>
              <a:t>tváre</a:t>
            </a:r>
            <a:endParaRPr lang="en-US" dirty="0"/>
          </a:p>
        </p:txBody>
      </p:sp>
      <p:sp>
        <p:nvSpPr>
          <p:cNvPr id="5" name="Ovál 4"/>
          <p:cNvSpPr/>
          <p:nvPr/>
        </p:nvSpPr>
        <p:spPr>
          <a:xfrm>
            <a:off x="3793670" y="2666994"/>
            <a:ext cx="1556657" cy="155665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Detekcia</a:t>
            </a:r>
            <a:r>
              <a:rPr lang="en-US" dirty="0" smtClean="0"/>
              <a:t> </a:t>
            </a:r>
            <a:r>
              <a:rPr lang="sk-SK" dirty="0" smtClean="0"/>
              <a:t>bodov na tvári</a:t>
            </a:r>
            <a:endParaRPr lang="en-US" dirty="0"/>
          </a:p>
        </p:txBody>
      </p:sp>
      <p:sp>
        <p:nvSpPr>
          <p:cNvPr id="6" name="Ovál 5"/>
          <p:cNvSpPr/>
          <p:nvPr/>
        </p:nvSpPr>
        <p:spPr>
          <a:xfrm>
            <a:off x="6542994" y="2666994"/>
            <a:ext cx="1556657" cy="155665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Výpočet pomeru pier</a:t>
            </a:r>
            <a:endParaRPr lang="en-US" dirty="0"/>
          </a:p>
        </p:txBody>
      </p:sp>
      <p:sp>
        <p:nvSpPr>
          <p:cNvPr id="7" name="Šípka doprava 6"/>
          <p:cNvSpPr/>
          <p:nvPr/>
        </p:nvSpPr>
        <p:spPr>
          <a:xfrm>
            <a:off x="0" y="3309257"/>
            <a:ext cx="971548" cy="2503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Šípka doprava 8"/>
          <p:cNvSpPr/>
          <p:nvPr/>
        </p:nvSpPr>
        <p:spPr>
          <a:xfrm>
            <a:off x="2711562" y="3309257"/>
            <a:ext cx="971548" cy="2503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Šípka doprava 9"/>
          <p:cNvSpPr/>
          <p:nvPr/>
        </p:nvSpPr>
        <p:spPr>
          <a:xfrm>
            <a:off x="5460886" y="3309257"/>
            <a:ext cx="971548" cy="2503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Šípka doprava 10"/>
          <p:cNvSpPr/>
          <p:nvPr/>
        </p:nvSpPr>
        <p:spPr>
          <a:xfrm>
            <a:off x="8172452" y="3309257"/>
            <a:ext cx="971548" cy="2503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BlokTextu 11"/>
          <p:cNvSpPr txBox="1"/>
          <p:nvPr/>
        </p:nvSpPr>
        <p:spPr>
          <a:xfrm>
            <a:off x="34667" y="3018944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 smtClean="0"/>
              <a:t>Snímka</a:t>
            </a:r>
            <a:endParaRPr lang="en-US" sz="1600" dirty="0"/>
          </a:p>
        </p:txBody>
      </p:sp>
      <p:sp>
        <p:nvSpPr>
          <p:cNvPr id="13" name="BlokTextu 12"/>
          <p:cNvSpPr txBox="1"/>
          <p:nvPr/>
        </p:nvSpPr>
        <p:spPr>
          <a:xfrm>
            <a:off x="2603919" y="2911223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 smtClean="0"/>
              <a:t>Detegovaná </a:t>
            </a:r>
          </a:p>
          <a:p>
            <a:pPr algn="ctr"/>
            <a:r>
              <a:rPr lang="sk-SK" sz="1400" dirty="0" smtClean="0"/>
              <a:t>tvár</a:t>
            </a:r>
            <a:endParaRPr lang="en-US" sz="1400" dirty="0"/>
          </a:p>
        </p:txBody>
      </p:sp>
      <p:sp>
        <p:nvSpPr>
          <p:cNvPr id="14" name="BlokTextu 13"/>
          <p:cNvSpPr txBox="1"/>
          <p:nvPr/>
        </p:nvSpPr>
        <p:spPr>
          <a:xfrm>
            <a:off x="5560978" y="2911222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 smtClean="0"/>
              <a:t>Body </a:t>
            </a:r>
          </a:p>
          <a:p>
            <a:pPr algn="ctr"/>
            <a:r>
              <a:rPr lang="sk-SK" sz="1400" dirty="0" smtClean="0"/>
              <a:t>na tvári</a:t>
            </a:r>
            <a:endParaRPr lang="en-US" sz="1400" dirty="0"/>
          </a:p>
        </p:txBody>
      </p:sp>
      <p:sp>
        <p:nvSpPr>
          <p:cNvPr id="15" name="BlokTextu 14"/>
          <p:cNvSpPr txBox="1"/>
          <p:nvPr/>
        </p:nvSpPr>
        <p:spPr>
          <a:xfrm>
            <a:off x="8084093" y="3018944"/>
            <a:ext cx="1059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 smtClean="0"/>
              <a:t>Pomer pier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7050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>
            <a:normAutofit/>
          </a:bodyPr>
          <a:lstStyle/>
          <a:p>
            <a:r>
              <a:rPr lang="sk-SK" sz="2800" dirty="0"/>
              <a:t>Naše riešenie</a:t>
            </a:r>
            <a:endParaRPr lang="en-US" sz="2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 </a:t>
            </a:r>
            <a:r>
              <a:rPr lang="sk-SK" sz="3600" dirty="0" smtClean="0"/>
              <a:t>hlavné metódy:</a:t>
            </a:r>
          </a:p>
          <a:p>
            <a:pPr lvl="1"/>
            <a:r>
              <a:rPr lang="sk-SK" sz="3200" b="1" dirty="0" err="1" smtClean="0"/>
              <a:t>FrameForLearningThreshold</a:t>
            </a:r>
            <a:r>
              <a:rPr lang="sk-SK" sz="3200" dirty="0" smtClean="0"/>
              <a:t> – 200 snímok na určenie prahu</a:t>
            </a:r>
          </a:p>
          <a:p>
            <a:pPr lvl="1"/>
            <a:r>
              <a:rPr lang="sk-SK" sz="3200" dirty="0" err="1" smtClean="0"/>
              <a:t>Frame</a:t>
            </a:r>
            <a:r>
              <a:rPr lang="sk-SK" sz="3200" dirty="0" smtClean="0"/>
              <a:t> – používanie prahu na detekciu reči</a:t>
            </a:r>
          </a:p>
          <a:p>
            <a:pPr marL="20574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219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>
            <a:normAutofit/>
          </a:bodyPr>
          <a:lstStyle/>
          <a:p>
            <a:r>
              <a:rPr lang="sk-SK" sz="2800" dirty="0"/>
              <a:t>Naše riešenie</a:t>
            </a:r>
            <a:endParaRPr lang="en-US" sz="2800" dirty="0"/>
          </a:p>
        </p:txBody>
      </p:sp>
      <p:pic>
        <p:nvPicPr>
          <p:cNvPr id="3" name="Zástupný objekt pre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571999"/>
          </a:xfrm>
        </p:spPr>
      </p:pic>
    </p:spTree>
    <p:extLst>
      <p:ext uri="{BB962C8B-B14F-4D97-AF65-F5344CB8AC3E}">
        <p14:creationId xmlns:p14="http://schemas.microsoft.com/office/powerpoint/2010/main" val="126231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>
            <a:normAutofit/>
          </a:bodyPr>
          <a:lstStyle/>
          <a:p>
            <a:r>
              <a:rPr lang="sk-SK" sz="2800" dirty="0"/>
              <a:t>Naše riešenie</a:t>
            </a:r>
            <a:endParaRPr lang="en-US" sz="2800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571999"/>
          </a:xfrm>
        </p:spPr>
      </p:pic>
    </p:spTree>
    <p:extLst>
      <p:ext uri="{BB962C8B-B14F-4D97-AF65-F5344CB8AC3E}">
        <p14:creationId xmlns:p14="http://schemas.microsoft.com/office/powerpoint/2010/main" val="27074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>
            <a:normAutofit/>
          </a:bodyPr>
          <a:lstStyle/>
          <a:p>
            <a:r>
              <a:rPr lang="sk-SK" sz="2800" dirty="0"/>
              <a:t>Naše riešenie</a:t>
            </a:r>
            <a:endParaRPr lang="en-US" sz="2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 </a:t>
            </a:r>
            <a:r>
              <a:rPr lang="sk-SK" sz="3600" dirty="0" smtClean="0"/>
              <a:t>hlavné metódy:</a:t>
            </a:r>
          </a:p>
          <a:p>
            <a:pPr lvl="1"/>
            <a:r>
              <a:rPr lang="sk-SK" sz="3200" dirty="0" err="1" smtClean="0"/>
              <a:t>FrameForLearningThreshold</a:t>
            </a:r>
            <a:r>
              <a:rPr lang="sk-SK" sz="3200" dirty="0" smtClean="0"/>
              <a:t> – 200 snímok na určenie prahu</a:t>
            </a:r>
          </a:p>
          <a:p>
            <a:pPr lvl="1"/>
            <a:r>
              <a:rPr lang="sk-SK" sz="3200" b="1" dirty="0" err="1" smtClean="0"/>
              <a:t>Frame</a:t>
            </a:r>
            <a:r>
              <a:rPr lang="sk-SK" sz="3200" dirty="0" smtClean="0"/>
              <a:t> – používanie prahu na detekciu reči</a:t>
            </a:r>
            <a:endParaRPr lang="sk-SK" sz="3200" dirty="0"/>
          </a:p>
          <a:p>
            <a:pPr marL="20574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8094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>
            <a:normAutofit/>
          </a:bodyPr>
          <a:lstStyle/>
          <a:p>
            <a:r>
              <a:rPr lang="sk-SK" sz="2800" dirty="0" smtClean="0"/>
              <a:t>Testovanie</a:t>
            </a:r>
            <a:endParaRPr lang="en-US" sz="28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0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>
            <a:normAutofit/>
          </a:bodyPr>
          <a:lstStyle/>
          <a:p>
            <a:r>
              <a:rPr lang="sk-SK" sz="2800" dirty="0" smtClean="0"/>
              <a:t>Testovanie</a:t>
            </a:r>
            <a:endParaRPr lang="en-US" sz="28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>
            <a:normAutofit/>
          </a:bodyPr>
          <a:lstStyle/>
          <a:p>
            <a:r>
              <a:rPr lang="sk-SK" sz="2800" dirty="0" smtClean="0"/>
              <a:t>Testovanie</a:t>
            </a:r>
            <a:endParaRPr lang="en-US" sz="28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>
            <a:normAutofit/>
          </a:bodyPr>
          <a:lstStyle/>
          <a:p>
            <a:r>
              <a:rPr lang="sk-SK" sz="2800" dirty="0" smtClean="0"/>
              <a:t>Testovanie</a:t>
            </a:r>
            <a:endParaRPr lang="en-US" sz="28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/>
          <a:lstStyle/>
          <a:p>
            <a:r>
              <a:rPr lang="sk-SK" sz="2800" dirty="0"/>
              <a:t>Motivácia</a:t>
            </a:r>
            <a:endParaRPr lang="en-US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bdĺžnik 5"/>
          <p:cNvSpPr/>
          <p:nvPr/>
        </p:nvSpPr>
        <p:spPr>
          <a:xfrm>
            <a:off x="3044979" y="1026912"/>
            <a:ext cx="3054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sk-SK" sz="2400" b="1" dirty="0"/>
              <a:t>Zapni si mikrofón!!!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12000" y="1658701"/>
            <a:ext cx="7920000" cy="445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906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dirty="0" err="1" smtClean="0"/>
              <a:t>Multiplatformná</a:t>
            </a:r>
            <a:r>
              <a:rPr lang="sk-SK" sz="2000" dirty="0" smtClean="0"/>
              <a:t> C++ knižnica</a:t>
            </a:r>
          </a:p>
          <a:p>
            <a:r>
              <a:rPr lang="sk-SK" sz="2000" dirty="0" smtClean="0"/>
              <a:t>Možnosti využitia: </a:t>
            </a:r>
          </a:p>
          <a:p>
            <a:pPr lvl="1"/>
            <a:r>
              <a:rPr lang="sk-SK" sz="1800" dirty="0" smtClean="0"/>
              <a:t>Detekcia tvárí </a:t>
            </a:r>
          </a:p>
          <a:p>
            <a:pPr lvl="1"/>
            <a:r>
              <a:rPr lang="sk-SK" sz="1800" dirty="0" smtClean="0"/>
              <a:t>Detekcia bodov na tvári</a:t>
            </a:r>
          </a:p>
          <a:p>
            <a:pPr lvl="1"/>
            <a:r>
              <a:rPr lang="sk-SK" sz="1800" dirty="0" smtClean="0"/>
              <a:t>Detekcia reči</a:t>
            </a:r>
          </a:p>
          <a:p>
            <a:pPr lvl="1"/>
            <a:r>
              <a:rPr lang="sk-SK" sz="1800" dirty="0" smtClean="0"/>
              <a:t>...</a:t>
            </a:r>
            <a:endParaRPr lang="en-US" sz="1800" dirty="0"/>
          </a:p>
          <a:p>
            <a:r>
              <a:rPr lang="sk-SK" sz="1950" dirty="0" smtClean="0"/>
              <a:t>Vylepšenia do budúcna:</a:t>
            </a:r>
          </a:p>
          <a:p>
            <a:pPr lvl="1"/>
            <a:r>
              <a:rPr lang="sk-SK" sz="1800" dirty="0" smtClean="0"/>
              <a:t>AVAD</a:t>
            </a:r>
          </a:p>
          <a:p>
            <a:pPr lvl="1"/>
            <a:r>
              <a:rPr lang="sk-SK" sz="1800" dirty="0" smtClean="0"/>
              <a:t>Presnejšia detekcia tváre a bodov na tvári</a:t>
            </a:r>
          </a:p>
          <a:p>
            <a:pPr lvl="1"/>
            <a:r>
              <a:rPr lang="sk-SK" sz="1800" dirty="0" smtClean="0"/>
              <a:t>...</a:t>
            </a:r>
            <a:endParaRPr lang="en-US" sz="1800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971550" y="0"/>
            <a:ext cx="7200900" cy="8567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800" dirty="0" smtClean="0"/>
              <a:t>Zhrnutie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08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>
            <a:normAutofit/>
          </a:bodyPr>
          <a:lstStyle/>
          <a:p>
            <a:r>
              <a:rPr lang="sk-SK" sz="2800" dirty="0" smtClean="0"/>
              <a:t>Otázky?</a:t>
            </a:r>
            <a:endParaRPr lang="en-US" sz="28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37" y="1936749"/>
            <a:ext cx="5267325" cy="378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0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 err="1"/>
              <a:t>Navrhnuté</a:t>
            </a:r>
            <a:r>
              <a:rPr lang="en-US" sz="2400" dirty="0"/>
              <a:t> </a:t>
            </a:r>
            <a:r>
              <a:rPr lang="en-US" sz="2400" dirty="0" err="1"/>
              <a:t>riešenie</a:t>
            </a:r>
            <a:r>
              <a:rPr lang="en-US" sz="2400" dirty="0"/>
              <a:t> </a:t>
            </a:r>
            <a:r>
              <a:rPr lang="en-US" sz="2400" dirty="0" err="1"/>
              <a:t>umožňuje</a:t>
            </a:r>
            <a:r>
              <a:rPr lang="en-US" sz="2400" dirty="0"/>
              <a:t> </a:t>
            </a:r>
            <a:r>
              <a:rPr lang="en-US" sz="2400" dirty="0" err="1"/>
              <a:t>jednoduchú</a:t>
            </a:r>
            <a:r>
              <a:rPr lang="en-US" sz="2400" dirty="0"/>
              <a:t> </a:t>
            </a:r>
            <a:r>
              <a:rPr lang="en-US" sz="2400" dirty="0" err="1"/>
              <a:t>paralelizáciu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báze</a:t>
            </a:r>
            <a:r>
              <a:rPr lang="en-US" sz="2400" dirty="0"/>
              <a:t> </a:t>
            </a:r>
            <a:r>
              <a:rPr lang="en-US" sz="2400" dirty="0" err="1"/>
              <a:t>pipeliningu</a:t>
            </a:r>
            <a:r>
              <a:rPr lang="en-US" sz="2400" dirty="0"/>
              <a:t>. </a:t>
            </a:r>
            <a:r>
              <a:rPr lang="en-US" sz="2400" dirty="0" err="1"/>
              <a:t>Uvažovali</a:t>
            </a:r>
            <a:r>
              <a:rPr lang="en-US" sz="2400" dirty="0"/>
              <a:t> </a:t>
            </a:r>
            <a:r>
              <a:rPr lang="en-US" sz="2400" dirty="0" err="1"/>
              <a:t>ste</a:t>
            </a:r>
            <a:r>
              <a:rPr lang="en-US" sz="2400" dirty="0"/>
              <a:t> o </a:t>
            </a:r>
            <a:r>
              <a:rPr lang="en-US" sz="2400" dirty="0" err="1"/>
              <a:t>možnostiach</a:t>
            </a:r>
            <a:r>
              <a:rPr lang="en-US" sz="2400" dirty="0"/>
              <a:t> </a:t>
            </a:r>
            <a:r>
              <a:rPr lang="en-US" sz="2400" dirty="0" err="1"/>
              <a:t>paralelizácie</a:t>
            </a:r>
            <a:r>
              <a:rPr lang="en-US" sz="2400" dirty="0"/>
              <a:t> </a:t>
            </a:r>
            <a:r>
              <a:rPr lang="en-US" sz="2400" dirty="0" err="1"/>
              <a:t>navrhnutého</a:t>
            </a:r>
            <a:r>
              <a:rPr lang="en-US" sz="2400" dirty="0"/>
              <a:t> </a:t>
            </a:r>
            <a:r>
              <a:rPr lang="en-US" sz="2400" dirty="0" err="1"/>
              <a:t>riešenia</a:t>
            </a:r>
            <a:r>
              <a:rPr lang="en-US" sz="2400" dirty="0"/>
              <a:t>? </a:t>
            </a:r>
            <a:r>
              <a:rPr lang="en-US" sz="2400" dirty="0" err="1"/>
              <a:t>Aké</a:t>
            </a:r>
            <a:r>
              <a:rPr lang="en-US" sz="2400" dirty="0"/>
              <a:t> </a:t>
            </a:r>
            <a:r>
              <a:rPr lang="en-US" sz="2400" dirty="0" err="1"/>
              <a:t>vidíte</a:t>
            </a:r>
            <a:r>
              <a:rPr lang="en-US" sz="2400" dirty="0"/>
              <a:t> </a:t>
            </a:r>
            <a:r>
              <a:rPr lang="en-US" sz="2400" dirty="0" err="1"/>
              <a:t>možnosti</a:t>
            </a:r>
            <a:r>
              <a:rPr lang="en-US" sz="2400" dirty="0"/>
              <a:t>?</a:t>
            </a:r>
            <a:endParaRPr lang="en-US" sz="2000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971550" y="0"/>
            <a:ext cx="7200900" cy="8567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Posudok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42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dirty="0" smtClean="0"/>
              <a:t>VVAD + AVAD</a:t>
            </a:r>
          </a:p>
          <a:p>
            <a:pPr algn="just"/>
            <a:r>
              <a:rPr lang="en-US" sz="2000" dirty="0" smtClean="0"/>
              <a:t>VVAD:</a:t>
            </a:r>
            <a:endParaRPr lang="en-US" sz="2000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971550" y="0"/>
            <a:ext cx="7200900" cy="8567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Posudok</a:t>
            </a:r>
            <a:endParaRPr lang="en-US" sz="2800" dirty="0"/>
          </a:p>
        </p:txBody>
      </p:sp>
      <p:cxnSp>
        <p:nvCxnSpPr>
          <p:cNvPr id="7" name="Rovná spojovacia šípka 6"/>
          <p:cNvCxnSpPr/>
          <p:nvPr/>
        </p:nvCxnSpPr>
        <p:spPr>
          <a:xfrm>
            <a:off x="447675" y="6172200"/>
            <a:ext cx="8253413" cy="47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BlokTextu 14"/>
          <p:cNvSpPr txBox="1"/>
          <p:nvPr/>
        </p:nvSpPr>
        <p:spPr>
          <a:xfrm>
            <a:off x="4297726" y="617220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/>
              <a:t>Čas</a:t>
            </a:r>
            <a:endParaRPr lang="en-US" sz="1600" dirty="0"/>
          </a:p>
        </p:txBody>
      </p:sp>
      <p:sp>
        <p:nvSpPr>
          <p:cNvPr id="18" name="Zaoblený obdĺžnik 17"/>
          <p:cNvSpPr/>
          <p:nvPr/>
        </p:nvSpPr>
        <p:spPr>
          <a:xfrm>
            <a:off x="3698082" y="3086235"/>
            <a:ext cx="1895475" cy="5238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Snímka</a:t>
            </a:r>
            <a:endParaRPr lang="en-US" dirty="0"/>
          </a:p>
        </p:txBody>
      </p:sp>
      <p:sp>
        <p:nvSpPr>
          <p:cNvPr id="19" name="Zaoblený obdĺžnik 18"/>
          <p:cNvSpPr/>
          <p:nvPr/>
        </p:nvSpPr>
        <p:spPr>
          <a:xfrm>
            <a:off x="5593557" y="3086234"/>
            <a:ext cx="1895475" cy="5238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Snímka</a:t>
            </a:r>
            <a:endParaRPr lang="en-US" dirty="0"/>
          </a:p>
        </p:txBody>
      </p:sp>
      <p:sp>
        <p:nvSpPr>
          <p:cNvPr id="20" name="Zaoblený obdĺžnik 19"/>
          <p:cNvSpPr/>
          <p:nvPr/>
        </p:nvSpPr>
        <p:spPr>
          <a:xfrm>
            <a:off x="1802607" y="3086233"/>
            <a:ext cx="1895475" cy="5238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Snímka</a:t>
            </a:r>
            <a:endParaRPr lang="en-US" dirty="0"/>
          </a:p>
        </p:txBody>
      </p:sp>
      <p:cxnSp>
        <p:nvCxnSpPr>
          <p:cNvPr id="21" name="Rovná spojovacia šípka 20"/>
          <p:cNvCxnSpPr/>
          <p:nvPr/>
        </p:nvCxnSpPr>
        <p:spPr>
          <a:xfrm>
            <a:off x="447675" y="3753448"/>
            <a:ext cx="8253413" cy="47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BlokTextu 21"/>
          <p:cNvSpPr txBox="1"/>
          <p:nvPr/>
        </p:nvSpPr>
        <p:spPr>
          <a:xfrm>
            <a:off x="4297726" y="3753448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/>
              <a:t>Čas</a:t>
            </a:r>
            <a:endParaRPr lang="en-US" sz="1600" dirty="0"/>
          </a:p>
        </p:txBody>
      </p:sp>
      <p:sp>
        <p:nvSpPr>
          <p:cNvPr id="23" name="Zaoblený obdĺžnik 22"/>
          <p:cNvSpPr/>
          <p:nvPr/>
        </p:nvSpPr>
        <p:spPr>
          <a:xfrm>
            <a:off x="3349989" y="5504944"/>
            <a:ext cx="1895475" cy="5238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Snímka</a:t>
            </a:r>
            <a:endParaRPr lang="en-US" dirty="0"/>
          </a:p>
        </p:txBody>
      </p:sp>
      <p:sp>
        <p:nvSpPr>
          <p:cNvPr id="24" name="Zaoblený obdĺžnik 23"/>
          <p:cNvSpPr/>
          <p:nvPr/>
        </p:nvSpPr>
        <p:spPr>
          <a:xfrm>
            <a:off x="3698082" y="4953374"/>
            <a:ext cx="1895475" cy="5238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Snímka</a:t>
            </a:r>
            <a:endParaRPr lang="en-US" dirty="0"/>
          </a:p>
        </p:txBody>
      </p:sp>
      <p:sp>
        <p:nvSpPr>
          <p:cNvPr id="25" name="Zaoblený obdĺžnik 24"/>
          <p:cNvSpPr/>
          <p:nvPr/>
        </p:nvSpPr>
        <p:spPr>
          <a:xfrm>
            <a:off x="4150520" y="4397635"/>
            <a:ext cx="1895475" cy="5238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Snímka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 err="1"/>
              <a:t>Akú</a:t>
            </a:r>
            <a:r>
              <a:rPr lang="en-US" sz="2400" dirty="0"/>
              <a:t> z </a:t>
            </a:r>
            <a:r>
              <a:rPr lang="en-US" sz="2400" dirty="0" err="1"/>
              <a:t>metód</a:t>
            </a:r>
            <a:r>
              <a:rPr lang="en-US" sz="2400" dirty="0"/>
              <a:t> (</a:t>
            </a:r>
            <a:r>
              <a:rPr lang="en-US" sz="2400" dirty="0" err="1"/>
              <a:t>napr</a:t>
            </a:r>
            <a:r>
              <a:rPr lang="en-US" sz="2400" dirty="0"/>
              <a:t>. </a:t>
            </a:r>
            <a:r>
              <a:rPr lang="en-US" sz="2400" dirty="0" err="1"/>
              <a:t>strojového</a:t>
            </a:r>
            <a:r>
              <a:rPr lang="en-US" sz="2400" dirty="0"/>
              <a:t> </a:t>
            </a:r>
            <a:r>
              <a:rPr lang="en-US" sz="2400" dirty="0" err="1"/>
              <a:t>učenia</a:t>
            </a:r>
            <a:r>
              <a:rPr lang="en-US" sz="2400" dirty="0"/>
              <a:t>) by </a:t>
            </a:r>
            <a:r>
              <a:rPr lang="en-US" sz="2400" dirty="0" err="1" smtClean="0"/>
              <a:t>ste</a:t>
            </a:r>
            <a:r>
              <a:rPr lang="en-US" sz="2400" dirty="0" smtClean="0"/>
              <a:t> </a:t>
            </a:r>
            <a:r>
              <a:rPr lang="en-US" sz="2400" dirty="0" err="1" smtClean="0"/>
              <a:t>uvažovali</a:t>
            </a:r>
            <a:r>
              <a:rPr lang="en-US" sz="2400" dirty="0" smtClean="0"/>
              <a:t> </a:t>
            </a:r>
            <a:r>
              <a:rPr lang="en-US" sz="2400" dirty="0" err="1"/>
              <a:t>pri</a:t>
            </a:r>
            <a:r>
              <a:rPr lang="en-US" sz="2400" dirty="0"/>
              <a:t> </a:t>
            </a:r>
            <a:r>
              <a:rPr lang="en-US" sz="2400" dirty="0" err="1"/>
              <a:t>analyzovaní</a:t>
            </a:r>
            <a:r>
              <a:rPr lang="en-US" sz="2400" dirty="0"/>
              <a:t> </a:t>
            </a:r>
            <a:r>
              <a:rPr lang="en-US" sz="2400" dirty="0" err="1"/>
              <a:t>pomerov</a:t>
            </a:r>
            <a:r>
              <a:rPr lang="en-US" sz="2400" dirty="0"/>
              <a:t> </a:t>
            </a:r>
            <a:r>
              <a:rPr lang="en-US" sz="2400" dirty="0" err="1"/>
              <a:t>výšky</a:t>
            </a:r>
            <a:r>
              <a:rPr lang="en-US" sz="2400" dirty="0"/>
              <a:t> a </a:t>
            </a:r>
            <a:r>
              <a:rPr lang="en-US" sz="2400" dirty="0" err="1"/>
              <a:t>šírky</a:t>
            </a:r>
            <a:r>
              <a:rPr lang="en-US" sz="2400" dirty="0"/>
              <a:t> </a:t>
            </a:r>
            <a:r>
              <a:rPr lang="en-US" sz="2400" dirty="0" smtClean="0"/>
              <a:t>pier </a:t>
            </a:r>
            <a:r>
              <a:rPr lang="en-US" sz="2400" dirty="0"/>
              <a:t>v </a:t>
            </a:r>
            <a:r>
              <a:rPr lang="en-US" sz="2400" dirty="0" err="1"/>
              <a:t>snímkach</a:t>
            </a:r>
            <a:r>
              <a:rPr lang="en-US" sz="2400" dirty="0"/>
              <a:t> v </a:t>
            </a:r>
            <a:r>
              <a:rPr lang="en-US" sz="2400" dirty="0" err="1"/>
              <a:t>rámci</a:t>
            </a:r>
            <a:r>
              <a:rPr lang="en-US" sz="2400" dirty="0"/>
              <a:t> </a:t>
            </a:r>
            <a:r>
              <a:rPr lang="en-US" sz="2400" dirty="0" err="1"/>
              <a:t>celého</a:t>
            </a:r>
            <a:r>
              <a:rPr lang="en-US" sz="2400" dirty="0"/>
              <a:t> </a:t>
            </a:r>
            <a:r>
              <a:rPr lang="en-US" sz="2400" dirty="0" err="1"/>
              <a:t>časového</a:t>
            </a:r>
            <a:r>
              <a:rPr lang="en-US" sz="2400" dirty="0"/>
              <a:t> </a:t>
            </a:r>
            <a:r>
              <a:rPr lang="en-US" sz="2400" dirty="0" err="1"/>
              <a:t>okna</a:t>
            </a:r>
            <a:r>
              <a:rPr lang="en-US" sz="2400" dirty="0"/>
              <a:t> (</a:t>
            </a:r>
            <a:r>
              <a:rPr lang="en-US" sz="2400" dirty="0" err="1"/>
              <a:t>ako</a:t>
            </a:r>
            <a:r>
              <a:rPr lang="en-US" sz="2400" dirty="0"/>
              <a:t> </a:t>
            </a:r>
            <a:r>
              <a:rPr lang="en-US" sz="2400" dirty="0" err="1"/>
              <a:t>alternatíve</a:t>
            </a:r>
            <a:r>
              <a:rPr lang="en-US" sz="2400" dirty="0"/>
              <a:t> </a:t>
            </a:r>
            <a:r>
              <a:rPr lang="en-US" sz="2400" dirty="0" err="1"/>
              <a:t>ku</a:t>
            </a:r>
            <a:r>
              <a:rPr lang="en-US" sz="2400" dirty="0"/>
              <a:t> </a:t>
            </a:r>
            <a:r>
              <a:rPr lang="en-US" sz="2400" dirty="0" err="1"/>
              <a:t>thresholdingu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dvoch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sebou</a:t>
            </a:r>
            <a:r>
              <a:rPr lang="en-US" sz="2400" dirty="0"/>
              <a:t> </a:t>
            </a:r>
            <a:r>
              <a:rPr lang="en-US" sz="2400" dirty="0" err="1"/>
              <a:t>idúcich</a:t>
            </a:r>
            <a:r>
              <a:rPr lang="en-US" sz="2400" dirty="0"/>
              <a:t> </a:t>
            </a:r>
            <a:r>
              <a:rPr lang="en-US" sz="2400" dirty="0" err="1"/>
              <a:t>snímkach</a:t>
            </a:r>
            <a:r>
              <a:rPr lang="en-US" sz="2400" dirty="0"/>
              <a:t>)?</a:t>
            </a:r>
            <a:endParaRPr lang="en-US" sz="2000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971550" y="0"/>
            <a:ext cx="7200900" cy="8567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Posudok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461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en-US" sz="2000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971550" y="0"/>
            <a:ext cx="7200900" cy="8567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Posudok</a:t>
            </a:r>
            <a:endParaRPr lang="en-US" sz="28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789"/>
            <a:ext cx="9144000" cy="529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6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>
            <a:normAutofit/>
          </a:bodyPr>
          <a:lstStyle/>
          <a:p>
            <a:r>
              <a:rPr lang="sk-SK" sz="2800" dirty="0"/>
              <a:t>Interakcia s počítačom</a:t>
            </a:r>
            <a:endParaRPr lang="en-US" sz="2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19000" y="1904174"/>
            <a:ext cx="7506000" cy="37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BlokTextu 7"/>
          <p:cNvSpPr txBox="1"/>
          <p:nvPr/>
        </p:nvSpPr>
        <p:spPr>
          <a:xfrm>
            <a:off x="1886161" y="3439179"/>
            <a:ext cx="1127680" cy="665246"/>
          </a:xfrm>
          <a:prstGeom prst="rect">
            <a:avLst/>
          </a:prstGeom>
          <a:noFill/>
          <a:ln>
            <a:noFill/>
          </a:ln>
        </p:spPr>
        <p:txBody>
          <a:bodyPr wrap="none" lIns="67500" tIns="33750" rIns="67500" bIns="33750" anchorCtr="0" compatLnSpc="0">
            <a:spAutoFit/>
          </a:bodyPr>
          <a:lstStyle/>
          <a:p>
            <a:r>
              <a:rPr lang="sk-SK" sz="1350" dirty="0">
                <a:latin typeface="Source Sans Pro" pitchFamily="34"/>
                <a:ea typeface="源ノ角ゴシック Normal" pitchFamily="2"/>
                <a:cs typeface="FreeSans" pitchFamily="2"/>
              </a:rPr>
              <a:t>- klávesnica</a:t>
            </a:r>
          </a:p>
          <a:p>
            <a:r>
              <a:rPr lang="sk-SK" sz="1350" dirty="0">
                <a:latin typeface="Source Sans Pro" pitchFamily="34"/>
                <a:ea typeface="源ノ角ゴシック Normal" pitchFamily="2"/>
                <a:cs typeface="FreeSans" pitchFamily="2"/>
              </a:rPr>
              <a:t>- neintuitívne</a:t>
            </a:r>
          </a:p>
          <a:p>
            <a:r>
              <a:rPr lang="sk-SK" sz="1350" dirty="0">
                <a:latin typeface="Source Sans Pro" pitchFamily="34"/>
                <a:ea typeface="源ノ角ゴシック Normal" pitchFamily="2"/>
                <a:cs typeface="FreeSans" pitchFamily="2"/>
              </a:rPr>
              <a:t>- striktné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4454383" y="3538725"/>
            <a:ext cx="935063" cy="466217"/>
          </a:xfrm>
          <a:prstGeom prst="rect">
            <a:avLst/>
          </a:prstGeom>
          <a:noFill/>
          <a:ln>
            <a:noFill/>
          </a:ln>
        </p:spPr>
        <p:txBody>
          <a:bodyPr wrap="none" lIns="67500" tIns="33750" rIns="67500" bIns="33750" anchorCtr="0" compatLnSpc="0">
            <a:spAutoFit/>
          </a:bodyPr>
          <a:lstStyle/>
          <a:p>
            <a:r>
              <a:rPr lang="sk-SK" sz="1350" dirty="0">
                <a:latin typeface="Source Sans Pro" pitchFamily="34"/>
                <a:ea typeface="源ノ角ゴシック Normal" pitchFamily="2"/>
                <a:cs typeface="FreeSans" pitchFamily="2"/>
              </a:rPr>
              <a:t>- myš</a:t>
            </a:r>
          </a:p>
          <a:p>
            <a:r>
              <a:rPr lang="sk-SK" sz="1350" dirty="0">
                <a:latin typeface="Source Sans Pro" pitchFamily="34"/>
                <a:ea typeface="源ノ角ゴシック Normal" pitchFamily="2"/>
                <a:cs typeface="FreeSans" pitchFamily="2"/>
              </a:rPr>
              <a:t>- intuitívne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6926304" y="3439180"/>
            <a:ext cx="1060226" cy="665246"/>
          </a:xfrm>
          <a:prstGeom prst="rect">
            <a:avLst/>
          </a:prstGeom>
          <a:noFill/>
          <a:ln>
            <a:noFill/>
          </a:ln>
        </p:spPr>
        <p:txBody>
          <a:bodyPr wrap="none" lIns="67500" tIns="33750" rIns="67500" bIns="33750" anchorCtr="0" compatLnSpc="0">
            <a:spAutoFit/>
          </a:bodyPr>
          <a:lstStyle/>
          <a:p>
            <a:r>
              <a:rPr lang="sk-SK" sz="1350" dirty="0">
                <a:latin typeface="Source Sans Pro" pitchFamily="34"/>
                <a:ea typeface="源ノ角ゴシック Normal" pitchFamily="2"/>
                <a:cs typeface="FreeSans" pitchFamily="2"/>
              </a:rPr>
              <a:t>- gestá, …</a:t>
            </a:r>
          </a:p>
          <a:p>
            <a:r>
              <a:rPr lang="sk-SK" sz="1350" dirty="0">
                <a:latin typeface="Source Sans Pro" pitchFamily="34"/>
                <a:ea typeface="源ノ角ゴシック Normal" pitchFamily="2"/>
                <a:cs typeface="FreeSans" pitchFamily="2"/>
              </a:rPr>
              <a:t>- priame</a:t>
            </a:r>
          </a:p>
          <a:p>
            <a:r>
              <a:rPr lang="sk-SK" sz="1350" dirty="0">
                <a:latin typeface="Source Sans Pro" pitchFamily="34"/>
                <a:ea typeface="源ノ角ゴシック Normal" pitchFamily="2"/>
                <a:cs typeface="FreeSans" pitchFamily="2"/>
              </a:rPr>
              <a:t>- prirodzené</a:t>
            </a:r>
          </a:p>
        </p:txBody>
      </p:sp>
    </p:spTree>
    <p:extLst>
      <p:ext uri="{BB962C8B-B14F-4D97-AF65-F5344CB8AC3E}">
        <p14:creationId xmlns:p14="http://schemas.microsoft.com/office/powerpoint/2010/main" val="232507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>
            <a:normAutofit/>
          </a:bodyPr>
          <a:lstStyle/>
          <a:p>
            <a:r>
              <a:rPr lang="sk-SK" sz="2800" dirty="0"/>
              <a:t>Existujúce riešenia</a:t>
            </a:r>
            <a:endParaRPr lang="en-US" sz="2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528920" y="1224301"/>
            <a:ext cx="6086160" cy="3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52400" y="4450080"/>
            <a:ext cx="4280747" cy="240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21792" y="4041361"/>
            <a:ext cx="5688000" cy="2816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59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/>
          <a:lstStyle/>
          <a:p>
            <a:r>
              <a:rPr lang="en-US" sz="2800" dirty="0" err="1" smtClean="0"/>
              <a:t>Ciele</a:t>
            </a:r>
            <a:endParaRPr lang="en-US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sk-SK" sz="2800" b="1" dirty="0"/>
              <a:t>Navrhnúť</a:t>
            </a:r>
            <a:r>
              <a:rPr lang="sk-SK" sz="2800" dirty="0"/>
              <a:t> vlastný HCI komponent,</a:t>
            </a:r>
          </a:p>
          <a:p>
            <a:pPr marL="0" lvl="0" indent="0" algn="ctr">
              <a:buNone/>
            </a:pPr>
            <a:r>
              <a:rPr lang="sk-SK" sz="2800" b="1" dirty="0"/>
              <a:t>implementovať</a:t>
            </a:r>
            <a:r>
              <a:rPr lang="sk-SK" sz="2800" dirty="0"/>
              <a:t> ho</a:t>
            </a:r>
          </a:p>
          <a:p>
            <a:pPr marL="0" lvl="0" indent="0" algn="ctr">
              <a:buNone/>
            </a:pPr>
            <a:r>
              <a:rPr lang="sk-SK" sz="2800" dirty="0"/>
              <a:t>a pokúsiť sa </a:t>
            </a:r>
            <a:r>
              <a:rPr lang="sk-SK" sz="2800" dirty="0" err="1"/>
              <a:t>pilotne</a:t>
            </a:r>
            <a:r>
              <a:rPr lang="sk-SK" sz="2800" dirty="0"/>
              <a:t> ho </a:t>
            </a:r>
            <a:r>
              <a:rPr lang="sk-SK" sz="2800" b="1" dirty="0"/>
              <a:t>zakomponovať</a:t>
            </a:r>
            <a:r>
              <a:rPr lang="sk-SK" sz="2800" dirty="0"/>
              <a:t> do existujúceho produktu.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998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>
            <a:normAutofit/>
          </a:bodyPr>
          <a:lstStyle/>
          <a:p>
            <a:r>
              <a:rPr lang="sk-SK" sz="2800" dirty="0"/>
              <a:t>Existujúce metódy</a:t>
            </a:r>
            <a:endParaRPr lang="en-US" sz="2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971550" y="1284182"/>
            <a:ext cx="7200900" cy="3809999"/>
          </a:xfrm>
        </p:spPr>
        <p:txBody>
          <a:bodyPr>
            <a:normAutofit/>
          </a:bodyPr>
          <a:lstStyle/>
          <a:p>
            <a:pPr lvl="0">
              <a:buClr>
                <a:srgbClr val="2C3E50"/>
              </a:buClr>
              <a:buSzPct val="45000"/>
              <a:buFont typeface="StarSymbol"/>
              <a:buChar char="●"/>
            </a:pPr>
            <a:r>
              <a:rPr lang="sk-SK" sz="2000" dirty="0" err="1"/>
              <a:t>Haar-like</a:t>
            </a:r>
            <a:r>
              <a:rPr lang="sk-SK" sz="2000" dirty="0"/>
              <a:t> </a:t>
            </a:r>
            <a:r>
              <a:rPr lang="sk-SK" sz="2000" dirty="0" err="1"/>
              <a:t>features</a:t>
            </a:r>
            <a:endParaRPr lang="sk-SK" sz="2000" dirty="0"/>
          </a:p>
          <a:p>
            <a:pPr lvl="0">
              <a:buClr>
                <a:srgbClr val="2C3E50"/>
              </a:buClr>
              <a:buSzPct val="45000"/>
              <a:buFont typeface="StarSymbol"/>
              <a:buChar char="●"/>
            </a:pPr>
            <a:r>
              <a:rPr lang="sk-SK" sz="2000" dirty="0" err="1"/>
              <a:t>random</a:t>
            </a:r>
            <a:r>
              <a:rPr lang="sk-SK" sz="2000" dirty="0"/>
              <a:t> </a:t>
            </a:r>
            <a:r>
              <a:rPr lang="sk-SK" sz="2000" dirty="0" err="1"/>
              <a:t>forests</a:t>
            </a:r>
            <a:endParaRPr lang="sk-SK" sz="2000" dirty="0"/>
          </a:p>
          <a:p>
            <a:pPr lvl="0">
              <a:buClr>
                <a:srgbClr val="2C3E50"/>
              </a:buClr>
              <a:buSzPct val="45000"/>
              <a:buFont typeface="StarSymbol"/>
              <a:buChar char="●"/>
            </a:pPr>
            <a:r>
              <a:rPr lang="sk-SK" sz="2000" dirty="0" err="1"/>
              <a:t>random</a:t>
            </a:r>
            <a:r>
              <a:rPr lang="sk-SK" sz="2000" dirty="0"/>
              <a:t> </a:t>
            </a:r>
            <a:r>
              <a:rPr lang="sk-SK" sz="2000" dirty="0" err="1"/>
              <a:t>ferns</a:t>
            </a:r>
            <a:endParaRPr lang="sk-SK" sz="2000" dirty="0"/>
          </a:p>
          <a:p>
            <a:r>
              <a:rPr lang="sk-SK" sz="2000" dirty="0"/>
              <a:t>n</a:t>
            </a:r>
            <a:r>
              <a:rPr lang="sk-SK" sz="2000" dirty="0" smtClean="0"/>
              <a:t>eurónové siete</a:t>
            </a:r>
          </a:p>
          <a:p>
            <a:r>
              <a:rPr lang="sk-SK" sz="2000" dirty="0" smtClean="0"/>
              <a:t>detekcia zo zvuku</a:t>
            </a:r>
            <a:endParaRPr lang="en-US" sz="20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023241" y="1674555"/>
            <a:ext cx="5120759" cy="3085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1500" y="3474406"/>
            <a:ext cx="3327400" cy="2570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801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>
            <a:normAutofit/>
          </a:bodyPr>
          <a:lstStyle/>
          <a:p>
            <a:r>
              <a:rPr lang="sk-SK" sz="2800" dirty="0"/>
              <a:t>Existujúce metódy</a:t>
            </a:r>
            <a:endParaRPr lang="en-US" sz="2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1018321"/>
            <a:ext cx="4977720" cy="220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8700" y="3568441"/>
            <a:ext cx="2609640" cy="122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98700" y="4848586"/>
            <a:ext cx="2761920" cy="6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222710" y="376571"/>
            <a:ext cx="3499200" cy="34731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ĺžnik 8"/>
          <p:cNvSpPr/>
          <p:nvPr/>
        </p:nvSpPr>
        <p:spPr>
          <a:xfrm>
            <a:off x="0" y="619042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Aoki, M., Masuda, K., Matsuda, H., </a:t>
            </a:r>
            <a:r>
              <a:rPr lang="en-US" sz="1000" dirty="0" err="1"/>
              <a:t>Takiguchi</a:t>
            </a:r>
            <a:r>
              <a:rPr lang="en-US" sz="1000" dirty="0"/>
              <a:t>, T., and Ariki, Y. Voice activity detection by lip shape tracking using </a:t>
            </a:r>
            <a:r>
              <a:rPr lang="en-US" sz="1000" dirty="0" err="1"/>
              <a:t>ebgm</a:t>
            </a:r>
            <a:r>
              <a:rPr lang="en-US" sz="1000" dirty="0"/>
              <a:t>. In Proceedings of the 15th ACM international conference on Multimedia (2007), ACM, pp. 561–564.</a:t>
            </a:r>
          </a:p>
        </p:txBody>
      </p:sp>
      <p:sp>
        <p:nvSpPr>
          <p:cNvPr id="10" name="Obdĺžnik 9"/>
          <p:cNvSpPr/>
          <p:nvPr/>
        </p:nvSpPr>
        <p:spPr>
          <a:xfrm>
            <a:off x="0" y="6488643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KAZEMI, </a:t>
            </a:r>
            <a:r>
              <a:rPr lang="en-US" sz="1000" dirty="0" err="1"/>
              <a:t>Vahid</a:t>
            </a:r>
            <a:r>
              <a:rPr lang="en-US" sz="1000" dirty="0"/>
              <a:t>; SULLIVAN, Josephine. One millisecond face alignment with an ensemble of regression trees. In: Proceedings of the IEEE Conference on Computer Vision and Pattern Recognition. 2014. p. 1867-1874.</a:t>
            </a:r>
          </a:p>
        </p:txBody>
      </p:sp>
    </p:spTree>
    <p:extLst>
      <p:ext uri="{BB962C8B-B14F-4D97-AF65-F5344CB8AC3E}">
        <p14:creationId xmlns:p14="http://schemas.microsoft.com/office/powerpoint/2010/main" val="278982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>
            <a:normAutofit/>
          </a:bodyPr>
          <a:lstStyle/>
          <a:p>
            <a:r>
              <a:rPr lang="sk-SK" sz="2800" dirty="0" smtClean="0"/>
              <a:t>Naše riešenie</a:t>
            </a:r>
            <a:endParaRPr lang="en-US" sz="2800" dirty="0"/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3" y="1218005"/>
            <a:ext cx="2289733" cy="1633880"/>
          </a:xfr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" y="3213101"/>
            <a:ext cx="3543935" cy="398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583600" y="1045820"/>
            <a:ext cx="7359119" cy="457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650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856789"/>
          </a:xfrm>
        </p:spPr>
        <p:txBody>
          <a:bodyPr>
            <a:normAutofit/>
          </a:bodyPr>
          <a:lstStyle/>
          <a:p>
            <a:r>
              <a:rPr lang="sk-SK" sz="2800" dirty="0"/>
              <a:t>Naše riešenie</a:t>
            </a:r>
            <a:endParaRPr lang="en-US" sz="2800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7" y="1224532"/>
            <a:ext cx="3120693" cy="174142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99860" y="1400444"/>
            <a:ext cx="2761920" cy="6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66" y="3333699"/>
            <a:ext cx="5366868" cy="3347355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6075" y="2318430"/>
            <a:ext cx="4949489" cy="55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1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soštvorcová mriežka 16 x 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44_TF03031015" id="{91DF5D2B-076B-4BF0-BD3C-59D7E1657E4A}" vid="{9D4FA74F-3540-4B0F-A2DA-51D08099DA7E}"/>
    </a:ext>
  </a:extLst>
</a:theme>
</file>

<file path=ppt/theme/theme2.xml><?xml version="1.0" encoding="utf-8"?>
<a:theme xmlns:a="http://schemas.openxmlformats.org/drawingml/2006/main" name="Motív balíka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balíka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Obchodná prezentácia s motívom kosoštvorcovej mriežky (širokouhlý formát)</Template>
  <TotalTime>848</TotalTime>
  <Words>338</Words>
  <Application>Microsoft Office PowerPoint</Application>
  <PresentationFormat>Prezentácia na obrazovke (4:3)</PresentationFormat>
  <Paragraphs>88</Paragraphs>
  <Slides>25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1" baseType="lpstr">
      <vt:lpstr>Arial</vt:lpstr>
      <vt:lpstr>FreeSans</vt:lpstr>
      <vt:lpstr>Source Sans Pro</vt:lpstr>
      <vt:lpstr>StarSymbol</vt:lpstr>
      <vt:lpstr>源ノ角ゴシック Normal</vt:lpstr>
      <vt:lpstr>Kosoštvorcová mriežka 16 x 9</vt:lpstr>
      <vt:lpstr>Riadenie softvérových produktov pomocou HCI komponentov </vt:lpstr>
      <vt:lpstr>Motivácia</vt:lpstr>
      <vt:lpstr>Interakcia s počítačom</vt:lpstr>
      <vt:lpstr>Existujúce riešenia</vt:lpstr>
      <vt:lpstr>Ciele</vt:lpstr>
      <vt:lpstr>Existujúce metódy</vt:lpstr>
      <vt:lpstr>Existujúce metódy</vt:lpstr>
      <vt:lpstr>Naše riešenie</vt:lpstr>
      <vt:lpstr>Naše riešenie</vt:lpstr>
      <vt:lpstr>Naše riešenie</vt:lpstr>
      <vt:lpstr>Naše riešenie</vt:lpstr>
      <vt:lpstr>Naše riešenie</vt:lpstr>
      <vt:lpstr>Naše riešenie</vt:lpstr>
      <vt:lpstr>Naše riešenie</vt:lpstr>
      <vt:lpstr>Naše riešenie</vt:lpstr>
      <vt:lpstr>Testovanie</vt:lpstr>
      <vt:lpstr>Testovanie</vt:lpstr>
      <vt:lpstr>Testovanie</vt:lpstr>
      <vt:lpstr>Testovanie</vt:lpstr>
      <vt:lpstr>Prezentácia programu PowerPoint</vt:lpstr>
      <vt:lpstr>Otázky?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Riadenie softvérových produktov  pomocou HCI komponentov</dc:title>
  <dc:creator>kriza</dc:creator>
  <cp:lastModifiedBy>kriza</cp:lastModifiedBy>
  <cp:revision>25</cp:revision>
  <dcterms:created xsi:type="dcterms:W3CDTF">2019-04-23T13:54:04Z</dcterms:created>
  <dcterms:modified xsi:type="dcterms:W3CDTF">2019-05-20T07:07:02Z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