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</p:sldIdLst>
  <p:sldSz cx="9144000" cy="5143500" type="screen16x9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71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2C3B-C731-41A7-85E0-70C78354F236}" type="datetimeFigureOut">
              <a:rPr lang="sk-SK" smtClean="0"/>
              <a:t>29.11.2017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093B-BB89-4934-9EA5-BE2A630BF7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8418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2C3B-C731-41A7-85E0-70C78354F236}" type="datetimeFigureOut">
              <a:rPr lang="sk-SK" smtClean="0"/>
              <a:t>29.11.2017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093B-BB89-4934-9EA5-BE2A630BF7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2025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2C3B-C731-41A7-85E0-70C78354F236}" type="datetimeFigureOut">
              <a:rPr lang="sk-SK" smtClean="0"/>
              <a:t>29.11.2017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093B-BB89-4934-9EA5-BE2A630BF7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086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2C3B-C731-41A7-85E0-70C78354F236}" type="datetimeFigureOut">
              <a:rPr lang="sk-SK" smtClean="0"/>
              <a:t>29.11.2017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093B-BB89-4934-9EA5-BE2A630BF7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44830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2C3B-C731-41A7-85E0-70C78354F236}" type="datetimeFigureOut">
              <a:rPr lang="sk-SK" smtClean="0"/>
              <a:t>29.11.2017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093B-BB89-4934-9EA5-BE2A630BF7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78112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2C3B-C731-41A7-85E0-70C78354F236}" type="datetimeFigureOut">
              <a:rPr lang="sk-SK" smtClean="0"/>
              <a:t>29.11.2017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093B-BB89-4934-9EA5-BE2A630BF7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93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2C3B-C731-41A7-85E0-70C78354F236}" type="datetimeFigureOut">
              <a:rPr lang="sk-SK" smtClean="0"/>
              <a:t>29.11.2017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093B-BB89-4934-9EA5-BE2A630BF7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79896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2C3B-C731-41A7-85E0-70C78354F236}" type="datetimeFigureOut">
              <a:rPr lang="sk-SK" smtClean="0"/>
              <a:t>29.11.2017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093B-BB89-4934-9EA5-BE2A630BF7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43116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2C3B-C731-41A7-85E0-70C78354F236}" type="datetimeFigureOut">
              <a:rPr lang="sk-SK" smtClean="0"/>
              <a:t>29.11.2017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093B-BB89-4934-9EA5-BE2A630BF7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41574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2C3B-C731-41A7-85E0-70C78354F236}" type="datetimeFigureOut">
              <a:rPr lang="sk-SK" smtClean="0"/>
              <a:t>29.11.2017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093B-BB89-4934-9EA5-BE2A630BF7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41587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2C3B-C731-41A7-85E0-70C78354F236}" type="datetimeFigureOut">
              <a:rPr lang="sk-SK" smtClean="0"/>
              <a:t>29.11.2017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093B-BB89-4934-9EA5-BE2A630BF7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22850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F2C3B-C731-41A7-85E0-70C78354F236}" type="datetimeFigureOut">
              <a:rPr lang="sk-SK" smtClean="0"/>
              <a:t>29.11.2017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C093B-BB89-4934-9EA5-BE2A630BF7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56617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915566"/>
            <a:ext cx="7772400" cy="2088232"/>
          </a:xfrm>
          <a:solidFill>
            <a:srgbClr val="FF5050"/>
          </a:solidFill>
          <a:ln w="28575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sk-SK" sz="3600" dirty="0" smtClean="0">
                <a:solidFill>
                  <a:schemeClr val="bg1"/>
                </a:solidFill>
                <a:latin typeface="Cambria" panose="02040503050406030204" pitchFamily="18" charset="0"/>
              </a:rPr>
              <a:t>Škálovateľný proces získavania, extrakcie, deduplikácie a prezentácie webových dát</a:t>
            </a:r>
            <a:endParaRPr lang="sk-SK" sz="36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3507854"/>
            <a:ext cx="7776864" cy="1080120"/>
          </a:xfrm>
        </p:spPr>
        <p:txBody>
          <a:bodyPr>
            <a:noAutofit/>
          </a:bodyPr>
          <a:lstStyle/>
          <a:p>
            <a:pPr algn="l"/>
            <a:r>
              <a:rPr lang="sk-SK" sz="24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Vedúci práce: </a:t>
            </a:r>
            <a:r>
              <a:rPr lang="sk-SK" sz="24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Batang" panose="02030600000101010101" pitchFamily="18" charset="-127"/>
                <a:cs typeface="Gisha" panose="020B0502040204020203" pitchFamily="34" charset="-79"/>
              </a:rPr>
              <a:t>RNDr. Peter </a:t>
            </a:r>
            <a:r>
              <a:rPr lang="sk-SK" sz="2400" dirty="0" err="1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Batang" panose="02030600000101010101" pitchFamily="18" charset="-127"/>
                <a:cs typeface="Gisha" panose="020B0502040204020203" pitchFamily="34" charset="-79"/>
              </a:rPr>
              <a:t>Gurský</a:t>
            </a:r>
            <a:r>
              <a:rPr lang="sk-SK" sz="24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Batang" panose="02030600000101010101" pitchFamily="18" charset="-127"/>
                <a:cs typeface="Gisha" panose="020B0502040204020203" pitchFamily="34" charset="-79"/>
              </a:rPr>
              <a:t>, PhD.</a:t>
            </a:r>
          </a:p>
          <a:p>
            <a:pPr algn="l"/>
            <a:r>
              <a:rPr lang="sk-SK" sz="24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Autor: Patrik Sedlák</a:t>
            </a:r>
            <a:endParaRPr lang="sk-SK" sz="24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05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272" y="0"/>
            <a:ext cx="6552728" cy="5143500"/>
          </a:xfrm>
          <a:ln w="28575">
            <a:solidFill>
              <a:srgbClr val="C00000"/>
            </a:solidFill>
          </a:ln>
        </p:spPr>
      </p:pic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107504" y="3507854"/>
            <a:ext cx="3884165" cy="857250"/>
          </a:xfrm>
          <a:solidFill>
            <a:srgbClr val="FF5050"/>
          </a:solidFill>
          <a:ln w="28575">
            <a:solidFill>
              <a:srgbClr val="C00000"/>
            </a:solidFill>
          </a:ln>
        </p:spPr>
        <p:txBody>
          <a:bodyPr/>
          <a:lstStyle/>
          <a:p>
            <a:r>
              <a:rPr lang="sk-SK" dirty="0" smtClean="0">
                <a:solidFill>
                  <a:schemeClr val="bg1"/>
                </a:solidFill>
                <a:latin typeface="Cambria" panose="02040503050406030204" pitchFamily="18" charset="0"/>
              </a:rPr>
              <a:t>Motivácia</a:t>
            </a:r>
            <a:endParaRPr lang="sk-SK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61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5050"/>
          </a:solidFill>
          <a:ln w="28575">
            <a:solidFill>
              <a:srgbClr val="C00000"/>
            </a:solidFill>
          </a:ln>
        </p:spPr>
        <p:txBody>
          <a:bodyPr/>
          <a:lstStyle/>
          <a:p>
            <a:r>
              <a:rPr lang="sk-SK" dirty="0">
                <a:solidFill>
                  <a:schemeClr val="bg1"/>
                </a:solidFill>
                <a:latin typeface="Cambria" panose="02040503050406030204" pitchFamily="18" charset="0"/>
              </a:rPr>
              <a:t>0</a:t>
            </a:r>
            <a:r>
              <a:rPr lang="sk-SK" dirty="0" smtClean="0">
                <a:solidFill>
                  <a:schemeClr val="bg1"/>
                </a:solidFill>
                <a:latin typeface="Cambria" panose="02040503050406030204" pitchFamily="18" charset="0"/>
              </a:rPr>
              <a:t>. cieľ práce</a:t>
            </a:r>
            <a:endParaRPr lang="sk-SK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latin typeface="Cambria" panose="02040503050406030204" pitchFamily="18" charset="0"/>
              </a:rPr>
              <a:t>Porozumieť jednotlivým nástrojom projektu Kapsa, s akými dátami pracujú, odkiaľ ich získavajú, kam ich posielajú, ...</a:t>
            </a:r>
            <a:endParaRPr lang="sk-SK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10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5050"/>
          </a:solidFill>
          <a:ln w="28575">
            <a:solidFill>
              <a:srgbClr val="C00000"/>
            </a:solidFill>
          </a:ln>
        </p:spPr>
        <p:txBody>
          <a:bodyPr/>
          <a:lstStyle/>
          <a:p>
            <a:r>
              <a:rPr lang="sk-SK" dirty="0" smtClean="0">
                <a:solidFill>
                  <a:schemeClr val="bg1"/>
                </a:solidFill>
                <a:latin typeface="Cambria" panose="02040503050406030204" pitchFamily="18" charset="0"/>
              </a:rPr>
              <a:t>1. cieľ práce</a:t>
            </a:r>
            <a:endParaRPr lang="sk-SK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latin typeface="Cambria" panose="02040503050406030204" pitchFamily="18" charset="0"/>
              </a:rPr>
              <a:t>Vytvorenie a nasadenie automatického procesu opakovaného získavania, extrakcie, deduplikácie a prezentácie dát z internetových obchodov s využitím príslušných nástrojov projektu Kapsa, realizujúcich príslušné operácie. </a:t>
            </a:r>
          </a:p>
        </p:txBody>
      </p:sp>
    </p:spTree>
    <p:extLst>
      <p:ext uri="{BB962C8B-B14F-4D97-AF65-F5344CB8AC3E}">
        <p14:creationId xmlns:p14="http://schemas.microsoft.com/office/powerpoint/2010/main" val="198827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5050"/>
          </a:solidFill>
          <a:ln w="28575">
            <a:solidFill>
              <a:srgbClr val="C00000"/>
            </a:solidFill>
          </a:ln>
        </p:spPr>
        <p:txBody>
          <a:bodyPr/>
          <a:lstStyle/>
          <a:p>
            <a:r>
              <a:rPr lang="sk-SK" dirty="0" smtClean="0">
                <a:solidFill>
                  <a:schemeClr val="bg1"/>
                </a:solidFill>
                <a:latin typeface="Cambria" panose="02040503050406030204" pitchFamily="18" charset="0"/>
              </a:rPr>
              <a:t>2. cieľ práce</a:t>
            </a:r>
            <a:endParaRPr lang="sk-SK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459831"/>
          </a:xfrm>
        </p:spPr>
        <p:txBody>
          <a:bodyPr>
            <a:normAutofit/>
          </a:bodyPr>
          <a:lstStyle/>
          <a:p>
            <a:r>
              <a:rPr lang="sk-SK" dirty="0">
                <a:latin typeface="Cambria" panose="02040503050406030204" pitchFamily="18" charset="0"/>
              </a:rPr>
              <a:t>Realizácia výkonnostného testu a analýza úzkych </a:t>
            </a:r>
            <a:r>
              <a:rPr lang="sk-SK" dirty="0" smtClean="0">
                <a:latin typeface="Cambria" panose="02040503050406030204" pitchFamily="18" charset="0"/>
              </a:rPr>
              <a:t>miest nasadeného </a:t>
            </a:r>
            <a:r>
              <a:rPr lang="sk-SK" dirty="0">
                <a:latin typeface="Cambria" panose="02040503050406030204" pitchFamily="18" charset="0"/>
              </a:rPr>
              <a:t>riešenia</a:t>
            </a:r>
            <a:r>
              <a:rPr lang="sk-SK" dirty="0" smtClean="0">
                <a:latin typeface="Cambria" panose="02040503050406030204" pitchFamily="18" charset="0"/>
              </a:rPr>
              <a:t>.</a:t>
            </a:r>
          </a:p>
          <a:p>
            <a:pPr marL="0" indent="0">
              <a:buNone/>
            </a:pPr>
            <a:endParaRPr lang="sk-SK" sz="28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sk-SK" sz="2800" dirty="0">
              <a:latin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k-SK" sz="2400" dirty="0" smtClean="0">
                <a:latin typeface="Cambria" panose="02040503050406030204" pitchFamily="18" charset="0"/>
              </a:rPr>
              <a:t>Test pre veľké množstvo zdrojov (stránok)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400" dirty="0">
                <a:latin typeface="Cambria" panose="02040503050406030204" pitchFamily="18" charset="0"/>
              </a:rPr>
              <a:t>Test pre veľké množstvo </a:t>
            </a:r>
            <a:r>
              <a:rPr lang="sk-SK" sz="2400" dirty="0" smtClean="0">
                <a:latin typeface="Cambria" panose="02040503050406030204" pitchFamily="18" charset="0"/>
              </a:rPr>
              <a:t>užívateľov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400" dirty="0" smtClean="0">
                <a:latin typeface="Cambria" panose="02040503050406030204" pitchFamily="18" charset="0"/>
              </a:rPr>
              <a:t>Ktorý modul akú záťaž zvládne?</a:t>
            </a:r>
            <a:endParaRPr lang="sk-SK" sz="2400" dirty="0">
              <a:latin typeface="Cambria" panose="02040503050406030204" pitchFamily="18" charset="0"/>
            </a:endParaRPr>
          </a:p>
          <a:p>
            <a:endParaRPr lang="sk-SK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68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5050"/>
          </a:solidFill>
          <a:ln w="28575">
            <a:solidFill>
              <a:srgbClr val="C00000"/>
            </a:solidFill>
          </a:ln>
        </p:spPr>
        <p:txBody>
          <a:bodyPr/>
          <a:lstStyle/>
          <a:p>
            <a:r>
              <a:rPr lang="sk-SK" dirty="0" smtClean="0">
                <a:solidFill>
                  <a:schemeClr val="bg1"/>
                </a:solidFill>
                <a:latin typeface="Cambria" panose="02040503050406030204" pitchFamily="18" charset="0"/>
              </a:rPr>
              <a:t>3. cieľ práce</a:t>
            </a:r>
            <a:endParaRPr lang="sk-SK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latin typeface="Cambria" panose="02040503050406030204" pitchFamily="18" charset="0"/>
              </a:rPr>
              <a:t>Návrh </a:t>
            </a:r>
            <a:r>
              <a:rPr lang="sk-SK" dirty="0">
                <a:latin typeface="Cambria" panose="02040503050406030204" pitchFamily="18" charset="0"/>
              </a:rPr>
              <a:t>a realizácia škálovateľného distribuovaného spracovania odhalených úzkych miest v rámci automatického procesu a jeho porovnanie s pôvodným riešením.</a:t>
            </a:r>
          </a:p>
        </p:txBody>
      </p:sp>
    </p:spTree>
    <p:extLst>
      <p:ext uri="{BB962C8B-B14F-4D97-AF65-F5344CB8AC3E}">
        <p14:creationId xmlns:p14="http://schemas.microsoft.com/office/powerpoint/2010/main" val="397126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5050"/>
          </a:solidFill>
          <a:ln w="28575">
            <a:solidFill>
              <a:srgbClr val="C00000"/>
            </a:solidFill>
          </a:ln>
        </p:spPr>
        <p:txBody>
          <a:bodyPr/>
          <a:lstStyle/>
          <a:p>
            <a:r>
              <a:rPr lang="sk-SK" dirty="0" smtClean="0">
                <a:solidFill>
                  <a:schemeClr val="bg1"/>
                </a:solidFill>
                <a:latin typeface="Cambria" panose="02040503050406030204" pitchFamily="18" charset="0"/>
              </a:rPr>
              <a:t>Literatúra</a:t>
            </a:r>
            <a:endParaRPr lang="sk-SK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k-SK" dirty="0" err="1" smtClean="0">
                <a:latin typeface="Cambria" panose="02040503050406030204" pitchFamily="18" charset="0"/>
              </a:rPr>
              <a:t>Apache</a:t>
            </a:r>
            <a:r>
              <a:rPr lang="sk-SK" dirty="0" smtClean="0">
                <a:latin typeface="Cambria" panose="02040503050406030204" pitchFamily="18" charset="0"/>
              </a:rPr>
              <a:t> </a:t>
            </a:r>
            <a:r>
              <a:rPr lang="sk-SK" dirty="0" err="1">
                <a:latin typeface="Cambria" panose="02040503050406030204" pitchFamily="18" charset="0"/>
              </a:rPr>
              <a:t>Beam</a:t>
            </a:r>
            <a:r>
              <a:rPr lang="sk-SK" dirty="0">
                <a:latin typeface="Cambria" panose="02040503050406030204" pitchFamily="18" charset="0"/>
              </a:rPr>
              <a:t>: </a:t>
            </a:r>
            <a:r>
              <a:rPr lang="sk-SK" dirty="0" err="1">
                <a:latin typeface="Cambria" panose="02040503050406030204" pitchFamily="18" charset="0"/>
              </a:rPr>
              <a:t>An</a:t>
            </a:r>
            <a:r>
              <a:rPr lang="sk-SK" dirty="0">
                <a:latin typeface="Cambria" panose="02040503050406030204" pitchFamily="18" charset="0"/>
              </a:rPr>
              <a:t> </a:t>
            </a:r>
            <a:r>
              <a:rPr lang="sk-SK" dirty="0" err="1">
                <a:latin typeface="Cambria" panose="02040503050406030204" pitchFamily="18" charset="0"/>
              </a:rPr>
              <a:t>advanced</a:t>
            </a:r>
            <a:r>
              <a:rPr lang="sk-SK" dirty="0">
                <a:latin typeface="Cambria" panose="02040503050406030204" pitchFamily="18" charset="0"/>
              </a:rPr>
              <a:t> </a:t>
            </a:r>
            <a:r>
              <a:rPr lang="sk-SK" dirty="0" err="1">
                <a:latin typeface="Cambria" panose="02040503050406030204" pitchFamily="18" charset="0"/>
              </a:rPr>
              <a:t>unified</a:t>
            </a:r>
            <a:r>
              <a:rPr lang="sk-SK" dirty="0">
                <a:latin typeface="Cambria" panose="02040503050406030204" pitchFamily="18" charset="0"/>
              </a:rPr>
              <a:t> </a:t>
            </a:r>
            <a:r>
              <a:rPr lang="sk-SK" dirty="0" err="1">
                <a:latin typeface="Cambria" panose="02040503050406030204" pitchFamily="18" charset="0"/>
              </a:rPr>
              <a:t>programming</a:t>
            </a:r>
            <a:r>
              <a:rPr lang="sk-SK" dirty="0">
                <a:latin typeface="Cambria" panose="02040503050406030204" pitchFamily="18" charset="0"/>
              </a:rPr>
              <a:t> model. Dostupné na webe: https://beam.apache.org/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err="1" smtClean="0">
                <a:latin typeface="Cambria" panose="02040503050406030204" pitchFamily="18" charset="0"/>
              </a:rPr>
              <a:t>Tyler</a:t>
            </a:r>
            <a:r>
              <a:rPr lang="sk-SK" dirty="0" smtClean="0">
                <a:latin typeface="Cambria" panose="02040503050406030204" pitchFamily="18" charset="0"/>
              </a:rPr>
              <a:t> </a:t>
            </a:r>
            <a:r>
              <a:rPr lang="sk-SK" dirty="0" err="1">
                <a:latin typeface="Cambria" panose="02040503050406030204" pitchFamily="18" charset="0"/>
              </a:rPr>
              <a:t>Akidau</a:t>
            </a:r>
            <a:r>
              <a:rPr lang="sk-SK" dirty="0">
                <a:latin typeface="Cambria" panose="02040503050406030204" pitchFamily="18" charset="0"/>
              </a:rPr>
              <a:t> </a:t>
            </a:r>
            <a:r>
              <a:rPr lang="sk-SK" dirty="0" err="1">
                <a:latin typeface="Cambria" panose="02040503050406030204" pitchFamily="18" charset="0"/>
              </a:rPr>
              <a:t>et</a:t>
            </a:r>
            <a:r>
              <a:rPr lang="sk-SK" dirty="0">
                <a:latin typeface="Cambria" panose="02040503050406030204" pitchFamily="18" charset="0"/>
              </a:rPr>
              <a:t> al.: </a:t>
            </a:r>
            <a:r>
              <a:rPr lang="sk-SK" dirty="0" err="1">
                <a:latin typeface="Cambria" panose="02040503050406030204" pitchFamily="18" charset="0"/>
              </a:rPr>
              <a:t>The</a:t>
            </a:r>
            <a:r>
              <a:rPr lang="sk-SK" dirty="0">
                <a:latin typeface="Cambria" panose="02040503050406030204" pitchFamily="18" charset="0"/>
              </a:rPr>
              <a:t> </a:t>
            </a:r>
            <a:r>
              <a:rPr lang="sk-SK" dirty="0" err="1">
                <a:latin typeface="Cambria" panose="02040503050406030204" pitchFamily="18" charset="0"/>
              </a:rPr>
              <a:t>Dataflow</a:t>
            </a:r>
            <a:r>
              <a:rPr lang="sk-SK" dirty="0">
                <a:latin typeface="Cambria" panose="02040503050406030204" pitchFamily="18" charset="0"/>
              </a:rPr>
              <a:t> Model: A </a:t>
            </a:r>
            <a:r>
              <a:rPr lang="sk-SK" dirty="0" err="1">
                <a:latin typeface="Cambria" panose="02040503050406030204" pitchFamily="18" charset="0"/>
              </a:rPr>
              <a:t>Practical</a:t>
            </a:r>
            <a:r>
              <a:rPr lang="sk-SK" dirty="0">
                <a:latin typeface="Cambria" panose="02040503050406030204" pitchFamily="18" charset="0"/>
              </a:rPr>
              <a:t> </a:t>
            </a:r>
            <a:r>
              <a:rPr lang="sk-SK" dirty="0" err="1">
                <a:latin typeface="Cambria" panose="02040503050406030204" pitchFamily="18" charset="0"/>
              </a:rPr>
              <a:t>Approach</a:t>
            </a:r>
            <a:r>
              <a:rPr lang="sk-SK" dirty="0">
                <a:latin typeface="Cambria" panose="02040503050406030204" pitchFamily="18" charset="0"/>
              </a:rPr>
              <a:t> to </a:t>
            </a:r>
            <a:r>
              <a:rPr lang="sk-SK" dirty="0" err="1" smtClean="0">
                <a:latin typeface="Cambria" panose="02040503050406030204" pitchFamily="18" charset="0"/>
              </a:rPr>
              <a:t>Balancing</a:t>
            </a:r>
            <a:r>
              <a:rPr lang="sk-SK" dirty="0" smtClean="0">
                <a:latin typeface="Cambria" panose="02040503050406030204" pitchFamily="18" charset="0"/>
              </a:rPr>
              <a:t> </a:t>
            </a:r>
            <a:r>
              <a:rPr lang="sk-SK" dirty="0" err="1" smtClean="0">
                <a:latin typeface="Cambria" panose="02040503050406030204" pitchFamily="18" charset="0"/>
              </a:rPr>
              <a:t>Correctness</a:t>
            </a:r>
            <a:r>
              <a:rPr lang="sk-SK" dirty="0">
                <a:latin typeface="Cambria" panose="02040503050406030204" pitchFamily="18" charset="0"/>
              </a:rPr>
              <a:t>, </a:t>
            </a:r>
            <a:r>
              <a:rPr lang="sk-SK" dirty="0" err="1">
                <a:latin typeface="Cambria" panose="02040503050406030204" pitchFamily="18" charset="0"/>
              </a:rPr>
              <a:t>Latency</a:t>
            </a:r>
            <a:r>
              <a:rPr lang="sk-SK" dirty="0">
                <a:latin typeface="Cambria" panose="02040503050406030204" pitchFamily="18" charset="0"/>
              </a:rPr>
              <a:t>, and </a:t>
            </a:r>
            <a:r>
              <a:rPr lang="sk-SK" dirty="0" err="1">
                <a:latin typeface="Cambria" panose="02040503050406030204" pitchFamily="18" charset="0"/>
              </a:rPr>
              <a:t>Cost</a:t>
            </a:r>
            <a:r>
              <a:rPr lang="sk-SK" dirty="0">
                <a:latin typeface="Cambria" panose="02040503050406030204" pitchFamily="18" charset="0"/>
              </a:rPr>
              <a:t> in </a:t>
            </a:r>
            <a:r>
              <a:rPr lang="sk-SK" dirty="0" err="1">
                <a:latin typeface="Cambria" panose="02040503050406030204" pitchFamily="18" charset="0"/>
              </a:rPr>
              <a:t>MassiveScale</a:t>
            </a:r>
            <a:r>
              <a:rPr lang="sk-SK" dirty="0">
                <a:latin typeface="Cambria" panose="02040503050406030204" pitchFamily="18" charset="0"/>
              </a:rPr>
              <a:t>, </a:t>
            </a:r>
            <a:r>
              <a:rPr lang="sk-SK" dirty="0" err="1">
                <a:latin typeface="Cambria" panose="02040503050406030204" pitchFamily="18" charset="0"/>
              </a:rPr>
              <a:t>Unbounded</a:t>
            </a:r>
            <a:r>
              <a:rPr lang="sk-SK" dirty="0">
                <a:latin typeface="Cambria" panose="02040503050406030204" pitchFamily="18" charset="0"/>
              </a:rPr>
              <a:t>, </a:t>
            </a:r>
            <a:r>
              <a:rPr lang="sk-SK" dirty="0" err="1">
                <a:latin typeface="Cambria" panose="02040503050406030204" pitchFamily="18" charset="0"/>
              </a:rPr>
              <a:t>OutofOrder</a:t>
            </a:r>
            <a:r>
              <a:rPr lang="sk-SK" dirty="0">
                <a:latin typeface="Cambria" panose="02040503050406030204" pitchFamily="18" charset="0"/>
              </a:rPr>
              <a:t> </a:t>
            </a:r>
            <a:r>
              <a:rPr lang="sk-SK" dirty="0" err="1">
                <a:latin typeface="Cambria" panose="02040503050406030204" pitchFamily="18" charset="0"/>
              </a:rPr>
              <a:t>Data</a:t>
            </a:r>
            <a:r>
              <a:rPr lang="sk-SK" dirty="0">
                <a:latin typeface="Cambria" panose="02040503050406030204" pitchFamily="18" charset="0"/>
              </a:rPr>
              <a:t> </a:t>
            </a:r>
            <a:r>
              <a:rPr lang="sk-SK" dirty="0" err="1">
                <a:latin typeface="Cambria" panose="02040503050406030204" pitchFamily="18" charset="0"/>
              </a:rPr>
              <a:t>Processing</a:t>
            </a:r>
            <a:r>
              <a:rPr lang="sk-SK" dirty="0">
                <a:latin typeface="Cambria" panose="02040503050406030204" pitchFamily="18" charset="0"/>
              </a:rPr>
              <a:t>. </a:t>
            </a:r>
            <a:r>
              <a:rPr lang="sk-SK" dirty="0" err="1">
                <a:latin typeface="Cambria" panose="02040503050406030204" pitchFamily="18" charset="0"/>
              </a:rPr>
              <a:t>Proceedings</a:t>
            </a:r>
            <a:r>
              <a:rPr lang="sk-SK" dirty="0">
                <a:latin typeface="Cambria" panose="02040503050406030204" pitchFamily="18" charset="0"/>
              </a:rPr>
              <a:t> </a:t>
            </a:r>
            <a:r>
              <a:rPr lang="sk-SK" dirty="0" err="1">
                <a:latin typeface="Cambria" panose="02040503050406030204" pitchFamily="18" charset="0"/>
              </a:rPr>
              <a:t>of</a:t>
            </a:r>
            <a:r>
              <a:rPr lang="sk-SK" dirty="0">
                <a:latin typeface="Cambria" panose="02040503050406030204" pitchFamily="18" charset="0"/>
              </a:rPr>
              <a:t> </a:t>
            </a:r>
            <a:r>
              <a:rPr lang="sk-SK" dirty="0" err="1">
                <a:latin typeface="Cambria" panose="02040503050406030204" pitchFamily="18" charset="0"/>
              </a:rPr>
              <a:t>the</a:t>
            </a:r>
            <a:r>
              <a:rPr lang="sk-SK" dirty="0">
                <a:latin typeface="Cambria" panose="02040503050406030204" pitchFamily="18" charset="0"/>
              </a:rPr>
              <a:t> VLDB </a:t>
            </a:r>
            <a:r>
              <a:rPr lang="sk-SK" dirty="0" err="1">
                <a:latin typeface="Cambria" panose="02040503050406030204" pitchFamily="18" charset="0"/>
              </a:rPr>
              <a:t>Endowment</a:t>
            </a:r>
            <a:r>
              <a:rPr lang="sk-SK" dirty="0">
                <a:latin typeface="Cambria" panose="02040503050406030204" pitchFamily="18" charset="0"/>
              </a:rPr>
              <a:t>, </a:t>
            </a:r>
            <a:r>
              <a:rPr lang="sk-SK" dirty="0" err="1">
                <a:latin typeface="Cambria" panose="02040503050406030204" pitchFamily="18" charset="0"/>
              </a:rPr>
              <a:t>Vol</a:t>
            </a:r>
            <a:r>
              <a:rPr lang="sk-SK" dirty="0">
                <a:latin typeface="Cambria" panose="02040503050406030204" pitchFamily="18" charset="0"/>
              </a:rPr>
              <a:t>. 8, No. 12 (2015)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>
                <a:latin typeface="Cambria" panose="02040503050406030204" pitchFamily="18" charset="0"/>
              </a:rPr>
              <a:t>I</a:t>
            </a:r>
            <a:r>
              <a:rPr lang="sk-SK" dirty="0">
                <a:latin typeface="Cambria" panose="02040503050406030204" pitchFamily="18" charset="0"/>
              </a:rPr>
              <a:t>. Holubová </a:t>
            </a:r>
            <a:r>
              <a:rPr lang="sk-SK" dirty="0" err="1">
                <a:latin typeface="Cambria" panose="02040503050406030204" pitchFamily="18" charset="0"/>
              </a:rPr>
              <a:t>et</a:t>
            </a:r>
            <a:r>
              <a:rPr lang="sk-SK" dirty="0">
                <a:latin typeface="Cambria" panose="02040503050406030204" pitchFamily="18" charset="0"/>
              </a:rPr>
              <a:t> al.: Big </a:t>
            </a:r>
            <a:r>
              <a:rPr lang="sk-SK" dirty="0" err="1">
                <a:latin typeface="Cambria" panose="02040503050406030204" pitchFamily="18" charset="0"/>
              </a:rPr>
              <a:t>Data</a:t>
            </a:r>
            <a:r>
              <a:rPr lang="sk-SK" dirty="0">
                <a:latin typeface="Cambria" panose="02040503050406030204" pitchFamily="18" charset="0"/>
              </a:rPr>
              <a:t> a </a:t>
            </a:r>
            <a:r>
              <a:rPr lang="sk-SK" dirty="0" err="1">
                <a:latin typeface="Cambria" panose="02040503050406030204" pitchFamily="18" charset="0"/>
              </a:rPr>
              <a:t>NoSQL</a:t>
            </a:r>
            <a:r>
              <a:rPr lang="sk-SK" dirty="0">
                <a:latin typeface="Cambria" panose="02040503050406030204" pitchFamily="18" charset="0"/>
              </a:rPr>
              <a:t> databáze. Praha: </a:t>
            </a:r>
            <a:r>
              <a:rPr lang="sk-SK" dirty="0" err="1">
                <a:latin typeface="Cambria" panose="02040503050406030204" pitchFamily="18" charset="0"/>
              </a:rPr>
              <a:t>Grada</a:t>
            </a:r>
            <a:r>
              <a:rPr lang="sk-SK" dirty="0">
                <a:latin typeface="Cambria" panose="02040503050406030204" pitchFamily="18" charset="0"/>
              </a:rPr>
              <a:t>, ISBN 9788024754666 (2015)</a:t>
            </a:r>
          </a:p>
        </p:txBody>
      </p:sp>
    </p:spTree>
    <p:extLst>
      <p:ext uri="{BB962C8B-B14F-4D97-AF65-F5344CB8AC3E}">
        <p14:creationId xmlns:p14="http://schemas.microsoft.com/office/powerpoint/2010/main" val="428580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795886"/>
            <a:ext cx="8229600" cy="857250"/>
          </a:xfrm>
          <a:ln w="28575" cap="sq">
            <a:solidFill>
              <a:srgbClr val="C00000"/>
            </a:solidFill>
            <a:prstDash val="sysDot"/>
            <a:bevel/>
          </a:ln>
        </p:spPr>
        <p:txBody>
          <a:bodyPr/>
          <a:lstStyle/>
          <a:p>
            <a:r>
              <a:rPr lang="sk-SK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Ďakujem za pozornosť</a:t>
            </a:r>
            <a:endParaRPr lang="sk-SK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17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226</Words>
  <Application>Microsoft Office PowerPoint</Application>
  <PresentationFormat>Prezentácia na obrazovke (16:9)</PresentationFormat>
  <Paragraphs>22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Škálovateľný proces získavania, extrakcie, deduplikácie a prezentácie webových dát</vt:lpstr>
      <vt:lpstr>Motivácia</vt:lpstr>
      <vt:lpstr>0. cieľ práce</vt:lpstr>
      <vt:lpstr>1. cieľ práce</vt:lpstr>
      <vt:lpstr>2. cieľ práce</vt:lpstr>
      <vt:lpstr>3. cieľ práce</vt:lpstr>
      <vt:lpstr>Literatúra</vt:lpstr>
      <vt:lpstr>Ďakujem za pozornosť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Škálovateľný proces získavania, extrakcie, deduplikácie a prezentácie webových dát</dc:title>
  <dc:creator>Patrik Sedlák</dc:creator>
  <cp:lastModifiedBy>Patrik Sedlák</cp:lastModifiedBy>
  <cp:revision>14</cp:revision>
  <dcterms:created xsi:type="dcterms:W3CDTF">2017-11-21T22:50:06Z</dcterms:created>
  <dcterms:modified xsi:type="dcterms:W3CDTF">2017-11-29T13:54:29Z</dcterms:modified>
</cp:coreProperties>
</file>