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8" r:id="rId2"/>
    <p:sldId id="261" r:id="rId3"/>
    <p:sldId id="281" r:id="rId4"/>
    <p:sldId id="285" r:id="rId5"/>
    <p:sldId id="294" r:id="rId6"/>
    <p:sldId id="296" r:id="rId7"/>
    <p:sldId id="297" r:id="rId8"/>
    <p:sldId id="298" r:id="rId9"/>
    <p:sldId id="295" r:id="rId10"/>
    <p:sldId id="299" r:id="rId11"/>
    <p:sldId id="304" r:id="rId12"/>
    <p:sldId id="303" r:id="rId13"/>
    <p:sldId id="301" r:id="rId14"/>
    <p:sldId id="284" r:id="rId15"/>
    <p:sldId id="279" r:id="rId16"/>
  </p:sldIdLst>
  <p:sldSz cx="9144000" cy="5143500" type="screen16x9"/>
  <p:notesSz cx="6858000" cy="9144000"/>
  <p:embeddedFontLst>
    <p:embeddedFont>
      <p:font typeface="Roboto" panose="020B0604020202020204" charset="0"/>
      <p:regular r:id="rId18"/>
      <p:bold r:id="rId19"/>
      <p:italic r:id="rId20"/>
      <p:boldItalic r:id="rId21"/>
    </p:embeddedFont>
    <p:embeddedFont>
      <p:font typeface="Dosis" panose="020B0604020202020204" charset="-18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80CF151-A397-4C6D-A4A8-281BBD325BE6}">
  <a:tblStyle styleId="{380CF151-A397-4C6D-A4A8-281BBD325B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9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6266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693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6939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117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3000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716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556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9124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6986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5319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587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46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ted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8700"/>
              </a:buClr>
              <a:buSzPct val="100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fld id="{00000000-1234-1234-1234-123412341234}" type="slidenum">
              <a:rPr lang="en"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8" r:id="rId2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 idx="4294967295"/>
          </p:nvPr>
        </p:nvSpPr>
        <p:spPr>
          <a:xfrm>
            <a:off x="1241448" y="226931"/>
            <a:ext cx="7390053" cy="1754219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sk-SK" sz="4000" b="1" dirty="0"/>
              <a:t>Systém na zvyšovanie povedomia v oblasti informačnej bezpečnosti</a:t>
            </a:r>
            <a:endParaRPr lang="en" sz="4000" dirty="0">
              <a:solidFill>
                <a:srgbClr val="FF8700"/>
              </a:solidFill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ubTitle" idx="4294967295"/>
          </p:nvPr>
        </p:nvSpPr>
        <p:spPr>
          <a:xfrm>
            <a:off x="2055732" y="2515106"/>
            <a:ext cx="7141663" cy="197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sk-SK" sz="2400" b="1" dirty="0">
                <a:solidFill>
                  <a:schemeClr val="bg1"/>
                </a:solidFill>
              </a:rPr>
              <a:t>Peter Chomič</a:t>
            </a:r>
          </a:p>
          <a:p>
            <a:pPr algn="ctr">
              <a:buNone/>
            </a:pPr>
            <a:r>
              <a:rPr lang="sk-SK" sz="2400" dirty="0">
                <a:solidFill>
                  <a:schemeClr val="bg1"/>
                </a:solidFill>
              </a:rPr>
              <a:t>Vedúci práce: JUDr. RNDr. Pavol Sokol, PhD.</a:t>
            </a:r>
          </a:p>
          <a:p>
            <a:pPr algn="ctr">
              <a:buNone/>
            </a:pPr>
            <a:r>
              <a:rPr lang="sk-SK" sz="2400" dirty="0">
                <a:solidFill>
                  <a:schemeClr val="bg1"/>
                </a:solidFill>
              </a:rPr>
              <a:t>Konzultant: doc. RNDr. Ľubomír Šnajder, PhD.</a:t>
            </a:r>
          </a:p>
          <a:p>
            <a:pPr algn="ctr">
              <a:buNone/>
            </a:pPr>
            <a:endParaRPr lang="sk-SK" sz="2400" b="1" dirty="0">
              <a:solidFill>
                <a:schemeClr val="bg1"/>
              </a:solidFill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Návrh systému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985704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 err="1"/>
              <a:t>Moodle</a:t>
            </a:r>
            <a:endParaRPr lang="sk-SK" sz="2800" dirty="0"/>
          </a:p>
          <a:p>
            <a:pPr marL="685800" indent="-457200"/>
            <a:r>
              <a:rPr lang="sk-SK" sz="2800" dirty="0"/>
              <a:t>Tvorba a správa hesiel </a:t>
            </a:r>
          </a:p>
          <a:p>
            <a:pPr marL="685800" indent="-457200"/>
            <a:r>
              <a:rPr lang="sk-SK" sz="2800" dirty="0"/>
              <a:t>E-mailová komunikácia</a:t>
            </a:r>
          </a:p>
          <a:p>
            <a:pPr marL="685800" indent="-457200"/>
            <a:r>
              <a:rPr lang="sk-SK" sz="2800" dirty="0"/>
              <a:t>Komunikácia a profily sociálnych sietí</a:t>
            </a:r>
          </a:p>
          <a:p>
            <a:pPr marL="685800" indent="-457200"/>
            <a:r>
              <a:rPr lang="sk-SK" sz="2800" dirty="0"/>
              <a:t>Wi-fi</a:t>
            </a:r>
          </a:p>
          <a:p>
            <a:pPr marL="685800" indent="-457200"/>
            <a:r>
              <a:rPr lang="sk-SK" sz="2800" dirty="0"/>
              <a:t>Malware</a:t>
            </a:r>
          </a:p>
          <a:p>
            <a:pPr marL="685800" indent="-457200"/>
            <a:endParaRPr lang="sk-SK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68091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Návrh systému II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985704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/>
              <a:t>Dynamická obťažnosť</a:t>
            </a:r>
          </a:p>
          <a:p>
            <a:pPr marL="685800" indent="-457200"/>
            <a:r>
              <a:rPr lang="sk-SK" sz="2800" dirty="0" err="1"/>
              <a:t>Adaptive</a:t>
            </a:r>
            <a:r>
              <a:rPr lang="sk-SK" sz="2800" dirty="0"/>
              <a:t> </a:t>
            </a:r>
            <a:r>
              <a:rPr lang="sk-SK" sz="2800" dirty="0" err="1"/>
              <a:t>quiz</a:t>
            </a:r>
            <a:endParaRPr lang="sk-SK" sz="2800" dirty="0"/>
          </a:p>
          <a:p>
            <a:pPr marL="685800" indent="-457200"/>
            <a:r>
              <a:rPr lang="sk-SK" sz="2800" dirty="0" err="1"/>
              <a:t>Tagovanie</a:t>
            </a:r>
            <a:r>
              <a:rPr lang="sk-SK" sz="2800" dirty="0"/>
              <a:t> a filtrácia</a:t>
            </a:r>
          </a:p>
          <a:p>
            <a:pPr marL="685800" indent="-457200"/>
            <a:endParaRPr lang="sk-SK" sz="2800" dirty="0"/>
          </a:p>
          <a:p>
            <a:pPr marL="685800" indent="-457200"/>
            <a:endParaRPr lang="sk-SK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958046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Phishing</a:t>
            </a:r>
            <a:r>
              <a:rPr lang="sk-SK" b="1" dirty="0"/>
              <a:t> 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985704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28600">
              <a:buNone/>
            </a:pPr>
            <a:endParaRPr lang="sk-SK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6F98522-9D46-4709-8A66-C954F7070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486" y="872655"/>
            <a:ext cx="7583160" cy="427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2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Heslá</a:t>
            </a:r>
            <a:r>
              <a:rPr lang="sk-SK" b="1" dirty="0"/>
              <a:t> 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985704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28600">
              <a:buNone/>
            </a:pPr>
            <a:endParaRPr lang="sk-SK" sz="2800" dirty="0"/>
          </a:p>
          <a:p>
            <a:pPr marL="685800" indent="-457200"/>
            <a:endParaRPr lang="sk-SK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209A1F0B-704E-4331-9410-7D48AD2B8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0" y="828703"/>
            <a:ext cx="7682295" cy="431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00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sk-SK" sz="2800" b="1" dirty="0"/>
              <a:t>Literatúra</a:t>
            </a:r>
            <a:endParaRPr lang="en" sz="2800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772122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sk-SK" sz="1600" dirty="0" err="1"/>
              <a:t>Gardner</a:t>
            </a:r>
            <a:r>
              <a:rPr lang="sk-SK" sz="1600" dirty="0"/>
              <a:t>, B. , Thomas, V.  </a:t>
            </a:r>
            <a:r>
              <a:rPr lang="sk-SK" sz="1600" dirty="0" err="1"/>
              <a:t>Building</a:t>
            </a:r>
            <a:r>
              <a:rPr lang="sk-SK" sz="1600" dirty="0"/>
              <a:t> </a:t>
            </a:r>
            <a:r>
              <a:rPr lang="sk-SK" sz="1600" dirty="0" err="1"/>
              <a:t>an</a:t>
            </a:r>
            <a:r>
              <a:rPr lang="sk-SK" sz="1600" dirty="0"/>
              <a:t> </a:t>
            </a:r>
            <a:r>
              <a:rPr lang="sk-SK" sz="1600" dirty="0" err="1"/>
              <a:t>Information</a:t>
            </a:r>
            <a:r>
              <a:rPr lang="sk-SK" sz="1600" dirty="0"/>
              <a:t> </a:t>
            </a:r>
            <a:r>
              <a:rPr lang="sk-SK" sz="1600" dirty="0" err="1"/>
              <a:t>Security</a:t>
            </a:r>
            <a:r>
              <a:rPr lang="sk-SK" sz="1600" dirty="0"/>
              <a:t> </a:t>
            </a:r>
            <a:r>
              <a:rPr lang="sk-SK" sz="1600" dirty="0" err="1"/>
              <a:t>Awareness</a:t>
            </a:r>
            <a:r>
              <a:rPr lang="sk-SK" sz="1600" dirty="0"/>
              <a:t> Program. </a:t>
            </a:r>
            <a:r>
              <a:rPr lang="sk-SK" sz="1600" dirty="0" err="1"/>
              <a:t>Defending</a:t>
            </a:r>
            <a:r>
              <a:rPr lang="sk-SK" sz="1600" dirty="0"/>
              <a:t> </a:t>
            </a:r>
            <a:r>
              <a:rPr lang="sk-SK" sz="1600" dirty="0" err="1"/>
              <a:t>Against</a:t>
            </a:r>
            <a:r>
              <a:rPr lang="sk-SK" sz="1600" dirty="0"/>
              <a:t> </a:t>
            </a:r>
            <a:r>
              <a:rPr lang="sk-SK" sz="1600" dirty="0" err="1"/>
              <a:t>Social</a:t>
            </a:r>
            <a:r>
              <a:rPr lang="sk-SK" sz="1600" dirty="0"/>
              <a:t> </a:t>
            </a:r>
            <a:r>
              <a:rPr lang="sk-SK" sz="1600" dirty="0" err="1"/>
              <a:t>Engineering</a:t>
            </a:r>
            <a:r>
              <a:rPr lang="sk-SK" sz="1600" dirty="0"/>
              <a:t> and </a:t>
            </a:r>
            <a:r>
              <a:rPr lang="sk-SK" sz="1600" dirty="0" err="1"/>
              <a:t>Technical</a:t>
            </a:r>
            <a:r>
              <a:rPr lang="sk-SK" sz="1600" dirty="0"/>
              <a:t> </a:t>
            </a:r>
            <a:r>
              <a:rPr lang="sk-SK" sz="1600" dirty="0" err="1"/>
              <a:t>Threats</a:t>
            </a:r>
            <a:r>
              <a:rPr lang="sk-SK" sz="1600" dirty="0"/>
              <a:t> . </a:t>
            </a:r>
            <a:r>
              <a:rPr lang="sk-SK" sz="1600" dirty="0" err="1"/>
              <a:t>Waltham</a:t>
            </a:r>
            <a:r>
              <a:rPr lang="sk-SK" sz="1600" dirty="0"/>
              <a:t> (USA): </a:t>
            </a:r>
            <a:r>
              <a:rPr lang="sk-SK" sz="1600" dirty="0" err="1"/>
              <a:t>Syngress</a:t>
            </a:r>
            <a:r>
              <a:rPr lang="sk-SK" sz="1600" dirty="0"/>
              <a:t>, 2014. ISBN 978-0-12-419967-5.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1600" dirty="0" err="1"/>
              <a:t>Andress</a:t>
            </a:r>
            <a:r>
              <a:rPr lang="sk-SK" sz="1600" dirty="0"/>
              <a:t>, J. </a:t>
            </a:r>
            <a:r>
              <a:rPr lang="sk-SK" sz="1600" dirty="0" err="1"/>
              <a:t>The</a:t>
            </a:r>
            <a:r>
              <a:rPr lang="sk-SK" sz="1600" dirty="0"/>
              <a:t> </a:t>
            </a:r>
            <a:r>
              <a:rPr lang="sk-SK" sz="1600" dirty="0" err="1"/>
              <a:t>Basics</a:t>
            </a:r>
            <a:r>
              <a:rPr lang="sk-SK" sz="1600" dirty="0"/>
              <a:t> of </a:t>
            </a:r>
            <a:r>
              <a:rPr lang="sk-SK" sz="1600" dirty="0" err="1"/>
              <a:t>Information</a:t>
            </a:r>
            <a:r>
              <a:rPr lang="sk-SK" sz="1600" dirty="0"/>
              <a:t> </a:t>
            </a:r>
            <a:r>
              <a:rPr lang="sk-SK" sz="1600" dirty="0" err="1"/>
              <a:t>Security</a:t>
            </a:r>
            <a:r>
              <a:rPr lang="sk-SK" sz="1600" dirty="0"/>
              <a:t>. </a:t>
            </a:r>
            <a:r>
              <a:rPr lang="sk-SK" sz="1600" dirty="0" err="1"/>
              <a:t>Understanding</a:t>
            </a:r>
            <a:r>
              <a:rPr lang="sk-SK" sz="1600" dirty="0"/>
              <a:t> </a:t>
            </a:r>
            <a:r>
              <a:rPr lang="sk-SK" sz="1600" dirty="0" err="1"/>
              <a:t>the</a:t>
            </a:r>
            <a:r>
              <a:rPr lang="sk-SK" sz="1600" dirty="0"/>
              <a:t> Fundamentals of </a:t>
            </a:r>
            <a:r>
              <a:rPr lang="sk-SK" sz="1600" dirty="0" err="1"/>
              <a:t>InfoSec</a:t>
            </a:r>
            <a:r>
              <a:rPr lang="sk-SK" sz="1600" dirty="0"/>
              <a:t> in </a:t>
            </a:r>
            <a:r>
              <a:rPr lang="sk-SK" sz="1600" dirty="0" err="1"/>
              <a:t>Theory</a:t>
            </a:r>
            <a:r>
              <a:rPr lang="sk-SK" sz="1600" dirty="0"/>
              <a:t> and </a:t>
            </a:r>
            <a:r>
              <a:rPr lang="sk-SK" sz="1600" dirty="0" err="1"/>
              <a:t>Practice</a:t>
            </a:r>
            <a:r>
              <a:rPr lang="sk-SK" sz="1600" dirty="0"/>
              <a:t>. </a:t>
            </a:r>
            <a:r>
              <a:rPr lang="sk-SK" sz="1600" dirty="0" err="1"/>
              <a:t>Second</a:t>
            </a:r>
            <a:r>
              <a:rPr lang="sk-SK" sz="1600" dirty="0"/>
              <a:t> </a:t>
            </a:r>
            <a:r>
              <a:rPr lang="sk-SK" sz="1600" dirty="0" err="1"/>
              <a:t>Edition</a:t>
            </a:r>
            <a:r>
              <a:rPr lang="sk-SK" sz="1600" dirty="0"/>
              <a:t>. </a:t>
            </a:r>
            <a:r>
              <a:rPr lang="sk-SK" sz="1600" dirty="0" err="1"/>
              <a:t>Waltham</a:t>
            </a:r>
            <a:r>
              <a:rPr lang="sk-SK" sz="1600" dirty="0"/>
              <a:t> (USA): </a:t>
            </a:r>
            <a:r>
              <a:rPr lang="sk-SK" sz="1600" dirty="0" err="1"/>
              <a:t>Syngress</a:t>
            </a:r>
            <a:r>
              <a:rPr lang="sk-SK" sz="1600" dirty="0"/>
              <a:t>, 2014. ISBN 978-0-12-800744-0.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1600" dirty="0" err="1"/>
              <a:t>Herold</a:t>
            </a:r>
            <a:r>
              <a:rPr lang="sk-SK" sz="1600" dirty="0"/>
              <a:t>, R. </a:t>
            </a:r>
            <a:r>
              <a:rPr lang="sk-SK" sz="1600" dirty="0" err="1"/>
              <a:t>Managing</a:t>
            </a:r>
            <a:r>
              <a:rPr lang="sk-SK" sz="1600" dirty="0"/>
              <a:t> </a:t>
            </a:r>
            <a:r>
              <a:rPr lang="sk-SK" sz="1600" dirty="0" err="1"/>
              <a:t>an</a:t>
            </a:r>
            <a:r>
              <a:rPr lang="sk-SK" sz="1600" dirty="0"/>
              <a:t> </a:t>
            </a:r>
            <a:r>
              <a:rPr lang="sk-SK" sz="1600" dirty="0" err="1"/>
              <a:t>Information</a:t>
            </a:r>
            <a:r>
              <a:rPr lang="sk-SK" sz="1600" dirty="0"/>
              <a:t> </a:t>
            </a:r>
            <a:r>
              <a:rPr lang="sk-SK" sz="1600" dirty="0" err="1"/>
              <a:t>Security</a:t>
            </a:r>
            <a:r>
              <a:rPr lang="sk-SK" sz="1600" dirty="0"/>
              <a:t> and </a:t>
            </a:r>
            <a:r>
              <a:rPr lang="sk-SK" sz="1600" dirty="0" err="1"/>
              <a:t>Privacy</a:t>
            </a:r>
            <a:r>
              <a:rPr lang="sk-SK" sz="1600" dirty="0"/>
              <a:t> </a:t>
            </a:r>
            <a:r>
              <a:rPr lang="sk-SK" sz="1600" dirty="0" err="1"/>
              <a:t>Awareness</a:t>
            </a:r>
            <a:r>
              <a:rPr lang="sk-SK" sz="1600" dirty="0"/>
              <a:t> and </a:t>
            </a:r>
            <a:r>
              <a:rPr lang="sk-SK" sz="1600" dirty="0" err="1"/>
              <a:t>Training</a:t>
            </a:r>
            <a:r>
              <a:rPr lang="sk-SK" sz="1600" dirty="0"/>
              <a:t> Program. </a:t>
            </a:r>
            <a:r>
              <a:rPr lang="sk-SK" sz="1600" dirty="0" err="1"/>
              <a:t>Second</a:t>
            </a:r>
            <a:r>
              <a:rPr lang="sk-SK" sz="1600" dirty="0"/>
              <a:t> </a:t>
            </a:r>
            <a:r>
              <a:rPr lang="sk-SK" sz="1600" dirty="0" err="1"/>
              <a:t>Edition</a:t>
            </a:r>
            <a:r>
              <a:rPr lang="sk-SK" sz="1600" dirty="0"/>
              <a:t>. New York (USA): CRC Press, 2011. ISBN 978-1-4398-1050-7.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1600" dirty="0"/>
              <a:t>ISACA. </a:t>
            </a:r>
            <a:r>
              <a:rPr lang="sk-SK" sz="1600" dirty="0" err="1"/>
              <a:t>Cybersecurity</a:t>
            </a:r>
            <a:r>
              <a:rPr lang="sk-SK" sz="1600" dirty="0"/>
              <a:t> Fundamentals Study </a:t>
            </a:r>
            <a:r>
              <a:rPr lang="sk-SK" sz="1600" dirty="0" err="1"/>
              <a:t>Guide</a:t>
            </a:r>
            <a:r>
              <a:rPr lang="sk-SK" sz="1600" dirty="0"/>
              <a:t>. </a:t>
            </a:r>
            <a:r>
              <a:rPr lang="sk-SK" sz="1600" dirty="0" err="1"/>
              <a:t>Rolling</a:t>
            </a:r>
            <a:r>
              <a:rPr lang="sk-SK" sz="1600" dirty="0"/>
              <a:t> </a:t>
            </a:r>
            <a:r>
              <a:rPr lang="sk-SK" sz="1600" dirty="0" err="1"/>
              <a:t>Meadows</a:t>
            </a:r>
            <a:r>
              <a:rPr lang="sk-SK" sz="1600" dirty="0"/>
              <a:t> (USA): ISACA, 2015. ISBN 978-1-60420-594-7.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/>
              <a:t>WILSON, Mark; HASH, Joan. Building an information technology security awareness and training program. </a:t>
            </a:r>
            <a:r>
              <a:rPr lang="en-US" sz="1600" i="1" dirty="0"/>
              <a:t>NIST Special publication</a:t>
            </a:r>
            <a:r>
              <a:rPr lang="en-US" sz="1600" dirty="0"/>
              <a:t>, 2003, 800.50</a:t>
            </a:r>
            <a:endParaRPr lang="sk-SK" sz="1600" dirty="0"/>
          </a:p>
          <a:p>
            <a:pPr marL="457200" lvl="0" indent="-228600" rtl="0">
              <a:spcBef>
                <a:spcPts val="0"/>
              </a:spcBef>
            </a:pPr>
            <a:endParaRPr lang="sk-SK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09971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305" name="Shape 305"/>
          <p:cNvSpPr txBox="1">
            <a:spLocks noGrp="1"/>
          </p:cNvSpPr>
          <p:nvPr>
            <p:ph type="ctrTitle" idx="4294967295"/>
          </p:nvPr>
        </p:nvSpPr>
        <p:spPr>
          <a:xfrm>
            <a:off x="1033300" y="1423163"/>
            <a:ext cx="6789158" cy="115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k-SK" sz="6000" dirty="0">
                <a:solidFill>
                  <a:srgbClr val="FF8700"/>
                </a:solidFill>
              </a:rPr>
              <a:t>Ďakujem za pozornosť</a:t>
            </a:r>
            <a:r>
              <a:rPr lang="en" sz="6000" dirty="0">
                <a:solidFill>
                  <a:srgbClr val="FF8700"/>
                </a:solidFill>
              </a:rPr>
              <a:t>!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subTitle" idx="4294967295"/>
          </p:nvPr>
        </p:nvSpPr>
        <p:spPr>
          <a:xfrm>
            <a:off x="1033300" y="2630575"/>
            <a:ext cx="7185000" cy="1159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FFFFFF"/>
                </a:solidFill>
              </a:rPr>
              <a:t>Otázky</a:t>
            </a:r>
            <a:r>
              <a:rPr lang="en" sz="2400" b="1" dirty="0">
                <a:solidFill>
                  <a:srgbClr val="FFFFFF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sk-SK" sz="2800" b="1" dirty="0"/>
              <a:t>Problém a motivácia</a:t>
            </a:r>
            <a:endParaRPr lang="en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E00ACCEA-E9DA-4D6E-BBFA-352DDBD2AFDC}"/>
              </a:ext>
            </a:extLst>
          </p:cNvPr>
          <p:cNvSpPr txBox="1"/>
          <p:nvPr/>
        </p:nvSpPr>
        <p:spPr>
          <a:xfrm>
            <a:off x="-55235" y="4714082"/>
            <a:ext cx="48864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err="1">
                <a:latin typeface="Roboto" panose="020B0604020202020204" charset="0"/>
                <a:ea typeface="Roboto" panose="020B0604020202020204" charset="0"/>
              </a:rPr>
              <a:t>CyberEdge</a:t>
            </a:r>
            <a:r>
              <a:rPr lang="sk-SK" sz="1000" dirty="0">
                <a:latin typeface="Roboto" panose="020B0604020202020204" charset="0"/>
                <a:ea typeface="Roboto" panose="020B0604020202020204" charset="0"/>
              </a:rPr>
              <a:t> Group. 2017 </a:t>
            </a:r>
            <a:r>
              <a:rPr lang="sk-SK" sz="1000" dirty="0" err="1">
                <a:latin typeface="Roboto" panose="020B0604020202020204" charset="0"/>
                <a:ea typeface="Roboto" panose="020B0604020202020204" charset="0"/>
              </a:rPr>
              <a:t>Cyberthreat</a:t>
            </a:r>
            <a:r>
              <a:rPr lang="sk-SK" sz="1000" dirty="0"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sk-SK" sz="1000" dirty="0" err="1">
                <a:latin typeface="Roboto" panose="020B0604020202020204" charset="0"/>
                <a:ea typeface="Roboto" panose="020B0604020202020204" charset="0"/>
              </a:rPr>
              <a:t>Defense</a:t>
            </a:r>
            <a:r>
              <a:rPr lang="sk-SK" sz="1000" dirty="0">
                <a:latin typeface="Roboto" panose="020B0604020202020204" charset="0"/>
                <a:ea typeface="Roboto" panose="020B0604020202020204" charset="0"/>
              </a:rPr>
              <a:t> Report </a:t>
            </a:r>
            <a:r>
              <a:rPr lang="sk-SK" sz="1000" dirty="0" err="1">
                <a:latin typeface="Roboto" panose="020B0604020202020204" charset="0"/>
                <a:ea typeface="Roboto" panose="020B0604020202020204" charset="0"/>
              </a:rPr>
              <a:t>Figure</a:t>
            </a:r>
            <a:r>
              <a:rPr lang="sk-SK" sz="1000" dirty="0">
                <a:latin typeface="Roboto" panose="020B0604020202020204" charset="0"/>
                <a:ea typeface="Roboto" panose="020B0604020202020204" charset="0"/>
              </a:rPr>
              <a:t> 16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BA3FC40-C147-4424-8A0D-A5EE3418B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" y="1053515"/>
            <a:ext cx="9133201" cy="366056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sk-SK" sz="2800" b="1" dirty="0"/>
              <a:t>Ciele </a:t>
            </a:r>
            <a:endParaRPr lang="en" sz="2800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/>
              <a:t>Analýza štandardov, noriem a štúdií</a:t>
            </a:r>
          </a:p>
          <a:p>
            <a:pPr marL="685800" indent="-457200"/>
            <a:r>
              <a:rPr lang="sk-SK" sz="2800" dirty="0"/>
              <a:t>Porovnanie prístupov a nástrojov</a:t>
            </a:r>
          </a:p>
          <a:p>
            <a:pPr marL="685800" indent="-457200"/>
            <a:r>
              <a:rPr lang="sk-SK" sz="2800" dirty="0"/>
              <a:t>Návrh a implementácia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2801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Oblasti informačnej bezpečnosti 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985704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/>
              <a:t>Problémové útoky</a:t>
            </a:r>
          </a:p>
          <a:p>
            <a:pPr marL="685800" lvl="1" indent="-457200"/>
            <a:r>
              <a:rPr lang="sk-SK" sz="2200" dirty="0" err="1"/>
              <a:t>Spear</a:t>
            </a:r>
            <a:r>
              <a:rPr lang="sk-SK" sz="2200" dirty="0"/>
              <a:t>-phishing</a:t>
            </a:r>
          </a:p>
          <a:p>
            <a:pPr marL="685800" lvl="1" indent="-457200"/>
            <a:r>
              <a:rPr lang="sk-SK" sz="2200" dirty="0" err="1"/>
              <a:t>Clickjacking</a:t>
            </a:r>
            <a:r>
              <a:rPr lang="sk-SK" sz="2200" dirty="0"/>
              <a:t>  </a:t>
            </a:r>
          </a:p>
          <a:p>
            <a:pPr marL="685800" indent="-457200"/>
            <a:r>
              <a:rPr lang="sk-SK" sz="2800" dirty="0"/>
              <a:t>Odporúčané oblasti</a:t>
            </a:r>
          </a:p>
          <a:p>
            <a:pPr marL="685800" lvl="1" indent="-457200"/>
            <a:r>
              <a:rPr lang="sk-SK" sz="2200" dirty="0"/>
              <a:t>Správa hesiel</a:t>
            </a:r>
          </a:p>
          <a:p>
            <a:pPr marL="685800" lvl="1" indent="-457200"/>
            <a:r>
              <a:rPr lang="sk-SK" sz="2200" dirty="0"/>
              <a:t>Sociálne inžinierstvo </a:t>
            </a:r>
          </a:p>
          <a:p>
            <a:pPr marL="685800" lvl="1" indent="-457200"/>
            <a:endParaRPr lang="sk-SK" sz="2200" dirty="0"/>
          </a:p>
          <a:p>
            <a:pPr marL="685800" indent="-457200"/>
            <a:endParaRPr lang="sk-SK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76848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Spôsoby zvyšovania povedomia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985704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/>
              <a:t>Interaktívne učenie - aktivity</a:t>
            </a:r>
          </a:p>
          <a:p>
            <a:pPr marL="685800" indent="-457200"/>
            <a:r>
              <a:rPr lang="sk-SK" sz="2800" dirty="0" err="1"/>
              <a:t>Gamifikácia</a:t>
            </a:r>
            <a:r>
              <a:rPr lang="sk-SK" sz="2800" dirty="0"/>
              <a:t> – levely, odznaky</a:t>
            </a:r>
          </a:p>
          <a:p>
            <a:pPr marL="685800" indent="-457200"/>
            <a:r>
              <a:rPr lang="sk-SK" sz="2800" dirty="0"/>
              <a:t>Kognitívne učebné štýly</a:t>
            </a:r>
          </a:p>
          <a:p>
            <a:pPr marL="685800" lvl="1" indent="-457200"/>
            <a:r>
              <a:rPr lang="sk-SK" sz="2200" dirty="0"/>
              <a:t>Dominantný zmysel</a:t>
            </a:r>
          </a:p>
          <a:p>
            <a:pPr marL="685800" lvl="1" indent="-457200"/>
            <a:r>
              <a:rPr lang="sk-SK" sz="2200" dirty="0"/>
              <a:t>Typ rozmýšľania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60471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Zvyšovanie motivácie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985704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/>
              <a:t>Blaho – redukovanie rizík</a:t>
            </a:r>
          </a:p>
          <a:p>
            <a:pPr marL="685800" indent="-457200"/>
            <a:r>
              <a:rPr lang="sk-SK" sz="2800" dirty="0"/>
              <a:t>Pohodlnosť – záporné následky</a:t>
            </a:r>
          </a:p>
          <a:p>
            <a:pPr marL="685800" indent="-457200"/>
            <a:r>
              <a:rPr lang="sk-SK" sz="2800" dirty="0"/>
              <a:t>Relevancia  - hrozby sa týkajú všetkých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75592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Podobné práce: Phishing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A13D0A7A-6850-41A1-A01E-7165815C6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76" y="1507701"/>
            <a:ext cx="7892228" cy="273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1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Podobné práce: Heslá 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1B3888C3-A89A-463C-869B-674F3BA12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776" y="1025175"/>
            <a:ext cx="6127987" cy="390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3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81029" y="276075"/>
            <a:ext cx="6948372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685800" indent="-457200"/>
            <a:r>
              <a:rPr lang="sk-SK" sz="2800" b="1" dirty="0"/>
              <a:t>Podobné práce: LMS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0FB47918-2F6F-4193-A632-F4E6ADEE4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25175"/>
            <a:ext cx="9152687" cy="387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77585"/>
      </p:ext>
    </p:extLst>
  </p:cSld>
  <p:clrMapOvr>
    <a:masterClrMapping/>
  </p:clrMapOvr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283</Words>
  <Application>Microsoft Office PowerPoint</Application>
  <PresentationFormat>Prezentácia na obrazovke (16:9)</PresentationFormat>
  <Paragraphs>51</Paragraphs>
  <Slides>15</Slides>
  <Notes>15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Roboto</vt:lpstr>
      <vt:lpstr>Arial</vt:lpstr>
      <vt:lpstr>Dosis</vt:lpstr>
      <vt:lpstr>William template</vt:lpstr>
      <vt:lpstr>Systém na zvyšovanie povedomia v oblasti informačnej bezpečnosti</vt:lpstr>
      <vt:lpstr>Problém a motivácia</vt:lpstr>
      <vt:lpstr>Ciele </vt:lpstr>
      <vt:lpstr>Oblasti informačnej bezpečnosti </vt:lpstr>
      <vt:lpstr>Spôsoby zvyšovania povedomia</vt:lpstr>
      <vt:lpstr>Zvyšovanie motivácie</vt:lpstr>
      <vt:lpstr>Podobné práce: Phishing</vt:lpstr>
      <vt:lpstr>Podobné práce: Heslá </vt:lpstr>
      <vt:lpstr>Podobné práce: LMS</vt:lpstr>
      <vt:lpstr>Návrh systému</vt:lpstr>
      <vt:lpstr>Návrh systému II</vt:lpstr>
      <vt:lpstr>Phishing </vt:lpstr>
      <vt:lpstr>Heslá </vt:lpstr>
      <vt:lpstr>Literatúra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Peťo Chomič</cp:lastModifiedBy>
  <cp:revision>74</cp:revision>
  <dcterms:modified xsi:type="dcterms:W3CDTF">2018-03-20T23:38:49Z</dcterms:modified>
</cp:coreProperties>
</file>