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8" r:id="rId2"/>
    <p:sldId id="261" r:id="rId3"/>
    <p:sldId id="281" r:id="rId4"/>
    <p:sldId id="282" r:id="rId5"/>
    <p:sldId id="283" r:id="rId6"/>
    <p:sldId id="284" r:id="rId7"/>
    <p:sldId id="279" r:id="rId8"/>
  </p:sldIdLst>
  <p:sldSz cx="9144000" cy="5143500" type="screen16x9"/>
  <p:notesSz cx="6858000" cy="9144000"/>
  <p:embeddedFontLst>
    <p:embeddedFont>
      <p:font typeface="Roboto" panose="020B0604020202020204" charset="0"/>
      <p:regular r:id="rId10"/>
      <p:bold r:id="rId11"/>
      <p:italic r:id="rId12"/>
      <p:boldItalic r:id="rId13"/>
    </p:embeddedFont>
    <p:embeddedFont>
      <p:font typeface="Dosis" panose="020B0604020202020204" charset="-18"/>
      <p:regular r:id="rId14"/>
      <p:bold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380CF151-A397-4C6D-A4A8-281BBD325BE6}">
  <a:tblStyle styleId="{380CF151-A397-4C6D-A4A8-281BBD325BE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18603FDC-E32A-4AB5-989C-0864C3EAD2B8}" styleName="Štýl s motívom 2 - zvýrazneni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3" d="100"/>
          <a:sy n="143" d="100"/>
        </p:scale>
        <p:origin x="8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7716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08981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84362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630007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F3F3F3"/>
          </a:solidFill>
          <a:ln>
            <a:noFill/>
          </a:ln>
        </p:spPr>
      </p:sp>
      <p:sp>
        <p:nvSpPr>
          <p:cNvPr id="32" name="Shape 32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 flipH="1">
            <a:off x="742953" y="272850"/>
            <a:ext cx="7505700" cy="749100"/>
          </a:xfrm>
          <a:prstGeom prst="parallelogram">
            <a:avLst>
              <a:gd name="adj" fmla="val 51542"/>
            </a:avLst>
          </a:prstGeom>
          <a:solidFill>
            <a:srgbClr val="222222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/>
          <p:nvPr/>
        </p:nvSpPr>
        <p:spPr>
          <a:xfrm flipH="1">
            <a:off x="7861618" y="272850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" name="Shape 36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inverted">
    <p:bg>
      <p:bgPr>
        <a:solidFill>
          <a:srgbClr val="22222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-55075" y="-38100"/>
            <a:ext cx="3312625" cy="5214650"/>
          </a:xfrm>
          <a:custGeom>
            <a:avLst/>
            <a:gdLst/>
            <a:ahLst/>
            <a:cxnLst/>
            <a:rect l="0" t="0" r="0" b="0"/>
            <a:pathLst>
              <a:path w="132505" h="208586" extrusionOk="0">
                <a:moveTo>
                  <a:pt x="132505" y="207264"/>
                </a:moveTo>
                <a:lnTo>
                  <a:pt x="25063" y="0"/>
                </a:lnTo>
                <a:lnTo>
                  <a:pt x="0" y="202"/>
                </a:lnTo>
                <a:lnTo>
                  <a:pt x="1322" y="208586"/>
                </a:lnTo>
                <a:close/>
              </a:path>
            </a:pathLst>
          </a:custGeom>
          <a:solidFill>
            <a:srgbClr val="333333"/>
          </a:solidFill>
          <a:ln>
            <a:noFill/>
          </a:ln>
        </p:spPr>
      </p:sp>
      <p:sp>
        <p:nvSpPr>
          <p:cNvPr id="97" name="Shape 97"/>
          <p:cNvSpPr/>
          <p:nvPr/>
        </p:nvSpPr>
        <p:spPr>
          <a:xfrm flipH="1">
            <a:off x="-903537" y="-17561"/>
            <a:ext cx="1759200" cy="7491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/>
          <p:nvPr/>
        </p:nvSpPr>
        <p:spPr>
          <a:xfrm flipH="1">
            <a:off x="472134" y="-9525"/>
            <a:ext cx="518400" cy="749100"/>
          </a:xfrm>
          <a:prstGeom prst="parallelogram">
            <a:avLst>
              <a:gd name="adj" fmla="val 75009"/>
            </a:avLst>
          </a:prstGeom>
          <a:solidFill>
            <a:srgbClr val="FFFFFF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/>
          <p:nvPr/>
        </p:nvSpPr>
        <p:spPr>
          <a:xfrm flipH="1">
            <a:off x="990375" y="4925850"/>
            <a:ext cx="8369700" cy="228000"/>
          </a:xfrm>
          <a:prstGeom prst="parallelogram">
            <a:avLst>
              <a:gd name="adj" fmla="val 51542"/>
            </a:avLst>
          </a:prstGeom>
          <a:solidFill>
            <a:srgbClr val="FF8700"/>
          </a:solidFill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1pPr>
            <a:lvl2pPr lvl="1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2pPr>
            <a:lvl3pPr lvl="2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3pPr>
            <a:lvl4pPr lvl="3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4pPr>
            <a:lvl5pPr lvl="4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5pPr>
            <a:lvl6pPr lvl="5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6pPr>
            <a:lvl7pPr lvl="6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7pPr>
            <a:lvl8pPr lvl="7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8pPr>
            <a:lvl9pPr lvl="8">
              <a:spcBef>
                <a:spcPts val="0"/>
              </a:spcBef>
              <a:buClr>
                <a:srgbClr val="FFFFFF"/>
              </a:buClr>
              <a:buSzPct val="100000"/>
              <a:buFont typeface="Dosis"/>
              <a:buNone/>
              <a:defRPr sz="2400">
                <a:solidFill>
                  <a:srgbClr val="FFFFFF"/>
                </a:solidFill>
                <a:latin typeface="Dosis"/>
                <a:ea typeface="Dosis"/>
                <a:cs typeface="Dosis"/>
                <a:sym typeface="Dosi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04900" y="1200150"/>
            <a:ext cx="7581900" cy="3725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FF8700"/>
              </a:buClr>
              <a:buSzPct val="100000"/>
              <a:buFont typeface="Roboto"/>
              <a:buChar char="▸"/>
              <a:defRPr sz="30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480"/>
              </a:spcBef>
              <a:buClr>
                <a:srgbClr val="FF8700"/>
              </a:buClr>
              <a:buSzPct val="100000"/>
              <a:buFont typeface="Roboto"/>
              <a:buChar char="▹"/>
              <a:defRPr sz="24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360"/>
              </a:spcBef>
              <a:buClr>
                <a:srgbClr val="FF8700"/>
              </a:buClr>
              <a:buSzPct val="100000"/>
              <a:buFont typeface="Roboto"/>
              <a:buChar char="▹"/>
              <a:defRPr sz="1800">
                <a:solidFill>
                  <a:srgbClr val="22222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fld id="{00000000-1234-1234-1234-123412341234}" type="slidenum">
              <a:rPr lang="en" sz="1300"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  <a:endParaRPr lang="en" sz="1300" b="1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8" r:id="rId2"/>
  </p:sldLayoutIdLst>
  <p:transition>
    <p:fade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ctrTitle" idx="4294967295"/>
          </p:nvPr>
        </p:nvSpPr>
        <p:spPr>
          <a:xfrm>
            <a:off x="1241448" y="226931"/>
            <a:ext cx="7390053" cy="1754219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algn="ctr"/>
            <a:r>
              <a:rPr lang="sk-SK" sz="4000" b="1" dirty="0"/>
              <a:t>Systém na zvyšovanie povedomia v oblasti kybernetickej bezpečnosti</a:t>
            </a:r>
            <a:endParaRPr lang="en" sz="4000" dirty="0">
              <a:solidFill>
                <a:srgbClr val="FF8700"/>
              </a:solidFill>
            </a:endParaRPr>
          </a:p>
        </p:txBody>
      </p:sp>
      <p:sp>
        <p:nvSpPr>
          <p:cNvPr id="120" name="Shape 120"/>
          <p:cNvSpPr txBox="1">
            <a:spLocks noGrp="1"/>
          </p:cNvSpPr>
          <p:nvPr>
            <p:ph type="subTitle" idx="4294967295"/>
          </p:nvPr>
        </p:nvSpPr>
        <p:spPr>
          <a:xfrm>
            <a:off x="2055732" y="2515106"/>
            <a:ext cx="7141663" cy="197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algn="ctr">
              <a:buNone/>
            </a:pPr>
            <a:r>
              <a:rPr lang="sk-SK" sz="2400" b="1" dirty="0">
                <a:solidFill>
                  <a:schemeClr val="bg1"/>
                </a:solidFill>
              </a:rPr>
              <a:t>Peter Chomič</a:t>
            </a:r>
          </a:p>
          <a:p>
            <a:pPr algn="ctr">
              <a:buNone/>
            </a:pPr>
            <a:r>
              <a:rPr lang="sk-SK" sz="2400" dirty="0">
                <a:solidFill>
                  <a:schemeClr val="bg1"/>
                </a:solidFill>
              </a:rPr>
              <a:t>Vedúci práce: JUDr. RNDr. Pavol Sokol, PhD.</a:t>
            </a:r>
          </a:p>
          <a:p>
            <a:pPr algn="ctr">
              <a:buNone/>
            </a:pPr>
            <a:r>
              <a:rPr lang="sk-SK" sz="2400" dirty="0">
                <a:solidFill>
                  <a:schemeClr val="bg1"/>
                </a:solidFill>
              </a:rPr>
              <a:t>Konzultant: doc. RNDr. Ľubomír </a:t>
            </a:r>
            <a:r>
              <a:rPr lang="sk-SK" sz="2400" dirty="0" err="1">
                <a:solidFill>
                  <a:schemeClr val="bg1"/>
                </a:solidFill>
              </a:rPr>
              <a:t>Šnajder</a:t>
            </a:r>
            <a:r>
              <a:rPr lang="sk-SK" sz="2400" dirty="0">
                <a:solidFill>
                  <a:schemeClr val="bg1"/>
                </a:solidFill>
              </a:rPr>
              <a:t>, PhD.</a:t>
            </a:r>
          </a:p>
          <a:p>
            <a:pPr algn="ctr">
              <a:buNone/>
            </a:pPr>
            <a:endParaRPr lang="sk-SK" sz="2400" b="1" dirty="0">
              <a:solidFill>
                <a:schemeClr val="bg1"/>
              </a:solidFill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sk-SK" b="1" dirty="0"/>
              <a:t>Problém a motivácia</a:t>
            </a:r>
            <a:endParaRPr lang="en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/>
              <a:t>Sociálne inžinierstvo</a:t>
            </a:r>
          </a:p>
          <a:p>
            <a:pPr marL="685800" indent="-457200"/>
            <a:r>
              <a:rPr lang="sk-SK" sz="2800" dirty="0"/>
              <a:t>Úspešné útoky – často ľudský faktor</a:t>
            </a:r>
          </a:p>
          <a:p>
            <a:pPr marL="685800" indent="-457200"/>
            <a:r>
              <a:rPr lang="sk-SK" sz="2800" dirty="0"/>
              <a:t>Malware – pri distribúcii</a:t>
            </a:r>
          </a:p>
          <a:p>
            <a:pPr marL="685800" indent="-457200"/>
            <a:r>
              <a:rPr lang="sk-SK" sz="2800" dirty="0"/>
              <a:t>Riešenie: zvyšovanie povedomia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sk-SK" b="1" dirty="0"/>
              <a:t>Ciele </a:t>
            </a:r>
            <a:endParaRPr lang="en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581900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/>
              <a:t>Analýza zdrojov</a:t>
            </a:r>
          </a:p>
          <a:p>
            <a:pPr marL="685800" indent="-457200"/>
            <a:r>
              <a:rPr lang="sk-SK" sz="2800" dirty="0"/>
              <a:t>Porovnanie prístupov a nástrojov</a:t>
            </a:r>
          </a:p>
          <a:p>
            <a:pPr marL="685800" indent="-457200"/>
            <a:r>
              <a:rPr lang="sk-SK" sz="2800" dirty="0"/>
              <a:t>Návrh a implementácia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128018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sk-SK" b="1" dirty="0"/>
              <a:t>Stav</a:t>
            </a:r>
            <a:endParaRPr lang="en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985704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/>
              <a:t>Oblasti vzdelávania</a:t>
            </a:r>
          </a:p>
          <a:p>
            <a:pPr marL="685800" indent="-457200"/>
            <a:r>
              <a:rPr lang="sk-SK" sz="2800" dirty="0"/>
              <a:t>Štúdium literatúry o takýchto systémoch</a:t>
            </a:r>
          </a:p>
          <a:p>
            <a:pPr marL="685800" indent="-457200"/>
            <a:r>
              <a:rPr lang="sk-SK" sz="2800" dirty="0"/>
              <a:t>Výber nástrojov (SET, </a:t>
            </a:r>
            <a:r>
              <a:rPr lang="sk-SK" sz="2800" dirty="0" err="1"/>
              <a:t>BeEF</a:t>
            </a:r>
            <a:r>
              <a:rPr lang="sk-SK" sz="2800" dirty="0"/>
              <a:t>, </a:t>
            </a:r>
            <a:r>
              <a:rPr lang="sk-SK" sz="2800" dirty="0" err="1"/>
              <a:t>open</a:t>
            </a:r>
            <a:r>
              <a:rPr lang="sk-SK" sz="2800" dirty="0"/>
              <a:t> </a:t>
            </a:r>
            <a:r>
              <a:rPr lang="sk-SK" sz="2800" dirty="0" err="1"/>
              <a:t>edx</a:t>
            </a:r>
            <a:r>
              <a:rPr lang="sk-SK" sz="2800" dirty="0"/>
              <a:t>, </a:t>
            </a:r>
            <a:r>
              <a:rPr lang="sk-SK" sz="2800" dirty="0" err="1"/>
              <a:t>Sakai</a:t>
            </a:r>
            <a:r>
              <a:rPr lang="sk-SK" sz="2800" dirty="0"/>
              <a:t>)</a:t>
            </a:r>
          </a:p>
          <a:p>
            <a:pPr marL="685800" indent="-457200"/>
            <a:r>
              <a:rPr lang="sk-SK" sz="2800" dirty="0"/>
              <a:t>Návrh systému (7 modulov)</a:t>
            </a:r>
          </a:p>
          <a:p>
            <a:pPr marL="457200" lvl="0" indent="-228600" rtl="0">
              <a:spcBef>
                <a:spcPts val="0"/>
              </a:spcBef>
            </a:pPr>
            <a:endParaRPr lang="sk-SK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73324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sk-SK" b="1" dirty="0"/>
              <a:t>Plán</a:t>
            </a:r>
            <a:endParaRPr lang="en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772122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685800" indent="-457200"/>
            <a:r>
              <a:rPr lang="sk-SK" sz="2800" dirty="0"/>
              <a:t>Podobné práce</a:t>
            </a:r>
          </a:p>
          <a:p>
            <a:pPr marL="685800" indent="-457200"/>
            <a:r>
              <a:rPr lang="sk-SK" sz="2800" dirty="0"/>
              <a:t>Vedecké články o téme</a:t>
            </a:r>
          </a:p>
          <a:p>
            <a:pPr marL="685800" indent="-457200"/>
            <a:r>
              <a:rPr lang="sk-SK" sz="2800" dirty="0"/>
              <a:t>Analýza nástrojov</a:t>
            </a:r>
          </a:p>
          <a:p>
            <a:pPr marL="685800" indent="-457200"/>
            <a:r>
              <a:rPr lang="sk-SK" sz="2800" dirty="0"/>
              <a:t>Implementácia</a:t>
            </a:r>
          </a:p>
          <a:p>
            <a:pPr marL="685800" indent="-457200"/>
            <a:r>
              <a:rPr lang="sk-SK" sz="2800" dirty="0"/>
              <a:t>Spísanie práce</a:t>
            </a:r>
          </a:p>
          <a:p>
            <a:pPr marL="457200" lvl="0" indent="-228600" rtl="0">
              <a:spcBef>
                <a:spcPts val="0"/>
              </a:spcBef>
            </a:pPr>
            <a:endParaRPr lang="sk-SK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130360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xfrm>
            <a:off x="1104900" y="276075"/>
            <a:ext cx="6724500" cy="7491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/>
            <a:r>
              <a:rPr lang="sk-SK" b="1" dirty="0"/>
              <a:t>Literatúra</a:t>
            </a:r>
            <a:endParaRPr lang="en" dirty="0"/>
          </a:p>
        </p:txBody>
      </p:sp>
      <p:sp>
        <p:nvSpPr>
          <p:cNvPr id="140" name="Shape 140"/>
          <p:cNvSpPr txBox="1">
            <a:spLocks noGrp="1"/>
          </p:cNvSpPr>
          <p:nvPr>
            <p:ph type="body" idx="1"/>
          </p:nvPr>
        </p:nvSpPr>
        <p:spPr>
          <a:xfrm>
            <a:off x="1104900" y="1277625"/>
            <a:ext cx="7772122" cy="36483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sk-SK" sz="1600" dirty="0" err="1"/>
              <a:t>Gardner</a:t>
            </a:r>
            <a:r>
              <a:rPr lang="sk-SK" sz="1600" dirty="0"/>
              <a:t>, B. , Thomas, V.  </a:t>
            </a:r>
            <a:r>
              <a:rPr lang="sk-SK" sz="1600" dirty="0" err="1"/>
              <a:t>Building</a:t>
            </a:r>
            <a:r>
              <a:rPr lang="sk-SK" sz="1600" dirty="0"/>
              <a:t> </a:t>
            </a:r>
            <a:r>
              <a:rPr lang="sk-SK" sz="1600" dirty="0" err="1"/>
              <a:t>an</a:t>
            </a:r>
            <a:r>
              <a:rPr lang="sk-SK" sz="1600" dirty="0"/>
              <a:t> </a:t>
            </a:r>
            <a:r>
              <a:rPr lang="sk-SK" sz="1600" dirty="0" err="1"/>
              <a:t>Information</a:t>
            </a:r>
            <a:r>
              <a:rPr lang="sk-SK" sz="1600" dirty="0"/>
              <a:t> </a:t>
            </a:r>
            <a:r>
              <a:rPr lang="sk-SK" sz="1600" dirty="0" err="1"/>
              <a:t>Security</a:t>
            </a:r>
            <a:r>
              <a:rPr lang="sk-SK" sz="1600" dirty="0"/>
              <a:t> </a:t>
            </a:r>
            <a:r>
              <a:rPr lang="sk-SK" sz="1600" dirty="0" err="1"/>
              <a:t>Awareness</a:t>
            </a:r>
            <a:r>
              <a:rPr lang="sk-SK" sz="1600" dirty="0"/>
              <a:t> Program. </a:t>
            </a:r>
            <a:r>
              <a:rPr lang="sk-SK" sz="1600" dirty="0" err="1"/>
              <a:t>Defending</a:t>
            </a:r>
            <a:r>
              <a:rPr lang="sk-SK" sz="1600" dirty="0"/>
              <a:t> </a:t>
            </a:r>
            <a:r>
              <a:rPr lang="sk-SK" sz="1600" dirty="0" err="1"/>
              <a:t>Against</a:t>
            </a:r>
            <a:r>
              <a:rPr lang="sk-SK" sz="1600" dirty="0"/>
              <a:t> </a:t>
            </a:r>
            <a:r>
              <a:rPr lang="sk-SK" sz="1600" dirty="0" err="1"/>
              <a:t>Social</a:t>
            </a:r>
            <a:r>
              <a:rPr lang="sk-SK" sz="1600" dirty="0"/>
              <a:t> </a:t>
            </a:r>
            <a:r>
              <a:rPr lang="sk-SK" sz="1600" dirty="0" err="1"/>
              <a:t>Engineering</a:t>
            </a:r>
            <a:r>
              <a:rPr lang="sk-SK" sz="1600" dirty="0"/>
              <a:t> and </a:t>
            </a:r>
            <a:r>
              <a:rPr lang="sk-SK" sz="1600" dirty="0" err="1"/>
              <a:t>Technical</a:t>
            </a:r>
            <a:r>
              <a:rPr lang="sk-SK" sz="1600" dirty="0"/>
              <a:t> </a:t>
            </a:r>
            <a:r>
              <a:rPr lang="sk-SK" sz="1600" dirty="0" err="1"/>
              <a:t>Threats</a:t>
            </a:r>
            <a:r>
              <a:rPr lang="sk-SK" sz="1600" dirty="0"/>
              <a:t> . </a:t>
            </a:r>
            <a:r>
              <a:rPr lang="sk-SK" sz="1600" dirty="0" err="1"/>
              <a:t>Waltham</a:t>
            </a:r>
            <a:r>
              <a:rPr lang="sk-SK" sz="1600" dirty="0"/>
              <a:t> (USA): </a:t>
            </a:r>
            <a:r>
              <a:rPr lang="sk-SK" sz="1600" dirty="0" err="1"/>
              <a:t>Syngress</a:t>
            </a:r>
            <a:r>
              <a:rPr lang="sk-SK" sz="1600" dirty="0"/>
              <a:t>, 2014. ISBN 978-0-12-419967-5.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1600" dirty="0" err="1"/>
              <a:t>Andress</a:t>
            </a:r>
            <a:r>
              <a:rPr lang="sk-SK" sz="1600" dirty="0"/>
              <a:t>, J. </a:t>
            </a:r>
            <a:r>
              <a:rPr lang="sk-SK" sz="1600" dirty="0" err="1"/>
              <a:t>The</a:t>
            </a:r>
            <a:r>
              <a:rPr lang="sk-SK" sz="1600" dirty="0"/>
              <a:t> </a:t>
            </a:r>
            <a:r>
              <a:rPr lang="sk-SK" sz="1600" dirty="0" err="1"/>
              <a:t>Basics</a:t>
            </a:r>
            <a:r>
              <a:rPr lang="sk-SK" sz="1600" dirty="0"/>
              <a:t> of </a:t>
            </a:r>
            <a:r>
              <a:rPr lang="sk-SK" sz="1600" dirty="0" err="1"/>
              <a:t>Information</a:t>
            </a:r>
            <a:r>
              <a:rPr lang="sk-SK" sz="1600" dirty="0"/>
              <a:t> </a:t>
            </a:r>
            <a:r>
              <a:rPr lang="sk-SK" sz="1600" dirty="0" err="1"/>
              <a:t>Security</a:t>
            </a:r>
            <a:r>
              <a:rPr lang="sk-SK" sz="1600" dirty="0"/>
              <a:t>. </a:t>
            </a:r>
            <a:r>
              <a:rPr lang="sk-SK" sz="1600" dirty="0" err="1"/>
              <a:t>Understanding</a:t>
            </a:r>
            <a:r>
              <a:rPr lang="sk-SK" sz="1600" dirty="0"/>
              <a:t> </a:t>
            </a:r>
            <a:r>
              <a:rPr lang="sk-SK" sz="1600" dirty="0" err="1"/>
              <a:t>the</a:t>
            </a:r>
            <a:r>
              <a:rPr lang="sk-SK" sz="1600" dirty="0"/>
              <a:t> Fundamentals of </a:t>
            </a:r>
            <a:r>
              <a:rPr lang="sk-SK" sz="1600" dirty="0" err="1"/>
              <a:t>InfoSec</a:t>
            </a:r>
            <a:r>
              <a:rPr lang="sk-SK" sz="1600" dirty="0"/>
              <a:t> in </a:t>
            </a:r>
            <a:r>
              <a:rPr lang="sk-SK" sz="1600" dirty="0" err="1"/>
              <a:t>Theory</a:t>
            </a:r>
            <a:r>
              <a:rPr lang="sk-SK" sz="1600" dirty="0"/>
              <a:t> and </a:t>
            </a:r>
            <a:r>
              <a:rPr lang="sk-SK" sz="1600" dirty="0" err="1"/>
              <a:t>Practice</a:t>
            </a:r>
            <a:r>
              <a:rPr lang="sk-SK" sz="1600" dirty="0"/>
              <a:t>. </a:t>
            </a:r>
            <a:r>
              <a:rPr lang="sk-SK" sz="1600" dirty="0" err="1"/>
              <a:t>Second</a:t>
            </a:r>
            <a:r>
              <a:rPr lang="sk-SK" sz="1600" dirty="0"/>
              <a:t> </a:t>
            </a:r>
            <a:r>
              <a:rPr lang="sk-SK" sz="1600" dirty="0" err="1"/>
              <a:t>Edition</a:t>
            </a:r>
            <a:r>
              <a:rPr lang="sk-SK" sz="1600" dirty="0"/>
              <a:t>. </a:t>
            </a:r>
            <a:r>
              <a:rPr lang="sk-SK" sz="1600" dirty="0" err="1"/>
              <a:t>Waltham</a:t>
            </a:r>
            <a:r>
              <a:rPr lang="sk-SK" sz="1600" dirty="0"/>
              <a:t> (USA): </a:t>
            </a:r>
            <a:r>
              <a:rPr lang="sk-SK" sz="1600" dirty="0" err="1"/>
              <a:t>Syngress</a:t>
            </a:r>
            <a:r>
              <a:rPr lang="sk-SK" sz="1600" dirty="0"/>
              <a:t>, 2014. ISBN 978-0-12-800744-0.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1600" dirty="0" err="1"/>
              <a:t>Herold</a:t>
            </a:r>
            <a:r>
              <a:rPr lang="sk-SK" sz="1600" dirty="0"/>
              <a:t>, R. </a:t>
            </a:r>
            <a:r>
              <a:rPr lang="sk-SK" sz="1600" dirty="0" err="1"/>
              <a:t>Managing</a:t>
            </a:r>
            <a:r>
              <a:rPr lang="sk-SK" sz="1600" dirty="0"/>
              <a:t> </a:t>
            </a:r>
            <a:r>
              <a:rPr lang="sk-SK" sz="1600" dirty="0" err="1"/>
              <a:t>an</a:t>
            </a:r>
            <a:r>
              <a:rPr lang="sk-SK" sz="1600" dirty="0"/>
              <a:t> </a:t>
            </a:r>
            <a:r>
              <a:rPr lang="sk-SK" sz="1600" dirty="0" err="1"/>
              <a:t>Information</a:t>
            </a:r>
            <a:r>
              <a:rPr lang="sk-SK" sz="1600" dirty="0"/>
              <a:t> </a:t>
            </a:r>
            <a:r>
              <a:rPr lang="sk-SK" sz="1600" dirty="0" err="1"/>
              <a:t>Security</a:t>
            </a:r>
            <a:r>
              <a:rPr lang="sk-SK" sz="1600" dirty="0"/>
              <a:t> and </a:t>
            </a:r>
            <a:r>
              <a:rPr lang="sk-SK" sz="1600" dirty="0" err="1"/>
              <a:t>Privacy</a:t>
            </a:r>
            <a:r>
              <a:rPr lang="sk-SK" sz="1600" dirty="0"/>
              <a:t> </a:t>
            </a:r>
            <a:r>
              <a:rPr lang="sk-SK" sz="1600" dirty="0" err="1"/>
              <a:t>Awareness</a:t>
            </a:r>
            <a:r>
              <a:rPr lang="sk-SK" sz="1600" dirty="0"/>
              <a:t> and </a:t>
            </a:r>
            <a:r>
              <a:rPr lang="sk-SK" sz="1600" dirty="0" err="1"/>
              <a:t>Training</a:t>
            </a:r>
            <a:r>
              <a:rPr lang="sk-SK" sz="1600" dirty="0"/>
              <a:t> Program. </a:t>
            </a:r>
            <a:r>
              <a:rPr lang="sk-SK" sz="1600" dirty="0" err="1"/>
              <a:t>Second</a:t>
            </a:r>
            <a:r>
              <a:rPr lang="sk-SK" sz="1600" dirty="0"/>
              <a:t> </a:t>
            </a:r>
            <a:r>
              <a:rPr lang="sk-SK" sz="1600" dirty="0" err="1"/>
              <a:t>Edition</a:t>
            </a:r>
            <a:r>
              <a:rPr lang="sk-SK" sz="1600" dirty="0"/>
              <a:t>. New York (USA): CRC Press, 2011. ISBN 978-1-4398-1050-7.</a:t>
            </a:r>
          </a:p>
          <a:p>
            <a:pPr marL="457200" indent="-457200">
              <a:buFont typeface="+mj-lt"/>
              <a:buAutoNum type="arabicParenR"/>
            </a:pPr>
            <a:r>
              <a:rPr lang="sk-SK" sz="1600" dirty="0"/>
              <a:t>ISACA. </a:t>
            </a:r>
            <a:r>
              <a:rPr lang="sk-SK" sz="1600" dirty="0" err="1"/>
              <a:t>Cybersecurity</a:t>
            </a:r>
            <a:r>
              <a:rPr lang="sk-SK" sz="1600" dirty="0"/>
              <a:t> Fundamentals Study </a:t>
            </a:r>
            <a:r>
              <a:rPr lang="sk-SK" sz="1600" dirty="0" err="1"/>
              <a:t>Guide</a:t>
            </a:r>
            <a:r>
              <a:rPr lang="sk-SK" sz="1600" dirty="0"/>
              <a:t>. </a:t>
            </a:r>
            <a:r>
              <a:rPr lang="sk-SK" sz="1600" dirty="0" err="1"/>
              <a:t>Rolling</a:t>
            </a:r>
            <a:r>
              <a:rPr lang="sk-SK" sz="1600" dirty="0"/>
              <a:t> </a:t>
            </a:r>
            <a:r>
              <a:rPr lang="sk-SK" sz="1600" dirty="0" err="1"/>
              <a:t>Meadows</a:t>
            </a:r>
            <a:r>
              <a:rPr lang="sk-SK" sz="1600" dirty="0"/>
              <a:t> (USA): ISACA, 2015. ISBN 978-1-60420-594-7.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600" dirty="0"/>
              <a:t>WILSON, Mark; HASH, Joan. Building an information technology security awareness and training program. </a:t>
            </a:r>
            <a:r>
              <a:rPr lang="en-US" sz="1600" i="1" dirty="0"/>
              <a:t>NIST Special publication</a:t>
            </a:r>
            <a:r>
              <a:rPr lang="en-US" sz="1600" dirty="0"/>
              <a:t>, 2003, 800.50</a:t>
            </a:r>
            <a:endParaRPr lang="sk-SK" sz="1600" dirty="0"/>
          </a:p>
          <a:p>
            <a:pPr marL="457200" lvl="0" indent="-228600" rtl="0">
              <a:spcBef>
                <a:spcPts val="0"/>
              </a:spcBef>
            </a:pPr>
            <a:endParaRPr lang="sk-SK" sz="2800" dirty="0"/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00997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594900" cy="7317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305" name="Shape 305"/>
          <p:cNvSpPr txBox="1">
            <a:spLocks noGrp="1"/>
          </p:cNvSpPr>
          <p:nvPr>
            <p:ph type="ctrTitle" idx="4294967295"/>
          </p:nvPr>
        </p:nvSpPr>
        <p:spPr>
          <a:xfrm>
            <a:off x="1033300" y="1423163"/>
            <a:ext cx="6789158" cy="1159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sk-SK" sz="6000" dirty="0">
                <a:solidFill>
                  <a:srgbClr val="FF8700"/>
                </a:solidFill>
              </a:rPr>
              <a:t>Ďakujem za pozornosť</a:t>
            </a:r>
            <a:r>
              <a:rPr lang="en" sz="6000" dirty="0">
                <a:solidFill>
                  <a:srgbClr val="FF8700"/>
                </a:solidFill>
              </a:rPr>
              <a:t>!</a:t>
            </a:r>
          </a:p>
        </p:txBody>
      </p:sp>
      <p:sp>
        <p:nvSpPr>
          <p:cNvPr id="306" name="Shape 306"/>
          <p:cNvSpPr txBox="1">
            <a:spLocks noGrp="1"/>
          </p:cNvSpPr>
          <p:nvPr>
            <p:ph type="subTitle" idx="4294967295"/>
          </p:nvPr>
        </p:nvSpPr>
        <p:spPr>
          <a:xfrm>
            <a:off x="1033300" y="2630575"/>
            <a:ext cx="7185000" cy="1159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sk-SK" sz="2400" b="1" dirty="0">
                <a:solidFill>
                  <a:srgbClr val="FFFFFF"/>
                </a:solidFill>
              </a:rPr>
              <a:t>Otázky</a:t>
            </a:r>
            <a:r>
              <a:rPr lang="en" sz="2400" b="1" dirty="0">
                <a:solidFill>
                  <a:srgbClr val="FFFFFF"/>
                </a:solidFill>
              </a:rPr>
              <a:t>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liam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241</Words>
  <Application>Microsoft Office PowerPoint</Application>
  <PresentationFormat>Prezentácia na obrazovke (16:9)</PresentationFormat>
  <Paragraphs>32</Paragraphs>
  <Slides>7</Slides>
  <Notes>7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11" baseType="lpstr">
      <vt:lpstr>Roboto</vt:lpstr>
      <vt:lpstr>Arial</vt:lpstr>
      <vt:lpstr>Dosis</vt:lpstr>
      <vt:lpstr>William template</vt:lpstr>
      <vt:lpstr>Systém na zvyšovanie povedomia v oblasti kybernetickej bezpečnosti</vt:lpstr>
      <vt:lpstr>Problém a motivácia</vt:lpstr>
      <vt:lpstr>Ciele </vt:lpstr>
      <vt:lpstr>Stav</vt:lpstr>
      <vt:lpstr>Plán</vt:lpstr>
      <vt:lpstr>Literatúra</vt:lpstr>
      <vt:lpstr>Ďakujem za pozornosť!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Peťo Chomič</cp:lastModifiedBy>
  <cp:revision>12</cp:revision>
  <dcterms:modified xsi:type="dcterms:W3CDTF">2017-10-27T09:33:04Z</dcterms:modified>
</cp:coreProperties>
</file>