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5" r:id="rId5"/>
    <p:sldId id="341" r:id="rId6"/>
    <p:sldId id="338" r:id="rId7"/>
    <p:sldId id="340" r:id="rId8"/>
    <p:sldId id="319" r:id="rId9"/>
    <p:sldId id="330" r:id="rId10"/>
    <p:sldId id="329" r:id="rId11"/>
    <p:sldId id="335" r:id="rId12"/>
    <p:sldId id="333" r:id="rId13"/>
    <p:sldId id="331" r:id="rId14"/>
    <p:sldId id="334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9" autoAdjust="0"/>
  </p:normalViewPr>
  <p:slideViewPr>
    <p:cSldViewPr showGuides="1">
      <p:cViewPr varScale="1">
        <p:scale>
          <a:sx n="114" d="100"/>
          <a:sy n="114" d="100"/>
        </p:scale>
        <p:origin x="414" y="13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7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4FBF478-76C8-4C69-95A6-5564910A43D9}" type="datetime1">
              <a:rPr lang="sk-SK" smtClean="0"/>
              <a:pPr algn="r" rtl="0"/>
              <a:t>10.4.2017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sk-SK" smtClean="0"/>
              <a:pPr algn="r"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8E4AB7E-389B-4708-AF25-04AB256EE86E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4" name="Zástupný objekt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Upraviť štýl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93199CD-3E1B-4AE6-990F-76F925F5EA9F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0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8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61-A2FE-4438-8DB2-41BE5B157831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23875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4779"/>
            <a:ext cx="2628215" cy="5757421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4778"/>
            <a:ext cx="7732286" cy="5757422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51C9-F67D-42B3-8547-4ED70EEE8AD0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61908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E394-C29D-4FE2-A2D4-689B1568FA46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84400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BA7C-89B3-43DC-B597-6FE7F553FC21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sk-SK" noProof="0" smtClean="0"/>
              <a:t>‹#›</a:t>
            </a:fld>
            <a:endParaRPr lang="sk-SK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0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3" y="1845734"/>
            <a:ext cx="4936474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E394-C29D-4FE2-A2D4-689B1568FA46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31039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C9F-75EE-4793-BDCD-4221CD4ED39D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419381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E394-C29D-4FE2-A2D4-689B1568FA46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08155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E394-C29D-4FE2-A2D4-689B1568FA46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2156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57F2E394-C29D-4FE2-A2D4-689B1568FA46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80611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5074920"/>
            <a:ext cx="10110630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199">
                <a:solidFill>
                  <a:schemeClr val="bg1"/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3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4181-6A62-4267-AFAF-61715D47F93B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93255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88826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F2E394-C29D-4FE2-A2D4-689B1568FA46}" type="datetime1">
              <a:rPr lang="sk-SK" noProof="0" smtClean="0"/>
              <a:pPr/>
              <a:t>10.4.2017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8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061964" y="332656"/>
            <a:ext cx="8229600" cy="2895600"/>
          </a:xfrm>
        </p:spPr>
        <p:txBody>
          <a:bodyPr rtlCol="0" anchor="ctr">
            <a:normAutofit/>
          </a:bodyPr>
          <a:lstStyle/>
          <a:p>
            <a:pPr algn="ctr"/>
            <a:r>
              <a:rPr lang="sk-SK" sz="4800" b="1" dirty="0"/>
              <a:t>Systém na zvyšovanie povedomia v oblasti kybernetickej bezpečnosti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632148" y="3789040"/>
            <a:ext cx="10657184" cy="1723256"/>
          </a:xfrm>
        </p:spPr>
        <p:txBody>
          <a:bodyPr rtlCol="0" anchor="ctr">
            <a:normAutofit fontScale="85000" lnSpcReduction="20000"/>
          </a:bodyPr>
          <a:lstStyle/>
          <a:p>
            <a:pPr algn="ctr"/>
            <a:r>
              <a:rPr lang="sk-SK" sz="3500" b="1" cap="none" dirty="0">
                <a:solidFill>
                  <a:schemeClr val="tx1"/>
                </a:solidFill>
              </a:rPr>
              <a:t>Peter Chomič</a:t>
            </a:r>
          </a:p>
          <a:p>
            <a:pPr algn="ctr"/>
            <a:endParaRPr lang="sk-SK" sz="2800" cap="none" dirty="0"/>
          </a:p>
          <a:p>
            <a:pPr algn="ctr"/>
            <a:r>
              <a:rPr lang="sk-SK" cap="none" dirty="0">
                <a:solidFill>
                  <a:schemeClr val="tx1"/>
                </a:solidFill>
              </a:rPr>
              <a:t>Vedúci práce: JUDr. RNDr. Pavol Sokol, PhD.</a:t>
            </a:r>
          </a:p>
          <a:p>
            <a:pPr algn="ctr"/>
            <a:r>
              <a:rPr lang="sk-SK" cap="none" dirty="0">
                <a:solidFill>
                  <a:schemeClr val="tx1"/>
                </a:solidFill>
              </a:rPr>
              <a:t>Konzultant: doc. RNDr. Ľubomír </a:t>
            </a:r>
            <a:r>
              <a:rPr lang="sk-SK" cap="none" dirty="0" err="1">
                <a:solidFill>
                  <a:schemeClr val="tx1"/>
                </a:solidFill>
              </a:rPr>
              <a:t>Šnajder</a:t>
            </a:r>
            <a:r>
              <a:rPr lang="sk-SK" cap="none" dirty="0">
                <a:solidFill>
                  <a:schemeClr val="tx1"/>
                </a:solidFill>
              </a:rPr>
              <a:t>, PhD.</a:t>
            </a:r>
          </a:p>
          <a:p>
            <a:pPr algn="ctr"/>
            <a:endParaRPr lang="sk-SK" cap="none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k-SK" b="1" dirty="0"/>
              <a:t>Zdroje k prezentácii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22413" y="1904999"/>
            <a:ext cx="9134391" cy="4620345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dirty="0" err="1"/>
              <a:t>Cost</a:t>
            </a:r>
            <a:r>
              <a:rPr lang="sk-SK" dirty="0"/>
              <a:t> of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Breach</a:t>
            </a:r>
            <a:r>
              <a:rPr lang="sk-SK" dirty="0"/>
              <a:t> Study: </a:t>
            </a:r>
            <a:r>
              <a:rPr lang="sk-SK" dirty="0" err="1"/>
              <a:t>Global</a:t>
            </a:r>
            <a:r>
              <a:rPr lang="sk-SK" dirty="0"/>
              <a:t> </a:t>
            </a:r>
            <a:r>
              <a:rPr lang="sk-SK" dirty="0" err="1"/>
              <a:t>Analysis</a:t>
            </a:r>
            <a:r>
              <a:rPr lang="sk-SK" dirty="0"/>
              <a:t>. </a:t>
            </a:r>
            <a:r>
              <a:rPr lang="sk-SK" dirty="0" err="1"/>
              <a:t>Ponemon</a:t>
            </a:r>
            <a:r>
              <a:rPr lang="sk-SK" dirty="0"/>
              <a:t> </a:t>
            </a:r>
            <a:r>
              <a:rPr lang="sk-SK" dirty="0" err="1"/>
              <a:t>Institute</a:t>
            </a:r>
            <a:r>
              <a:rPr lang="sk-SK" dirty="0"/>
              <a:t>, May 2015.</a:t>
            </a:r>
          </a:p>
          <a:p>
            <a:r>
              <a:rPr lang="sk-SK" dirty="0" err="1"/>
              <a:t>BakerHostleter</a:t>
            </a:r>
            <a:r>
              <a:rPr lang="sk-SK" dirty="0"/>
              <a:t>. 2016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Security</a:t>
            </a:r>
            <a:r>
              <a:rPr lang="sk-SK" dirty="0"/>
              <a:t> Incident </a:t>
            </a:r>
            <a:r>
              <a:rPr lang="sk-SK" dirty="0" err="1"/>
              <a:t>Response</a:t>
            </a:r>
            <a:r>
              <a:rPr lang="sk-SK" dirty="0"/>
              <a:t> Report.</a:t>
            </a:r>
          </a:p>
          <a:p>
            <a:r>
              <a:rPr lang="sk-SK" dirty="0" err="1"/>
              <a:t>Ponemon</a:t>
            </a:r>
            <a:r>
              <a:rPr lang="sk-SK" dirty="0"/>
              <a:t> </a:t>
            </a:r>
            <a:r>
              <a:rPr lang="sk-SK" dirty="0" err="1"/>
              <a:t>Institute</a:t>
            </a:r>
            <a:r>
              <a:rPr lang="sk-SK" dirty="0"/>
              <a:t>. 2011 </a:t>
            </a:r>
            <a:r>
              <a:rPr lang="sk-SK" dirty="0" err="1"/>
              <a:t>Cost</a:t>
            </a:r>
            <a:r>
              <a:rPr lang="sk-SK" dirty="0"/>
              <a:t> of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Breach</a:t>
            </a:r>
            <a:r>
              <a:rPr lang="sk-SK" dirty="0"/>
              <a:t> Study: </a:t>
            </a:r>
            <a:r>
              <a:rPr lang="sk-SK" dirty="0" err="1"/>
              <a:t>Global</a:t>
            </a:r>
            <a:r>
              <a:rPr lang="sk-SK" dirty="0"/>
              <a:t>, </a:t>
            </a:r>
            <a:r>
              <a:rPr lang="sk-SK" dirty="0" err="1"/>
              <a:t>March</a:t>
            </a:r>
            <a:r>
              <a:rPr lang="sk-SK" dirty="0"/>
              <a:t> 2012.</a:t>
            </a:r>
          </a:p>
          <a:p>
            <a:r>
              <a:rPr lang="sk-SK" dirty="0" err="1"/>
              <a:t>CyberEdge</a:t>
            </a:r>
            <a:r>
              <a:rPr lang="sk-SK" dirty="0"/>
              <a:t> </a:t>
            </a:r>
            <a:r>
              <a:rPr lang="sk-SK" dirty="0" err="1"/>
              <a:t>group</a:t>
            </a:r>
            <a:r>
              <a:rPr lang="sk-SK" dirty="0"/>
              <a:t>. 2015 CYBERTHREAT DEFENSE REPORT NORTH AMERICA &amp; EUROPE.</a:t>
            </a:r>
          </a:p>
          <a:p>
            <a:r>
              <a:rPr lang="sk-SK" dirty="0" err="1"/>
              <a:t>Ponemon</a:t>
            </a:r>
            <a:r>
              <a:rPr lang="sk-SK" dirty="0"/>
              <a:t> </a:t>
            </a:r>
            <a:r>
              <a:rPr lang="sk-SK" dirty="0" err="1"/>
              <a:t>Institute</a:t>
            </a:r>
            <a:r>
              <a:rPr lang="sk-SK" dirty="0"/>
              <a:t>. </a:t>
            </a:r>
            <a:r>
              <a:rPr lang="sk-SK" dirty="0" err="1"/>
              <a:t>Fifth</a:t>
            </a:r>
            <a:r>
              <a:rPr lang="sk-SK" dirty="0"/>
              <a:t> </a:t>
            </a:r>
            <a:r>
              <a:rPr lang="sk-SK" dirty="0" err="1"/>
              <a:t>Annual</a:t>
            </a:r>
            <a:r>
              <a:rPr lang="sk-SK" dirty="0"/>
              <a:t> </a:t>
            </a:r>
            <a:r>
              <a:rPr lang="sk-SK" dirty="0" err="1"/>
              <a:t>Benchmark</a:t>
            </a:r>
            <a:r>
              <a:rPr lang="sk-SK" dirty="0"/>
              <a:t> Study on </a:t>
            </a:r>
            <a:r>
              <a:rPr lang="sk-SK" dirty="0" err="1"/>
              <a:t>Privacy</a:t>
            </a:r>
            <a:r>
              <a:rPr lang="sk-SK" dirty="0"/>
              <a:t> &amp; </a:t>
            </a:r>
            <a:r>
              <a:rPr lang="sk-SK" dirty="0" err="1"/>
              <a:t>Security</a:t>
            </a:r>
            <a:r>
              <a:rPr lang="sk-SK" dirty="0"/>
              <a:t> of </a:t>
            </a:r>
            <a:r>
              <a:rPr lang="sk-SK" dirty="0" err="1"/>
              <a:t>Healthcare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, May 2015.</a:t>
            </a:r>
          </a:p>
          <a:p>
            <a:r>
              <a:rPr lang="sk-SK" dirty="0"/>
              <a:t>EY. </a:t>
            </a:r>
            <a:r>
              <a:rPr lang="sk-SK" dirty="0" err="1"/>
              <a:t>Path</a:t>
            </a:r>
            <a:r>
              <a:rPr lang="sk-SK" dirty="0"/>
              <a:t> to </a:t>
            </a:r>
            <a:r>
              <a:rPr lang="sk-SK" dirty="0" err="1"/>
              <a:t>cyber</a:t>
            </a:r>
            <a:r>
              <a:rPr lang="sk-SK" dirty="0"/>
              <a:t> </a:t>
            </a:r>
            <a:r>
              <a:rPr lang="sk-SK" dirty="0" err="1"/>
              <a:t>resilience</a:t>
            </a:r>
            <a:r>
              <a:rPr lang="sk-SK" dirty="0"/>
              <a:t>: </a:t>
            </a:r>
            <a:r>
              <a:rPr lang="sk-SK" dirty="0" err="1"/>
              <a:t>Sense</a:t>
            </a:r>
            <a:r>
              <a:rPr lang="sk-SK" dirty="0"/>
              <a:t>, </a:t>
            </a:r>
            <a:r>
              <a:rPr lang="sk-SK" dirty="0" err="1"/>
              <a:t>resist</a:t>
            </a:r>
            <a:r>
              <a:rPr lang="sk-SK" dirty="0"/>
              <a:t>, </a:t>
            </a:r>
            <a:r>
              <a:rPr lang="sk-SK" dirty="0" err="1"/>
              <a:t>react</a:t>
            </a:r>
            <a:r>
              <a:rPr lang="sk-SK" dirty="0"/>
              <a:t>. </a:t>
            </a:r>
            <a:r>
              <a:rPr lang="sk-SK" dirty="0" err="1"/>
              <a:t>EY’s</a:t>
            </a:r>
            <a:r>
              <a:rPr lang="sk-SK" dirty="0"/>
              <a:t> 19th </a:t>
            </a:r>
            <a:r>
              <a:rPr lang="sk-SK" dirty="0" err="1"/>
              <a:t>Global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Security</a:t>
            </a:r>
            <a:r>
              <a:rPr lang="sk-SK" dirty="0"/>
              <a:t> </a:t>
            </a:r>
            <a:r>
              <a:rPr lang="sk-SK" dirty="0" err="1"/>
              <a:t>Survey</a:t>
            </a:r>
            <a:r>
              <a:rPr lang="sk-SK" dirty="0"/>
              <a:t> 2016-17.</a:t>
            </a:r>
          </a:p>
          <a:p>
            <a:r>
              <a:rPr lang="sk-SK" dirty="0" err="1"/>
              <a:t>Cost</a:t>
            </a:r>
            <a:r>
              <a:rPr lang="sk-SK" dirty="0"/>
              <a:t> of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Breach</a:t>
            </a:r>
            <a:r>
              <a:rPr lang="sk-SK" dirty="0"/>
              <a:t> Study: </a:t>
            </a:r>
            <a:r>
              <a:rPr lang="sk-SK" dirty="0" err="1"/>
              <a:t>Global</a:t>
            </a:r>
            <a:r>
              <a:rPr lang="sk-SK" dirty="0"/>
              <a:t> </a:t>
            </a:r>
            <a:r>
              <a:rPr lang="sk-SK" dirty="0" err="1"/>
              <a:t>Analysis</a:t>
            </a:r>
            <a:r>
              <a:rPr lang="sk-SK" dirty="0"/>
              <a:t>. </a:t>
            </a:r>
            <a:r>
              <a:rPr lang="sk-SK" dirty="0" err="1"/>
              <a:t>Ponemon</a:t>
            </a:r>
            <a:r>
              <a:rPr lang="sk-SK" dirty="0"/>
              <a:t> </a:t>
            </a:r>
            <a:r>
              <a:rPr lang="sk-SK" dirty="0" err="1"/>
              <a:t>Institute</a:t>
            </a:r>
            <a:r>
              <a:rPr lang="sk-SK" dirty="0"/>
              <a:t>, </a:t>
            </a:r>
            <a:r>
              <a:rPr lang="sk-SK" dirty="0" err="1"/>
              <a:t>June</a:t>
            </a:r>
            <a:r>
              <a:rPr lang="sk-SK" dirty="0"/>
              <a:t> 2016.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663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96994" y="1845734"/>
            <a:ext cx="10055781" cy="20873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k-SK" sz="5400" b="1" dirty="0"/>
              <a:t>Ďakujem za pozornosť</a:t>
            </a:r>
          </a:p>
        </p:txBody>
      </p:sp>
      <p:sp>
        <p:nvSpPr>
          <p:cNvPr id="4" name="Obdĺžnik 3"/>
          <p:cNvSpPr/>
          <p:nvPr/>
        </p:nvSpPr>
        <p:spPr>
          <a:xfrm>
            <a:off x="3862164" y="4293096"/>
            <a:ext cx="40647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b="1" dirty="0"/>
              <a:t>Peter </a:t>
            </a:r>
            <a:r>
              <a:rPr lang="sk-SK" sz="2400" b="1" dirty="0" err="1"/>
              <a:t>Chomič</a:t>
            </a:r>
            <a:endParaRPr lang="sk-SK" sz="2400" b="1" dirty="0"/>
          </a:p>
          <a:p>
            <a:pPr algn="ctr"/>
            <a:r>
              <a:rPr lang="sk-SK" sz="2400" b="1" dirty="0"/>
              <a:t>peter.chomic@student.upjs.sk</a:t>
            </a:r>
          </a:p>
        </p:txBody>
      </p:sp>
    </p:spTree>
    <p:extLst>
      <p:ext uri="{BB962C8B-B14F-4D97-AF65-F5344CB8AC3E}">
        <p14:creationId xmlns:p14="http://schemas.microsoft.com/office/powerpoint/2010/main" val="149280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" r="20616" b="42847"/>
          <a:stretch/>
        </p:blipFill>
        <p:spPr>
          <a:xfrm>
            <a:off x="1917948" y="2069947"/>
            <a:ext cx="8712000" cy="3528000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 anchor="ctr"/>
          <a:lstStyle/>
          <a:p>
            <a:pPr algn="ctr"/>
            <a:r>
              <a:rPr lang="sk-SK" b="1" dirty="0"/>
              <a:t>Problém a motivácia</a:t>
            </a:r>
          </a:p>
        </p:txBody>
      </p:sp>
      <p:sp>
        <p:nvSpPr>
          <p:cNvPr id="8" name="Ovál 7"/>
          <p:cNvSpPr/>
          <p:nvPr/>
        </p:nvSpPr>
        <p:spPr>
          <a:xfrm>
            <a:off x="2144096" y="2690947"/>
            <a:ext cx="8470677" cy="504056"/>
          </a:xfrm>
          <a:prstGeom prst="ellipse">
            <a:avLst/>
          </a:prstGeom>
          <a:noFill/>
          <a:ln w="635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0" y="5905877"/>
            <a:ext cx="59503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err="1"/>
              <a:t>CyberEdge</a:t>
            </a:r>
            <a:r>
              <a:rPr lang="sk-SK" sz="1100" dirty="0"/>
              <a:t>. 2015 </a:t>
            </a:r>
            <a:r>
              <a:rPr lang="sk-SK" sz="1100" dirty="0" err="1"/>
              <a:t>Cyberthreat</a:t>
            </a:r>
            <a:r>
              <a:rPr lang="sk-SK" sz="1100" dirty="0"/>
              <a:t> </a:t>
            </a:r>
            <a:r>
              <a:rPr lang="sk-SK" sz="1100" dirty="0" err="1"/>
              <a:t>Defense</a:t>
            </a:r>
            <a:r>
              <a:rPr lang="sk-SK" sz="1100" dirty="0"/>
              <a:t> Report North </a:t>
            </a:r>
            <a:r>
              <a:rPr lang="sk-SK" sz="1100" dirty="0" err="1"/>
              <a:t>America</a:t>
            </a:r>
            <a:r>
              <a:rPr lang="sk-SK" sz="1100" dirty="0"/>
              <a:t> &amp; </a:t>
            </a:r>
            <a:r>
              <a:rPr lang="sk-SK" sz="1100" dirty="0" err="1"/>
              <a:t>Europe</a:t>
            </a:r>
            <a:r>
              <a:rPr lang="sk-SK" sz="1100" dirty="0"/>
              <a:t>: </a:t>
            </a:r>
            <a:r>
              <a:rPr lang="sk-SK" sz="1100" dirty="0" err="1"/>
              <a:t>Figure</a:t>
            </a:r>
            <a:r>
              <a:rPr lang="sk-SK" sz="1100" dirty="0"/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33179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0" y="6047206"/>
            <a:ext cx="3214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err="1"/>
              <a:t>EY’s</a:t>
            </a:r>
            <a:r>
              <a:rPr lang="sk-SK" sz="1100" dirty="0"/>
              <a:t> 19th </a:t>
            </a:r>
            <a:r>
              <a:rPr lang="sk-SK" sz="1100" dirty="0" err="1"/>
              <a:t>Global</a:t>
            </a:r>
            <a:r>
              <a:rPr lang="sk-SK" sz="1100" dirty="0"/>
              <a:t> </a:t>
            </a:r>
            <a:r>
              <a:rPr lang="sk-SK" sz="1100" dirty="0" err="1"/>
              <a:t>Information</a:t>
            </a:r>
            <a:r>
              <a:rPr lang="sk-SK" sz="1100" dirty="0"/>
              <a:t> </a:t>
            </a:r>
            <a:r>
              <a:rPr lang="sk-SK" sz="1100" dirty="0" err="1"/>
              <a:t>Security</a:t>
            </a:r>
            <a:r>
              <a:rPr lang="sk-SK" sz="1100" dirty="0"/>
              <a:t> </a:t>
            </a:r>
            <a:r>
              <a:rPr lang="sk-SK" sz="1100" dirty="0" err="1"/>
              <a:t>Survey</a:t>
            </a:r>
            <a:endParaRPr lang="sk-SK" sz="11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044" y="1772816"/>
            <a:ext cx="7846053" cy="4536000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>
          <a:xfrm>
            <a:off x="2638028" y="3356992"/>
            <a:ext cx="7560840" cy="465534"/>
          </a:xfrm>
          <a:prstGeom prst="ellipse">
            <a:avLst/>
          </a:prstGeom>
          <a:noFill/>
          <a:ln w="635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566020" y="4867775"/>
            <a:ext cx="7632848" cy="395792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 anchor="ctr"/>
          <a:lstStyle/>
          <a:p>
            <a:pPr algn="ctr"/>
            <a:r>
              <a:rPr lang="sk-SK" b="1" dirty="0"/>
              <a:t>Problém a motivácia II.</a:t>
            </a:r>
          </a:p>
        </p:txBody>
      </p:sp>
    </p:spTree>
    <p:extLst>
      <p:ext uri="{BB962C8B-B14F-4D97-AF65-F5344CB8AC3E}">
        <p14:creationId xmlns:p14="http://schemas.microsoft.com/office/powerpoint/2010/main" val="26773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12" y="0"/>
            <a:ext cx="6624000" cy="6322417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3455647" y="922133"/>
            <a:ext cx="5544616" cy="360040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vál 2"/>
          <p:cNvSpPr/>
          <p:nvPr/>
        </p:nvSpPr>
        <p:spPr>
          <a:xfrm>
            <a:off x="4535767" y="4725144"/>
            <a:ext cx="2304256" cy="288032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0" y="6060807"/>
            <a:ext cx="5918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 err="1"/>
              <a:t>Ponemon</a:t>
            </a:r>
            <a:r>
              <a:rPr lang="sk-SK" sz="1100" dirty="0"/>
              <a:t> </a:t>
            </a:r>
            <a:r>
              <a:rPr lang="sk-SK" sz="1100" dirty="0" err="1"/>
              <a:t>Institute</a:t>
            </a:r>
            <a:r>
              <a:rPr lang="sk-SK" sz="1100" dirty="0"/>
              <a:t>. </a:t>
            </a:r>
            <a:r>
              <a:rPr lang="sk-SK" sz="1100" dirty="0" err="1"/>
              <a:t>Fifth</a:t>
            </a:r>
            <a:r>
              <a:rPr lang="sk-SK" sz="1100" dirty="0"/>
              <a:t> </a:t>
            </a:r>
            <a:r>
              <a:rPr lang="sk-SK" sz="1100" dirty="0" err="1"/>
              <a:t>Annual</a:t>
            </a:r>
            <a:r>
              <a:rPr lang="sk-SK" sz="1100" dirty="0"/>
              <a:t> </a:t>
            </a:r>
            <a:r>
              <a:rPr lang="sk-SK" sz="1100" dirty="0" err="1"/>
              <a:t>Benchmark</a:t>
            </a:r>
            <a:r>
              <a:rPr lang="sk-SK" sz="1100" dirty="0"/>
              <a:t> Study on </a:t>
            </a:r>
            <a:r>
              <a:rPr lang="sk-SK" sz="1100" dirty="0" err="1"/>
              <a:t>Privacy</a:t>
            </a:r>
            <a:r>
              <a:rPr lang="sk-SK" sz="1100" dirty="0"/>
              <a:t> &amp; </a:t>
            </a:r>
            <a:r>
              <a:rPr lang="sk-SK" sz="1100" dirty="0" err="1"/>
              <a:t>Security</a:t>
            </a:r>
            <a:r>
              <a:rPr lang="sk-SK" sz="1100" dirty="0"/>
              <a:t> of </a:t>
            </a:r>
            <a:r>
              <a:rPr lang="sk-SK" sz="1100" dirty="0" err="1"/>
              <a:t>Healthcare</a:t>
            </a:r>
            <a:r>
              <a:rPr lang="sk-SK" sz="1100" dirty="0"/>
              <a:t> </a:t>
            </a:r>
            <a:r>
              <a:rPr lang="sk-SK" sz="1100" dirty="0" err="1"/>
              <a:t>Data</a:t>
            </a:r>
            <a:r>
              <a:rPr lang="sk-SK" sz="1100" dirty="0"/>
              <a:t>: </a:t>
            </a:r>
            <a:r>
              <a:rPr lang="sk-SK" sz="1100" dirty="0" err="1"/>
              <a:t>Figure</a:t>
            </a:r>
            <a:r>
              <a:rPr lang="sk-SK" sz="1100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1841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k-SK" b="1" dirty="0"/>
              <a:t>Problém a motivácia IV.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Ľudia (zamestnanci) - najslabšia časť zabezpečenia organizácií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Väčšina útokov sa zameriava na ľudí (</a:t>
            </a:r>
            <a:r>
              <a:rPr lang="sk-SK" sz="2400" dirty="0" err="1"/>
              <a:t>phishing</a:t>
            </a:r>
            <a:r>
              <a:rPr lang="sk-SK" sz="2400" dirty="0"/>
              <a:t>, </a:t>
            </a:r>
            <a:r>
              <a:rPr lang="sk-SK" sz="2400" dirty="0" err="1"/>
              <a:t>clickjacking</a:t>
            </a:r>
            <a:r>
              <a:rPr lang="sk-SK" sz="2400" dirty="0"/>
              <a:t>, </a:t>
            </a:r>
            <a:r>
              <a:rPr lang="sk-SK" sz="2400" dirty="0" err="1"/>
              <a:t>spoofing</a:t>
            </a:r>
            <a:r>
              <a:rPr lang="sk-SK" sz="2400" dirty="0"/>
              <a:t>...)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Vzdelávanie a zvyšovanie povedomia v tejto oblasti je dôležité a nevyhnutné</a:t>
            </a:r>
          </a:p>
        </p:txBody>
      </p:sp>
    </p:spTree>
    <p:extLst>
      <p:ext uri="{BB962C8B-B14F-4D97-AF65-F5344CB8AC3E}">
        <p14:creationId xmlns:p14="http://schemas.microsoft.com/office/powerpoint/2010/main" val="428723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k-SK" b="1" dirty="0"/>
              <a:t>Ciele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pPr marL="457200" indent="-457200">
              <a:buFont typeface="+mj-lt"/>
              <a:buAutoNum type="arabicParenR"/>
            </a:pPr>
            <a:r>
              <a:rPr lang="sk-SK" sz="2400" dirty="0"/>
              <a:t>Analyzovať štandardy, normy a štúdie v oblasti kybernetickej bezpečnosti z pohľadu zvyšovania povedomia v oblasti kybernetickej bezpečnosti vybraných cieľových skupín. 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400" dirty="0"/>
              <a:t>Porovnať existujúce prístupy a nástroje pre zvyšovanie povedomia v oblasti kybernetickej bezpečnosti. 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400" dirty="0"/>
              <a:t>Navrhnúť a implementovať systém pre zvyšovanie povedomia v oblasti kybernetickej bezpečnosti pre vybranú cieľovú skupinu.</a:t>
            </a:r>
          </a:p>
        </p:txBody>
      </p:sp>
    </p:spTree>
    <p:extLst>
      <p:ext uri="{BB962C8B-B14F-4D97-AF65-F5344CB8AC3E}">
        <p14:creationId xmlns:p14="http://schemas.microsoft.com/office/powerpoint/2010/main" val="15022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k-SK" b="1" dirty="0"/>
              <a:t>Známe riešenia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Online hry zamerané na učenie o bezpečnosti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Online kvízy </a:t>
            </a:r>
          </a:p>
          <a:p>
            <a:pPr>
              <a:buFont typeface="Wingdings" panose="05000000000000000000" pitchFamily="2" charset="2"/>
              <a:buChar char="q"/>
            </a:pPr>
            <a:endParaRPr lang="sk-SK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Software pre tréning zamestnancov (</a:t>
            </a:r>
            <a:r>
              <a:rPr lang="sk-SK" sz="2400" dirty="0" err="1"/>
              <a:t>phishingbox</a:t>
            </a:r>
            <a:r>
              <a:rPr lang="sk-SK" sz="24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Simulátory útokov na systém (</a:t>
            </a:r>
            <a:r>
              <a:rPr lang="sk-SK" sz="2400" dirty="0" err="1"/>
              <a:t>Social</a:t>
            </a:r>
            <a:r>
              <a:rPr lang="sk-SK" sz="2400" dirty="0"/>
              <a:t> </a:t>
            </a:r>
            <a:r>
              <a:rPr lang="sk-SK" sz="2400" dirty="0" err="1"/>
              <a:t>engineering</a:t>
            </a:r>
            <a:r>
              <a:rPr lang="sk-SK" sz="2400" dirty="0"/>
              <a:t> </a:t>
            </a:r>
            <a:r>
              <a:rPr lang="sk-SK" sz="2400" dirty="0" err="1"/>
              <a:t>toolkit</a:t>
            </a:r>
            <a:r>
              <a:rPr lang="sk-SK" sz="24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sk-SK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Online kurzy, scenáre, videá... </a:t>
            </a:r>
          </a:p>
        </p:txBody>
      </p:sp>
    </p:spTree>
    <p:extLst>
      <p:ext uri="{BB962C8B-B14F-4D97-AF65-F5344CB8AC3E}">
        <p14:creationId xmlns:p14="http://schemas.microsoft.com/office/powerpoint/2010/main" val="302426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k-SK" b="1" dirty="0"/>
              <a:t>Najbližšie kroky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sk-SK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/>
              <a:t> Analyzovať najčastejšie chyby a návyky ľudí pri použití informačných           technológií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Preštudovať literatúru o tvorbe systémov na zvyšovanie bezpečnostného                    povedomia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Analyzovať podobné systémy a prístupy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Navrhnúť schému systému na zvyšovanie bezpečnostného povedomia 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6645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k-SK" b="1" dirty="0"/>
              <a:t>Literatúra k bakalárskej práci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endParaRPr lang="sk-SK" dirty="0"/>
          </a:p>
          <a:p>
            <a:pPr marL="457200" indent="-457200">
              <a:buFont typeface="+mj-lt"/>
              <a:buAutoNum type="arabicParenR"/>
            </a:pPr>
            <a:r>
              <a:rPr lang="sk-SK" dirty="0" err="1"/>
              <a:t>Gardner</a:t>
            </a:r>
            <a:r>
              <a:rPr lang="sk-SK" dirty="0"/>
              <a:t>, B. , Thomas, V.  </a:t>
            </a:r>
            <a:r>
              <a:rPr lang="sk-SK" dirty="0" err="1"/>
              <a:t>Building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Security</a:t>
            </a:r>
            <a:r>
              <a:rPr lang="sk-SK" dirty="0"/>
              <a:t> </a:t>
            </a:r>
            <a:r>
              <a:rPr lang="sk-SK" dirty="0" err="1"/>
              <a:t>Awareness</a:t>
            </a:r>
            <a:r>
              <a:rPr lang="sk-SK" dirty="0"/>
              <a:t> Program. </a:t>
            </a:r>
            <a:r>
              <a:rPr lang="sk-SK" dirty="0" err="1"/>
              <a:t>Defending</a:t>
            </a:r>
            <a:r>
              <a:rPr lang="sk-SK" dirty="0"/>
              <a:t> </a:t>
            </a:r>
            <a:r>
              <a:rPr lang="sk-SK" dirty="0" err="1"/>
              <a:t>Against</a:t>
            </a:r>
            <a:r>
              <a:rPr lang="sk-SK" dirty="0"/>
              <a:t>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/>
              <a:t>Engineering</a:t>
            </a:r>
            <a:r>
              <a:rPr lang="sk-SK" dirty="0"/>
              <a:t> and </a:t>
            </a:r>
            <a:r>
              <a:rPr lang="sk-SK" dirty="0" err="1"/>
              <a:t>Technical</a:t>
            </a:r>
            <a:r>
              <a:rPr lang="sk-SK" dirty="0"/>
              <a:t> </a:t>
            </a:r>
            <a:r>
              <a:rPr lang="sk-SK" dirty="0" err="1"/>
              <a:t>Threats</a:t>
            </a:r>
            <a:r>
              <a:rPr lang="sk-SK" dirty="0"/>
              <a:t> . </a:t>
            </a:r>
            <a:r>
              <a:rPr lang="sk-SK" dirty="0" err="1"/>
              <a:t>Waltham</a:t>
            </a:r>
            <a:r>
              <a:rPr lang="sk-SK" dirty="0"/>
              <a:t> (USA): </a:t>
            </a:r>
            <a:r>
              <a:rPr lang="sk-SK" dirty="0" err="1"/>
              <a:t>Syngress</a:t>
            </a:r>
            <a:r>
              <a:rPr lang="sk-SK" dirty="0"/>
              <a:t>, 2014. ISBN 978-0-12-419967-5.</a:t>
            </a:r>
          </a:p>
          <a:p>
            <a:pPr marL="457200" indent="-457200">
              <a:buFont typeface="+mj-lt"/>
              <a:buAutoNum type="arabicParenR"/>
            </a:pPr>
            <a:r>
              <a:rPr lang="sk-SK" dirty="0" err="1"/>
              <a:t>Andress</a:t>
            </a:r>
            <a:r>
              <a:rPr lang="sk-SK" dirty="0"/>
              <a:t>, J.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Basics</a:t>
            </a:r>
            <a:r>
              <a:rPr lang="sk-SK" dirty="0"/>
              <a:t> of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Security</a:t>
            </a:r>
            <a:r>
              <a:rPr lang="sk-SK" dirty="0"/>
              <a:t>. </a:t>
            </a:r>
            <a:r>
              <a:rPr lang="sk-SK" dirty="0" err="1"/>
              <a:t>Understanding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Fundamentals of </a:t>
            </a:r>
            <a:r>
              <a:rPr lang="sk-SK" dirty="0" err="1"/>
              <a:t>InfoSec</a:t>
            </a:r>
            <a:r>
              <a:rPr lang="sk-SK" dirty="0"/>
              <a:t> in </a:t>
            </a:r>
            <a:r>
              <a:rPr lang="sk-SK" dirty="0" err="1"/>
              <a:t>Theory</a:t>
            </a:r>
            <a:r>
              <a:rPr lang="sk-SK" dirty="0"/>
              <a:t> and </a:t>
            </a:r>
            <a:r>
              <a:rPr lang="sk-SK" dirty="0" err="1"/>
              <a:t>Practice</a:t>
            </a:r>
            <a:r>
              <a:rPr lang="sk-SK" dirty="0"/>
              <a:t>. </a:t>
            </a:r>
            <a:r>
              <a:rPr lang="sk-SK" dirty="0" err="1"/>
              <a:t>Second</a:t>
            </a:r>
            <a:r>
              <a:rPr lang="sk-SK" dirty="0"/>
              <a:t> </a:t>
            </a:r>
            <a:r>
              <a:rPr lang="sk-SK" dirty="0" err="1"/>
              <a:t>Edition</a:t>
            </a:r>
            <a:r>
              <a:rPr lang="sk-SK" dirty="0"/>
              <a:t>. </a:t>
            </a:r>
            <a:r>
              <a:rPr lang="sk-SK" dirty="0" err="1"/>
              <a:t>Waltham</a:t>
            </a:r>
            <a:r>
              <a:rPr lang="sk-SK" dirty="0"/>
              <a:t> (USA): </a:t>
            </a:r>
            <a:r>
              <a:rPr lang="sk-SK" dirty="0" err="1"/>
              <a:t>Syngress</a:t>
            </a:r>
            <a:r>
              <a:rPr lang="sk-SK" dirty="0"/>
              <a:t>, 2014. ISBN 978-0-12-800744-0.</a:t>
            </a:r>
          </a:p>
          <a:p>
            <a:pPr marL="457200" indent="-457200">
              <a:buFont typeface="+mj-lt"/>
              <a:buAutoNum type="arabicParenR"/>
            </a:pPr>
            <a:r>
              <a:rPr lang="sk-SK" dirty="0" err="1"/>
              <a:t>Herold</a:t>
            </a:r>
            <a:r>
              <a:rPr lang="sk-SK" dirty="0"/>
              <a:t>, R. </a:t>
            </a:r>
            <a:r>
              <a:rPr lang="sk-SK" dirty="0" err="1"/>
              <a:t>Managing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Security</a:t>
            </a:r>
            <a:r>
              <a:rPr lang="sk-SK" dirty="0"/>
              <a:t> and </a:t>
            </a:r>
            <a:r>
              <a:rPr lang="sk-SK" dirty="0" err="1"/>
              <a:t>Privacy</a:t>
            </a:r>
            <a:r>
              <a:rPr lang="sk-SK" dirty="0"/>
              <a:t> </a:t>
            </a:r>
            <a:r>
              <a:rPr lang="sk-SK" dirty="0" err="1"/>
              <a:t>Awareness</a:t>
            </a:r>
            <a:r>
              <a:rPr lang="sk-SK" dirty="0"/>
              <a:t> and </a:t>
            </a:r>
            <a:r>
              <a:rPr lang="sk-SK" dirty="0" err="1"/>
              <a:t>Training</a:t>
            </a:r>
            <a:r>
              <a:rPr lang="sk-SK" dirty="0"/>
              <a:t> Program. </a:t>
            </a:r>
            <a:r>
              <a:rPr lang="sk-SK" dirty="0" err="1"/>
              <a:t>Second</a:t>
            </a:r>
            <a:r>
              <a:rPr lang="sk-SK" dirty="0"/>
              <a:t> </a:t>
            </a:r>
            <a:r>
              <a:rPr lang="sk-SK" dirty="0" err="1"/>
              <a:t>Edition</a:t>
            </a:r>
            <a:r>
              <a:rPr lang="sk-SK" dirty="0"/>
              <a:t>. New York (USA): CRC Press, 2011. ISBN 978-1-4398-1050-7.</a:t>
            </a:r>
          </a:p>
          <a:p>
            <a:pPr marL="457200" indent="-457200">
              <a:buFont typeface="+mj-lt"/>
              <a:buAutoNum type="arabicParenR"/>
            </a:pPr>
            <a:r>
              <a:rPr lang="sk-SK" dirty="0"/>
              <a:t>ISACA. </a:t>
            </a:r>
            <a:r>
              <a:rPr lang="sk-SK" dirty="0" err="1"/>
              <a:t>Cybersecurity</a:t>
            </a:r>
            <a:r>
              <a:rPr lang="sk-SK" dirty="0"/>
              <a:t> Fundamentals Study </a:t>
            </a:r>
            <a:r>
              <a:rPr lang="sk-SK" dirty="0" err="1"/>
              <a:t>Guide</a:t>
            </a:r>
            <a:r>
              <a:rPr lang="sk-SK" dirty="0"/>
              <a:t>. </a:t>
            </a:r>
            <a:r>
              <a:rPr lang="sk-SK" dirty="0" err="1"/>
              <a:t>Rolling</a:t>
            </a:r>
            <a:r>
              <a:rPr lang="sk-SK" dirty="0"/>
              <a:t> </a:t>
            </a:r>
            <a:r>
              <a:rPr lang="sk-SK" dirty="0" err="1"/>
              <a:t>Meadows</a:t>
            </a:r>
            <a:r>
              <a:rPr lang="sk-SK" dirty="0"/>
              <a:t> (USA): ISACA, 2015. ISBN 978-1-60420-594-7.</a:t>
            </a:r>
          </a:p>
          <a:p>
            <a:pPr marL="457200" indent="-457200">
              <a:buFont typeface="+mj-lt"/>
              <a:buAutoNum type="arabicParenR"/>
            </a:pPr>
            <a:r>
              <a:rPr lang="sk-SK" dirty="0"/>
              <a:t>Česká technická norma 2014. ČSN ISO/IEC 27000 (36 9790).</a:t>
            </a:r>
          </a:p>
          <a:p>
            <a:pPr marL="457200" indent="-457200">
              <a:buFont typeface="+mj-lt"/>
              <a:buAutoNum type="arabi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447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ktíva">
  <a:themeElements>
    <a:clrScheme name="Retrospektí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ív balíka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E41224-0370-4595-877C-23316CD80004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TM02900769[[fn=Retrospektíva]]</Template>
  <TotalTime>0</TotalTime>
  <Words>461</Words>
  <Application>Microsoft Office PowerPoint</Application>
  <PresentationFormat>Vlastná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Corbel</vt:lpstr>
      <vt:lpstr>Wingdings</vt:lpstr>
      <vt:lpstr>Retrospektíva</vt:lpstr>
      <vt:lpstr>Systém na zvyšovanie povedomia v oblasti kybernetickej bezpečnosti</vt:lpstr>
      <vt:lpstr>Problém a motivácia</vt:lpstr>
      <vt:lpstr>Problém a motivácia II.</vt:lpstr>
      <vt:lpstr>Prezentácia programu PowerPoint</vt:lpstr>
      <vt:lpstr>Problém a motivácia IV.</vt:lpstr>
      <vt:lpstr>Ciele</vt:lpstr>
      <vt:lpstr>Známe riešenia</vt:lpstr>
      <vt:lpstr>Najbližšie kroky</vt:lpstr>
      <vt:lpstr>Literatúra k bakalárskej práci</vt:lpstr>
      <vt:lpstr>Zdroje k prezentácii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2017-04-02T16:52:30Z</dcterms:created>
  <dcterms:modified xsi:type="dcterms:W3CDTF">2017-04-10T10:12:22Z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