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62" r:id="rId3"/>
    <p:sldId id="263" r:id="rId4"/>
    <p:sldId id="264" r:id="rId5"/>
    <p:sldId id="261" r:id="rId6"/>
    <p:sldId id="272" r:id="rId7"/>
    <p:sldId id="273" r:id="rId8"/>
    <p:sldId id="266" r:id="rId9"/>
    <p:sldId id="275" r:id="rId10"/>
    <p:sldId id="267" r:id="rId11"/>
    <p:sldId id="268" r:id="rId12"/>
    <p:sldId id="269" r:id="rId13"/>
    <p:sldId id="270" r:id="rId14"/>
    <p:sldId id="274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4" autoAdjust="0"/>
    <p:restoredTop sz="94660"/>
  </p:normalViewPr>
  <p:slideViewPr>
    <p:cSldViewPr snapToGrid="0">
      <p:cViewPr varScale="1">
        <p:scale>
          <a:sx n="88" d="100"/>
          <a:sy n="88" d="100"/>
        </p:scale>
        <p:origin x="35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4099" y="807151"/>
            <a:ext cx="9603275" cy="104923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3/20/2018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lay.google.com/store/apps/details?id=acoustic.oliver.diffusers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diffuser-calculator.com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bwoofer-builder.com/qrd.htm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1579" y="638650"/>
            <a:ext cx="9603275" cy="1049235"/>
          </a:xfrm>
        </p:spPr>
        <p:txBody>
          <a:bodyPr>
            <a:noAutofit/>
          </a:bodyPr>
          <a:lstStyle/>
          <a:p>
            <a:pPr algn="ctr"/>
            <a:r>
              <a:rPr lang="sk-SK" sz="3600" b="1" dirty="0">
                <a:latin typeface="Cambria" panose="02040503050406030204" pitchFamily="18" charset="0"/>
              </a:rPr>
              <a:t>Mobilná aplikácia na výpočet akustických difúzorov</a:t>
            </a:r>
          </a:p>
        </p:txBody>
      </p:sp>
      <p:sp>
        <p:nvSpPr>
          <p:cNvPr id="12" name="BlokTextu 11"/>
          <p:cNvSpPr txBox="1"/>
          <p:nvPr/>
        </p:nvSpPr>
        <p:spPr>
          <a:xfrm>
            <a:off x="6465347" y="1853754"/>
            <a:ext cx="4715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chemeClr val="tx2">
                    <a:lumMod val="25000"/>
                  </a:schemeClr>
                </a:solidFill>
              </a:rPr>
              <a:t>Vedúci práce: </a:t>
            </a:r>
            <a:r>
              <a:rPr lang="sk-SK" b="1" dirty="0">
                <a:solidFill>
                  <a:schemeClr val="tx2">
                    <a:lumMod val="25000"/>
                  </a:schemeClr>
                </a:solidFill>
              </a:rPr>
              <a:t>RNDr. Ľubomír </a:t>
            </a:r>
            <a:r>
              <a:rPr lang="sk-SK" b="1" dirty="0" err="1">
                <a:solidFill>
                  <a:schemeClr val="tx2">
                    <a:lumMod val="25000"/>
                  </a:schemeClr>
                </a:solidFill>
              </a:rPr>
              <a:t>Antoni</a:t>
            </a:r>
            <a:r>
              <a:rPr lang="sk-SK" b="1" dirty="0">
                <a:solidFill>
                  <a:schemeClr val="tx2">
                    <a:lumMod val="25000"/>
                  </a:schemeClr>
                </a:solidFill>
              </a:rPr>
              <a:t>, PhD.</a:t>
            </a:r>
          </a:p>
          <a:p>
            <a:endParaRPr lang="sk-SK" dirty="0"/>
          </a:p>
        </p:txBody>
      </p:sp>
      <p:pic>
        <p:nvPicPr>
          <p:cNvPr id="14" name="Obrázo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926" y="3022534"/>
            <a:ext cx="3172145" cy="3071383"/>
          </a:xfrm>
          <a:prstGeom prst="rect">
            <a:avLst/>
          </a:prstGeom>
        </p:spPr>
      </p:pic>
      <p:pic>
        <p:nvPicPr>
          <p:cNvPr id="16" name="Zástupný objekt pre obsah 1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248" y="3959134"/>
            <a:ext cx="1922613" cy="1055128"/>
          </a:xfrm>
          <a:noFill/>
          <a:effectLst>
            <a:outerShdw blurRad="355600" dist="165100" dir="5160000" sx="62000" sy="62000" algn="ctr" rotWithShape="0">
              <a:srgbClr val="000000">
                <a:alpha val="0"/>
              </a:srgbClr>
            </a:outerShdw>
            <a:softEdge rad="0"/>
          </a:effectLst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75" y="1163267"/>
            <a:ext cx="10662282" cy="1416082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08" y="2879479"/>
            <a:ext cx="1723139" cy="321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3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7941" y="778499"/>
            <a:ext cx="9603275" cy="1049235"/>
          </a:xfrm>
        </p:spPr>
        <p:txBody>
          <a:bodyPr>
            <a:noAutofit/>
          </a:bodyPr>
          <a:lstStyle/>
          <a:p>
            <a:r>
              <a:rPr lang="sk-SK" sz="3600" b="1" dirty="0" smtClean="0">
                <a:latin typeface="Cambria" panose="02040503050406030204" pitchFamily="18" charset="0"/>
              </a:rPr>
              <a:t>Výsledky práce</a:t>
            </a:r>
            <a:endParaRPr lang="sk-SK" sz="3600" b="1" dirty="0">
              <a:latin typeface="Cambria" panose="02040503050406030204" pitchFamily="18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75" y="1163267"/>
            <a:ext cx="10662282" cy="923717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432" y="1749876"/>
            <a:ext cx="6099530" cy="4968273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785308" y="3453204"/>
            <a:ext cx="37759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b="1" dirty="0" smtClean="0">
                <a:latin typeface="Cambria" panose="02040503050406030204" pitchFamily="18" charset="0"/>
              </a:rPr>
              <a:t>Hotová aplikácia </a:t>
            </a:r>
            <a:r>
              <a:rPr lang="sk-SK" sz="2000" b="1" dirty="0" err="1" smtClean="0">
                <a:latin typeface="Cambria" panose="02040503050406030204" pitchFamily="18" charset="0"/>
              </a:rPr>
              <a:t>uploadnutá</a:t>
            </a:r>
            <a:r>
              <a:rPr lang="sk-SK" sz="2000" b="1" dirty="0" smtClean="0">
                <a:latin typeface="Cambria" panose="02040503050406030204" pitchFamily="18" charset="0"/>
              </a:rPr>
              <a:t> na </a:t>
            </a:r>
            <a:r>
              <a:rPr lang="sk-SK" sz="20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Google </a:t>
            </a:r>
            <a:r>
              <a:rPr lang="sk-SK" sz="2000" b="1" dirty="0" err="1" smtClean="0">
                <a:solidFill>
                  <a:srgbClr val="00B050"/>
                </a:solidFill>
                <a:latin typeface="Cambria" panose="02040503050406030204" pitchFamily="18" charset="0"/>
              </a:rPr>
              <a:t>Play</a:t>
            </a:r>
            <a:r>
              <a:rPr lang="sk-SK" sz="2000" b="1" dirty="0">
                <a:latin typeface="Cambria" panose="02040503050406030204" pitchFamily="18" charset="0"/>
              </a:rPr>
              <a:t> </a:t>
            </a:r>
            <a:r>
              <a:rPr lang="sk-SK" sz="2000" b="1" dirty="0" smtClean="0">
                <a:latin typeface="Cambria" panose="02040503050406030204" pitchFamily="18" charset="0"/>
              </a:rPr>
              <a:t> </a:t>
            </a:r>
            <a:r>
              <a:rPr lang="sk-SK" sz="1600" i="1" dirty="0" smtClean="0">
                <a:latin typeface="Cambria" panose="02040503050406030204" pitchFamily="18" charset="0"/>
              </a:rPr>
              <a:t>(</a:t>
            </a:r>
            <a:r>
              <a:rPr lang="sk-SK" sz="1600" i="1" dirty="0" smtClean="0">
                <a:latin typeface="Cambria" panose="02040503050406030204" pitchFamily="18" charset="0"/>
                <a:hlinkClick r:id="rId4"/>
              </a:rPr>
              <a:t>https</a:t>
            </a:r>
            <a:r>
              <a:rPr lang="sk-SK" sz="1600" i="1" dirty="0">
                <a:latin typeface="Cambria" panose="02040503050406030204" pitchFamily="18" charset="0"/>
                <a:hlinkClick r:id="rId4"/>
              </a:rPr>
              <a:t>://</a:t>
            </a:r>
            <a:r>
              <a:rPr lang="sk-SK" sz="1600" i="1" dirty="0" smtClean="0">
                <a:latin typeface="Cambria" panose="02040503050406030204" pitchFamily="18" charset="0"/>
                <a:hlinkClick r:id="rId4"/>
              </a:rPr>
              <a:t>play.google.com/store/apps/details?id=acoustic.oliver.diffusers</a:t>
            </a:r>
            <a:r>
              <a:rPr lang="sk-SK" sz="1600" i="1" dirty="0" smtClean="0">
                <a:latin typeface="Cambria" panose="02040503050406030204" pitchFamily="18" charset="0"/>
              </a:rPr>
              <a:t>)</a:t>
            </a:r>
            <a:endParaRPr lang="sk-SK" sz="1600" i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30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7941" y="778499"/>
            <a:ext cx="9603275" cy="1049235"/>
          </a:xfrm>
        </p:spPr>
        <p:txBody>
          <a:bodyPr>
            <a:noAutofit/>
          </a:bodyPr>
          <a:lstStyle/>
          <a:p>
            <a:r>
              <a:rPr lang="sk-SK" sz="3600" b="1" dirty="0" smtClean="0">
                <a:latin typeface="Cambria" panose="02040503050406030204" pitchFamily="18" charset="0"/>
              </a:rPr>
              <a:t>Výsledky práce</a:t>
            </a:r>
            <a:endParaRPr lang="sk-SK" sz="3600" b="1" dirty="0">
              <a:latin typeface="Cambria" panose="02040503050406030204" pitchFamily="18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75" y="1163267"/>
            <a:ext cx="10662282" cy="923717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445" y="2212502"/>
            <a:ext cx="3946454" cy="3946454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598" y="2044739"/>
            <a:ext cx="3287518" cy="4441527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648665" y="3578739"/>
            <a:ext cx="2999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smtClean="0">
                <a:latin typeface="Cambria" panose="02040503050406030204" pitchFamily="18" charset="0"/>
              </a:rPr>
              <a:t>Mnou postavené akustické difúzory:</a:t>
            </a:r>
            <a:endParaRPr lang="sk-SK" sz="20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00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7941" y="778499"/>
            <a:ext cx="9603275" cy="1049235"/>
          </a:xfrm>
        </p:spPr>
        <p:txBody>
          <a:bodyPr>
            <a:noAutofit/>
          </a:bodyPr>
          <a:lstStyle/>
          <a:p>
            <a:r>
              <a:rPr lang="sk-SK" sz="3600" b="1" dirty="0" smtClean="0">
                <a:latin typeface="Cambria" panose="02040503050406030204" pitchFamily="18" charset="0"/>
              </a:rPr>
              <a:t>Výsledky práce</a:t>
            </a:r>
            <a:endParaRPr lang="sk-SK" sz="3600" b="1" dirty="0">
              <a:latin typeface="Cambria" panose="02040503050406030204" pitchFamily="18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75" y="1163267"/>
            <a:ext cx="10662282" cy="923717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360" y="1827734"/>
            <a:ext cx="7891336" cy="4583346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516367" y="3485478"/>
            <a:ext cx="321653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Web stránka </a:t>
            </a:r>
            <a:r>
              <a:rPr lang="sk-SK" sz="2000" b="1" dirty="0" smtClean="0">
                <a:latin typeface="Cambria" panose="02040503050406030204" pitchFamily="18" charset="0"/>
              </a:rPr>
              <a:t>vytvorená zvlášť pre túto aplikáciu </a:t>
            </a:r>
            <a:r>
              <a:rPr lang="sk-SK" dirty="0" smtClean="0">
                <a:latin typeface="Cambria" panose="02040503050406030204" pitchFamily="18" charset="0"/>
              </a:rPr>
              <a:t>(</a:t>
            </a:r>
            <a:r>
              <a:rPr lang="sk-SK" dirty="0" smtClean="0">
                <a:latin typeface="Cambria" panose="02040503050406030204" pitchFamily="18" charset="0"/>
                <a:hlinkClick r:id="rId4"/>
              </a:rPr>
              <a:t>www.diffuser-calculator.com</a:t>
            </a:r>
            <a:r>
              <a:rPr lang="sk-SK" dirty="0" smtClean="0">
                <a:latin typeface="Cambria" panose="02040503050406030204" pitchFamily="18" charset="0"/>
              </a:rPr>
              <a:t>)</a:t>
            </a:r>
            <a:endParaRPr lang="sk-SK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90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7941" y="778499"/>
            <a:ext cx="9603275" cy="1049235"/>
          </a:xfrm>
        </p:spPr>
        <p:txBody>
          <a:bodyPr>
            <a:noAutofit/>
          </a:bodyPr>
          <a:lstStyle/>
          <a:p>
            <a:r>
              <a:rPr lang="sk-SK" sz="3600" b="1" dirty="0" smtClean="0">
                <a:latin typeface="Cambria" panose="02040503050406030204" pitchFamily="18" charset="0"/>
              </a:rPr>
              <a:t>Zdroje</a:t>
            </a:r>
            <a:endParaRPr lang="sk-SK" sz="3600" b="1" dirty="0">
              <a:latin typeface="Cambria" panose="02040503050406030204" pitchFamily="18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75" y="1163267"/>
            <a:ext cx="10662282" cy="923717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1046162" y="1943560"/>
            <a:ext cx="1002683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accent4">
                    <a:lumMod val="50000"/>
                  </a:schemeClr>
                </a:solidFill>
              </a:rPr>
              <a:t>Acoustic Absorbers and Diffusers: Theory, Design and Application (by Trevor J. Cox and Peter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</a:rPr>
              <a:t>D'Antonio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</a:rPr>
              <a:t>)</a:t>
            </a:r>
            <a:endParaRPr lang="sk-SK" sz="20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just"/>
            <a:endParaRPr lang="sk-SK" sz="2000" dirty="0">
              <a:solidFill>
                <a:schemeClr val="accent4">
                  <a:lumMod val="50000"/>
                </a:schemeClr>
              </a:solidFill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sk-SK" sz="2000" dirty="0">
                <a:solidFill>
                  <a:schemeClr val="accent4">
                    <a:lumMod val="50000"/>
                  </a:schemeClr>
                </a:solidFill>
                <a:hlinkClick r:id="rId3"/>
              </a:rPr>
              <a:t>http://</a:t>
            </a: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hlinkClick r:id="rId3"/>
              </a:rPr>
              <a:t>www.subwoofer-builder.com/qrd.htm</a:t>
            </a:r>
            <a:endParaRPr lang="sk-SK" sz="20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just"/>
            <a:endParaRPr lang="sk-SK" sz="2000" dirty="0">
              <a:solidFill>
                <a:schemeClr val="accent4">
                  <a:lumMod val="50000"/>
                </a:schemeClr>
              </a:solidFill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accent4">
                    <a:lumMod val="50000"/>
                  </a:schemeClr>
                </a:solidFill>
              </a:rPr>
              <a:t>The QRD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</a:rPr>
              <a:t>Diffractal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</a:rPr>
              <a:t>: A New One- or Two-Dimensional Fractal Sound Diffusor</a:t>
            </a:r>
            <a:r>
              <a:rPr lang="sk-SK" sz="2000" dirty="0">
                <a:solidFill>
                  <a:schemeClr val="accent4">
                    <a:lumMod val="50000"/>
                  </a:schemeClr>
                </a:solidFill>
              </a:rPr>
              <a:t> (</a:t>
            </a:r>
            <a:r>
              <a:rPr lang="sk-SK" sz="2000" dirty="0" err="1">
                <a:solidFill>
                  <a:schemeClr val="accent4">
                    <a:lumMod val="50000"/>
                  </a:schemeClr>
                </a:solidFill>
              </a:rPr>
              <a:t>from</a:t>
            </a:r>
            <a:r>
              <a:rPr lang="sk-SK" sz="20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sk-SK" sz="2000" dirty="0" err="1">
                <a:solidFill>
                  <a:schemeClr val="accent4">
                    <a:lumMod val="50000"/>
                  </a:schemeClr>
                </a:solidFill>
              </a:rPr>
              <a:t>D'Antonio</a:t>
            </a:r>
            <a:r>
              <a:rPr lang="sk-SK" sz="2000" dirty="0">
                <a:solidFill>
                  <a:schemeClr val="accent4">
                    <a:lumMod val="50000"/>
                  </a:schemeClr>
                </a:solidFill>
              </a:rPr>
              <a:t>, Peter; </a:t>
            </a:r>
            <a:r>
              <a:rPr lang="sk-SK" sz="2000" dirty="0" err="1">
                <a:solidFill>
                  <a:schemeClr val="accent4">
                    <a:lumMod val="50000"/>
                  </a:schemeClr>
                </a:solidFill>
              </a:rPr>
              <a:t>Konnert</a:t>
            </a:r>
            <a:r>
              <a:rPr lang="sk-SK" sz="2000" dirty="0">
                <a:solidFill>
                  <a:schemeClr val="accent4">
                    <a:lumMod val="50000"/>
                  </a:schemeClr>
                </a:solidFill>
              </a:rPr>
              <a:t>, John</a:t>
            </a: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</a:rPr>
              <a:t>)</a:t>
            </a:r>
          </a:p>
          <a:p>
            <a:pPr algn="just"/>
            <a:endParaRPr lang="sk-SK" sz="2000" dirty="0">
              <a:solidFill>
                <a:schemeClr val="accent4">
                  <a:lumMod val="50000"/>
                </a:schemeClr>
              </a:solidFill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accent4">
                    <a:lumMod val="50000"/>
                  </a:schemeClr>
                </a:solidFill>
              </a:rPr>
              <a:t>The Design and Application of Modular, Acoustic Diffusing Elements by R. Walker B.Sc. (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</a:rPr>
              <a:t>Eng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</a:rPr>
              <a:t>)., C.Eng., M.I.E.E. </a:t>
            </a:r>
            <a:endParaRPr lang="sk-SK" sz="2000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343024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69564" y="2876240"/>
            <a:ext cx="7490031" cy="1049235"/>
          </a:xfrm>
        </p:spPr>
        <p:txBody>
          <a:bodyPr>
            <a:noAutofit/>
          </a:bodyPr>
          <a:lstStyle/>
          <a:p>
            <a:r>
              <a:rPr lang="sk-SK" sz="4400" b="1" dirty="0">
                <a:latin typeface="Cambria" panose="02040503050406030204" pitchFamily="18" charset="0"/>
              </a:rPr>
              <a:t>Ďakujem za pozornosť!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37" y="3400858"/>
            <a:ext cx="10662282" cy="92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45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7941" y="778499"/>
            <a:ext cx="9603275" cy="1049235"/>
          </a:xfrm>
        </p:spPr>
        <p:txBody>
          <a:bodyPr>
            <a:noAutofit/>
          </a:bodyPr>
          <a:lstStyle/>
          <a:p>
            <a:r>
              <a:rPr lang="sk-SK" sz="3600" b="1" dirty="0" smtClean="0">
                <a:latin typeface="Cambria" panose="02040503050406030204" pitchFamily="18" charset="0"/>
              </a:rPr>
              <a:t>Akustický difúzor</a:t>
            </a:r>
            <a:endParaRPr lang="sk-SK" sz="3600" b="1" dirty="0">
              <a:latin typeface="Cambria" panose="02040503050406030204" pitchFamily="18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75" y="1163267"/>
            <a:ext cx="10662282" cy="923717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9" y="1613005"/>
            <a:ext cx="2801301" cy="2801301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841" y="4006540"/>
            <a:ext cx="2780852" cy="2780852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164" y="1665411"/>
            <a:ext cx="2726167" cy="2726167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150" y="4200178"/>
            <a:ext cx="2587214" cy="2587214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743" y="1665411"/>
            <a:ext cx="2696490" cy="2696490"/>
          </a:xfrm>
          <a:prstGeom prst="rect">
            <a:avLst/>
          </a:prstGeom>
        </p:spPr>
      </p:pic>
      <p:pic>
        <p:nvPicPr>
          <p:cNvPr id="15" name="Obrázok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712" y="1664286"/>
            <a:ext cx="8915007" cy="501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7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1122" y="778499"/>
            <a:ext cx="9603275" cy="1049235"/>
          </a:xfrm>
        </p:spPr>
        <p:txBody>
          <a:bodyPr>
            <a:noAutofit/>
          </a:bodyPr>
          <a:lstStyle/>
          <a:p>
            <a:r>
              <a:rPr lang="sk-SK" sz="3600" b="1" dirty="0" smtClean="0">
                <a:latin typeface="Cambria" panose="02040503050406030204" pitchFamily="18" charset="0"/>
              </a:rPr>
              <a:t>Problém</a:t>
            </a:r>
            <a:endParaRPr lang="sk-SK" sz="3600" b="1" dirty="0">
              <a:latin typeface="Cambria" panose="02040503050406030204" pitchFamily="18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75" y="1163267"/>
            <a:ext cx="10662282" cy="923717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893024" y="1923178"/>
            <a:ext cx="860139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800" dirty="0" smtClean="0">
                <a:latin typeface="Cambria" panose="02040503050406030204" pitchFamily="18" charset="0"/>
              </a:rPr>
              <a:t>Existujú iba počítačové aplikácie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2800" dirty="0" smtClean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800" dirty="0" smtClean="0">
                <a:latin typeface="Cambria" panose="02040503050406030204" pitchFamily="18" charset="0"/>
              </a:rPr>
              <a:t>Výpočty </a:t>
            </a:r>
            <a:r>
              <a:rPr lang="sk-SK" sz="2800" dirty="0" smtClean="0">
                <a:latin typeface="Cambria" panose="02040503050406030204" pitchFamily="18" charset="0"/>
              </a:rPr>
              <a:t>pri existujúcich </a:t>
            </a:r>
            <a:r>
              <a:rPr lang="sk-SK" sz="2800" dirty="0" err="1" smtClean="0">
                <a:latin typeface="Cambria" panose="02040503050406030204" pitchFamily="18" charset="0"/>
              </a:rPr>
              <a:t>aplikáciach</a:t>
            </a:r>
            <a:r>
              <a:rPr lang="sk-SK" sz="2800" dirty="0" smtClean="0">
                <a:latin typeface="Cambria" panose="02040503050406030204" pitchFamily="18" charset="0"/>
              </a:rPr>
              <a:t> nie až tak presné</a:t>
            </a:r>
            <a:endParaRPr lang="sk-SK" sz="2800" dirty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2800" dirty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800" dirty="0" smtClean="0">
                <a:latin typeface="Cambria" panose="02040503050406030204" pitchFamily="18" charset="0"/>
              </a:rPr>
              <a:t>Cena difúzorov</a:t>
            </a:r>
            <a:endParaRPr lang="sk-SK" sz="2800" dirty="0">
              <a:latin typeface="Cambria" panose="02040503050406030204" pitchFamily="18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28" y="1658924"/>
            <a:ext cx="10058400" cy="5022046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077" y="154173"/>
            <a:ext cx="4694327" cy="65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76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7941" y="778499"/>
            <a:ext cx="9603275" cy="1049235"/>
          </a:xfrm>
        </p:spPr>
        <p:txBody>
          <a:bodyPr>
            <a:noAutofit/>
          </a:bodyPr>
          <a:lstStyle/>
          <a:p>
            <a:r>
              <a:rPr lang="sk-SK" sz="3600" b="1" dirty="0" smtClean="0">
                <a:latin typeface="Cambria" panose="02040503050406030204" pitchFamily="18" charset="0"/>
              </a:rPr>
              <a:t>Motivácia</a:t>
            </a:r>
            <a:endParaRPr lang="sk-SK" sz="3600" b="1" dirty="0">
              <a:latin typeface="Cambria" panose="02040503050406030204" pitchFamily="18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75" y="1163267"/>
            <a:ext cx="10662282" cy="923717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922075" y="1827734"/>
            <a:ext cx="9939141" cy="418576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800" dirty="0" smtClean="0">
                <a:latin typeface="Cambria" panose="02040503050406030204" pitchFamily="18" charset="0"/>
              </a:rPr>
              <a:t>Mať možnosť postaviť si vlastné a dobre prepočítané akustické difúzory za zlomok ceny!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800" dirty="0" smtClean="0">
                <a:latin typeface="Cambria" panose="02040503050406030204" pitchFamily="18" charset="0"/>
              </a:rPr>
              <a:t>Zvýšiť efektivitu a pohodlie pri výrobe vďaka mobilnej aplikácii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800" dirty="0" smtClean="0">
                <a:latin typeface="Cambria" panose="02040503050406030204" pitchFamily="18" charset="0"/>
              </a:rPr>
              <a:t>Vytvorenie aplikácie jednoduchej na pochopenie aj obyčajnými ľuďmi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800" dirty="0" smtClean="0">
                <a:latin typeface="Cambria" panose="02040503050406030204" pitchFamily="18" charset="0"/>
              </a:rPr>
              <a:t>Sprístupnenie zosumarizovaných informácií z rôznych zdrojov aj v slovenskom jazyku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sk-SK" sz="2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9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7941" y="778499"/>
            <a:ext cx="9603275" cy="1049235"/>
          </a:xfrm>
        </p:spPr>
        <p:txBody>
          <a:bodyPr>
            <a:noAutofit/>
          </a:bodyPr>
          <a:lstStyle/>
          <a:p>
            <a:r>
              <a:rPr lang="sk-SK" sz="3600" b="1" dirty="0" smtClean="0">
                <a:latin typeface="Cambria" panose="02040503050406030204" pitchFamily="18" charset="0"/>
              </a:rPr>
              <a:t>Ciele:</a:t>
            </a:r>
            <a:endParaRPr lang="sk-SK" sz="3600" b="1" dirty="0">
              <a:latin typeface="Cambria" panose="02040503050406030204" pitchFamily="18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75" y="1163267"/>
            <a:ext cx="10662282" cy="923717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922075" y="1625125"/>
            <a:ext cx="10662282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800" dirty="0" smtClean="0">
                <a:latin typeface="Cambria" panose="02040503050406030204" pitchFamily="18" charset="0"/>
              </a:rPr>
              <a:t>Analyzovať </a:t>
            </a:r>
            <a:r>
              <a:rPr lang="sk-SK" sz="2800" dirty="0">
                <a:latin typeface="Cambria" panose="02040503050406030204" pitchFamily="18" charset="0"/>
              </a:rPr>
              <a:t>princíp fungovania akustických difúzorov a preskúmať </a:t>
            </a:r>
            <a:r>
              <a:rPr lang="sk-SK" sz="2800" dirty="0" smtClean="0">
                <a:latin typeface="Cambria" panose="02040503050406030204" pitchFamily="18" charset="0"/>
              </a:rPr>
              <a:t>už existujúce aplikácie. </a:t>
            </a:r>
            <a:endParaRPr lang="sk-SK" sz="2800" dirty="0" smtClean="0">
              <a:latin typeface="Cambria" panose="02040503050406030204" pitchFamily="18" charset="0"/>
            </a:endParaRPr>
          </a:p>
          <a:p>
            <a:endParaRPr lang="sk-SK" sz="2800" dirty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800" dirty="0" smtClean="0">
                <a:latin typeface="Cambria" panose="02040503050406030204" pitchFamily="18" charset="0"/>
              </a:rPr>
              <a:t>  Navrhnúť </a:t>
            </a:r>
            <a:r>
              <a:rPr lang="sk-SK" sz="2800" dirty="0">
                <a:latin typeface="Cambria" panose="02040503050406030204" pitchFamily="18" charset="0"/>
              </a:rPr>
              <a:t>model pre výpočty viacerých typov akustických </a:t>
            </a:r>
            <a:r>
              <a:rPr lang="sk-SK" sz="2800" dirty="0" smtClean="0">
                <a:latin typeface="Cambria" panose="02040503050406030204" pitchFamily="18" charset="0"/>
              </a:rPr>
              <a:t>   difúzorov.</a:t>
            </a:r>
          </a:p>
          <a:p>
            <a:endParaRPr lang="sk-SK" sz="2800" dirty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800" dirty="0">
                <a:latin typeface="Cambria" panose="02040503050406030204" pitchFamily="18" charset="0"/>
              </a:rPr>
              <a:t>Implementovať navrhnutý </a:t>
            </a:r>
            <a:r>
              <a:rPr lang="sk-SK" sz="2800" dirty="0" smtClean="0">
                <a:latin typeface="Cambria" panose="02040503050406030204" pitchFamily="18" charset="0"/>
              </a:rPr>
              <a:t>model </a:t>
            </a:r>
            <a:r>
              <a:rPr lang="sk-SK" sz="2800" dirty="0">
                <a:latin typeface="Cambria" panose="02040503050406030204" pitchFamily="18" charset="0"/>
              </a:rPr>
              <a:t>pre výpočty akustických difúzorov</a:t>
            </a:r>
            <a:r>
              <a:rPr lang="sk-SK" sz="2800" dirty="0" smtClean="0">
                <a:latin typeface="Cambria" panose="02040503050406030204" pitchFamily="18" charset="0"/>
              </a:rPr>
              <a:t>.</a:t>
            </a:r>
          </a:p>
          <a:p>
            <a:endParaRPr lang="sk-SK" sz="2800" dirty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800" dirty="0">
                <a:latin typeface="Cambria" panose="02040503050406030204" pitchFamily="18" charset="0"/>
              </a:rPr>
              <a:t>Popísať výhody navrhnutého modelu a vytvorenej mobilnej aplikácie oproti dostupným riešeniam.</a:t>
            </a:r>
          </a:p>
          <a:p>
            <a:endParaRPr lang="sk-SK" sz="4000" dirty="0">
              <a:latin typeface="Cambria" panose="02040503050406030204" pitchFamily="18" charset="0"/>
            </a:endParaRPr>
          </a:p>
          <a:p>
            <a:endParaRPr lang="sk-SK" sz="4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14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7941" y="778499"/>
            <a:ext cx="9603275" cy="1049235"/>
          </a:xfrm>
        </p:spPr>
        <p:txBody>
          <a:bodyPr>
            <a:noAutofit/>
          </a:bodyPr>
          <a:lstStyle/>
          <a:p>
            <a:r>
              <a:rPr lang="sk-SK" sz="3600" b="1" dirty="0" smtClean="0">
                <a:latin typeface="Cambria" panose="02040503050406030204" pitchFamily="18" charset="0"/>
              </a:rPr>
              <a:t>Existujúce Aplikácie:</a:t>
            </a:r>
            <a:endParaRPr lang="sk-SK" sz="3600" b="1" dirty="0">
              <a:latin typeface="Cambria" panose="02040503050406030204" pitchFamily="18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75" y="1163267"/>
            <a:ext cx="10662282" cy="923717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2" y="2691097"/>
            <a:ext cx="6650971" cy="3777262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422" y="2471752"/>
            <a:ext cx="4974551" cy="4323792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2990486" y="2156767"/>
            <a:ext cx="1047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err="1" smtClean="0"/>
              <a:t>QRDude</a:t>
            </a:r>
            <a:endParaRPr lang="sk-SK" b="1" dirty="0"/>
          </a:p>
        </p:txBody>
      </p:sp>
      <p:sp>
        <p:nvSpPr>
          <p:cNvPr id="8" name="BlokTextu 7"/>
          <p:cNvSpPr txBox="1"/>
          <p:nvPr/>
        </p:nvSpPr>
        <p:spPr>
          <a:xfrm>
            <a:off x="8541437" y="1972101"/>
            <a:ext cx="2130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err="1" smtClean="0"/>
              <a:t>Acoustic</a:t>
            </a:r>
            <a:r>
              <a:rPr lang="sk-SK" b="1" dirty="0" smtClean="0"/>
              <a:t> </a:t>
            </a:r>
            <a:r>
              <a:rPr lang="sk-SK" b="1" dirty="0" err="1" smtClean="0"/>
              <a:t>Calculator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346955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7941" y="778499"/>
            <a:ext cx="9603275" cy="1049235"/>
          </a:xfrm>
        </p:spPr>
        <p:txBody>
          <a:bodyPr>
            <a:noAutofit/>
          </a:bodyPr>
          <a:lstStyle/>
          <a:p>
            <a:r>
              <a:rPr lang="sk-SK" sz="3600" b="1" dirty="0" smtClean="0">
                <a:latin typeface="Cambria" panose="02040503050406030204" pitchFamily="18" charset="0"/>
              </a:rPr>
              <a:t>Výhody mobilnej aplikácie:</a:t>
            </a:r>
            <a:endParaRPr lang="sk-SK" sz="3600" b="1" dirty="0">
              <a:latin typeface="Cambria" panose="02040503050406030204" pitchFamily="18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75" y="1163267"/>
            <a:ext cx="10662282" cy="923717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638" y="1727017"/>
            <a:ext cx="8691155" cy="4888775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291" y="164267"/>
            <a:ext cx="3686848" cy="655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07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7941" y="778499"/>
            <a:ext cx="9603275" cy="1049235"/>
          </a:xfrm>
        </p:spPr>
        <p:txBody>
          <a:bodyPr>
            <a:noAutofit/>
          </a:bodyPr>
          <a:lstStyle/>
          <a:p>
            <a:r>
              <a:rPr lang="sk-SK" sz="3600" b="1" dirty="0" smtClean="0">
                <a:latin typeface="Cambria" panose="02040503050406030204" pitchFamily="18" charset="0"/>
              </a:rPr>
              <a:t>Implementované výpočty</a:t>
            </a:r>
            <a:endParaRPr lang="sk-SK" sz="3600" b="1" dirty="0">
              <a:latin typeface="Cambria" panose="02040503050406030204" pitchFamily="18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75" y="1163267"/>
            <a:ext cx="10662282" cy="923717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78" y="2471752"/>
            <a:ext cx="10058400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40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43909" y="114032"/>
            <a:ext cx="7598347" cy="1049235"/>
          </a:xfrm>
        </p:spPr>
        <p:txBody>
          <a:bodyPr>
            <a:noAutofit/>
          </a:bodyPr>
          <a:lstStyle/>
          <a:p>
            <a:r>
              <a:rPr lang="sk-SK" sz="3600" b="1" dirty="0" smtClean="0">
                <a:latin typeface="Cambria" panose="02040503050406030204" pitchFamily="18" charset="0"/>
              </a:rPr>
              <a:t>Algoritmus na výpočet 2D QRD</a:t>
            </a:r>
            <a:endParaRPr lang="sk-SK" sz="3600" b="1" dirty="0">
              <a:latin typeface="Cambria" panose="02040503050406030204" pitchFamily="18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51" y="370787"/>
            <a:ext cx="10662282" cy="923717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129595" y="762977"/>
            <a:ext cx="7960668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sk-SK" dirty="0" smtClean="0">
                <a:latin typeface="Cambria" panose="02040503050406030204" pitchFamily="18" charset="0"/>
              </a:rPr>
              <a:t>Zvolíme Design frekvenciu a číslo N</a:t>
            </a:r>
          </a:p>
          <a:p>
            <a:pPr marL="342900" indent="-342900">
              <a:buFont typeface="+mj-lt"/>
              <a:buAutoNum type="arabicPeriod"/>
            </a:pPr>
            <a:r>
              <a:rPr lang="sk-SK" dirty="0" smtClean="0">
                <a:latin typeface="Cambria" panose="02040503050406030204" pitchFamily="18" charset="0"/>
              </a:rPr>
              <a:t>Vypočítame vlnovú dĺžku design frekvencie </a:t>
            </a:r>
            <a:r>
              <a:rPr lang="sk-SK" sz="1600" i="1" dirty="0" smtClean="0">
                <a:latin typeface="Cambria" panose="02040503050406030204" pitchFamily="18" charset="0"/>
              </a:rPr>
              <a:t>(vzorec č.1)</a:t>
            </a:r>
          </a:p>
          <a:p>
            <a:pPr marL="342900" indent="-342900">
              <a:buFont typeface="+mj-lt"/>
              <a:buAutoNum type="arabicPeriod"/>
            </a:pPr>
            <a:r>
              <a:rPr lang="sk-SK" dirty="0" smtClean="0">
                <a:latin typeface="Cambria" panose="02040503050406030204" pitchFamily="18" charset="0"/>
              </a:rPr>
              <a:t>Následne vypočítame sekvenčné čísla podľa N </a:t>
            </a:r>
            <a:r>
              <a:rPr lang="sk-SK" sz="1600" i="1" dirty="0" smtClean="0">
                <a:latin typeface="Cambria" panose="02040503050406030204" pitchFamily="18" charset="0"/>
              </a:rPr>
              <a:t>(vzorec č.2)</a:t>
            </a:r>
          </a:p>
          <a:p>
            <a:pPr marL="342900" indent="-342900">
              <a:buFont typeface="+mj-lt"/>
              <a:buAutoNum type="arabicPeriod"/>
            </a:pPr>
            <a:r>
              <a:rPr lang="sk-SK" dirty="0" smtClean="0">
                <a:latin typeface="Cambria" panose="02040503050406030204" pitchFamily="18" charset="0"/>
              </a:rPr>
              <a:t>Prevedieme sekvenčné čísla z hĺbky na dĺžku </a:t>
            </a:r>
            <a:r>
              <a:rPr lang="sk-SK" sz="1600" i="1" dirty="0" smtClean="0">
                <a:latin typeface="Cambria" panose="02040503050406030204" pitchFamily="18" charset="0"/>
              </a:rPr>
              <a:t>(vzorec č.3)</a:t>
            </a:r>
          </a:p>
          <a:p>
            <a:pPr lvl="0"/>
            <a:r>
              <a:rPr lang="sk-SK" dirty="0" smtClean="0">
                <a:latin typeface="Cambria" panose="02040503050406030204" pitchFamily="18" charset="0"/>
              </a:rPr>
              <a:t>5.   Vycentrujeme </a:t>
            </a:r>
            <a:r>
              <a:rPr lang="sk-SK" dirty="0" err="1" smtClean="0">
                <a:latin typeface="Cambria" panose="02040503050406030204" pitchFamily="18" charset="0"/>
              </a:rPr>
              <a:t>sekv</a:t>
            </a:r>
            <a:r>
              <a:rPr lang="sk-SK" dirty="0" smtClean="0">
                <a:latin typeface="Cambria" panose="02040503050406030204" pitchFamily="18" charset="0"/>
              </a:rPr>
              <a:t>. čísla pomocou </a:t>
            </a:r>
            <a:r>
              <a:rPr lang="sk-SK" dirty="0" err="1" smtClean="0">
                <a:latin typeface="Cambria" panose="02040503050406030204" pitchFamily="18" charset="0"/>
              </a:rPr>
              <a:t>shiftovacieho</a:t>
            </a:r>
            <a:r>
              <a:rPr lang="sk-SK" dirty="0" smtClean="0">
                <a:latin typeface="Cambria" panose="02040503050406030204" pitchFamily="18" charset="0"/>
              </a:rPr>
              <a:t> algoritmu: </a:t>
            </a:r>
          </a:p>
          <a:p>
            <a:pPr marL="800100" lvl="1" indent="-342900">
              <a:buFont typeface="+mj-lt"/>
              <a:buAutoNum type="arabicPeriod"/>
            </a:pPr>
            <a:r>
              <a:rPr lang="sk-SK" sz="1600" dirty="0" smtClean="0">
                <a:latin typeface="Cambria" panose="02040503050406030204" pitchFamily="18" charset="0"/>
              </a:rPr>
              <a:t>Presuň </a:t>
            </a:r>
            <a:r>
              <a:rPr lang="sk-SK" sz="1600" dirty="0">
                <a:latin typeface="Cambria" panose="02040503050406030204" pitchFamily="18" charset="0"/>
              </a:rPr>
              <a:t>o (</a:t>
            </a:r>
            <a:r>
              <a:rPr lang="sk-SK" sz="1600" b="1" dirty="0">
                <a:latin typeface="Cambria" panose="02040503050406030204" pitchFamily="18" charset="0"/>
              </a:rPr>
              <a:t>N</a:t>
            </a:r>
            <a:r>
              <a:rPr lang="sk-SK" sz="1600" dirty="0">
                <a:latin typeface="Cambria" panose="02040503050406030204" pitchFamily="18" charset="0"/>
              </a:rPr>
              <a:t> – 1) / 2 doprava</a:t>
            </a:r>
          </a:p>
          <a:p>
            <a:pPr marL="800100" lvl="1" indent="-342900">
              <a:buFont typeface="+mj-lt"/>
              <a:buAutoNum type="arabicPeriod"/>
            </a:pPr>
            <a:r>
              <a:rPr lang="sk-SK" sz="1600" dirty="0" smtClean="0">
                <a:latin typeface="Cambria" panose="02040503050406030204" pitchFamily="18" charset="0"/>
              </a:rPr>
              <a:t>Presuň </a:t>
            </a:r>
            <a:r>
              <a:rPr lang="sk-SK" sz="1600" dirty="0">
                <a:latin typeface="Cambria" panose="02040503050406030204" pitchFamily="18" charset="0"/>
              </a:rPr>
              <a:t>o (</a:t>
            </a:r>
            <a:r>
              <a:rPr lang="sk-SK" sz="1600" b="1" dirty="0">
                <a:latin typeface="Cambria" panose="02040503050406030204" pitchFamily="18" charset="0"/>
              </a:rPr>
              <a:t>N</a:t>
            </a:r>
            <a:r>
              <a:rPr lang="sk-SK" sz="1600" dirty="0">
                <a:latin typeface="Cambria" panose="02040503050406030204" pitchFamily="18" charset="0"/>
              </a:rPr>
              <a:t> – 1) / 2 dole </a:t>
            </a:r>
          </a:p>
          <a:p>
            <a:pPr marL="342900" indent="-342900">
              <a:buAutoNum type="arabicPeriod" startAt="6"/>
            </a:pPr>
            <a:r>
              <a:rPr lang="sk-SK" dirty="0" smtClean="0">
                <a:latin typeface="Cambria" panose="02040503050406030204" pitchFamily="18" charset="0"/>
              </a:rPr>
              <a:t>Vypočítame dĺžky jednotlivých hranolov pomocou </a:t>
            </a:r>
            <a:r>
              <a:rPr lang="sk-SK" dirty="0" err="1" smtClean="0">
                <a:latin typeface="Cambria" panose="02040503050406030204" pitchFamily="18" charset="0"/>
              </a:rPr>
              <a:t>sekv</a:t>
            </a:r>
            <a:r>
              <a:rPr lang="sk-SK" dirty="0" smtClean="0">
                <a:latin typeface="Cambria" panose="02040503050406030204" pitchFamily="18" charset="0"/>
              </a:rPr>
              <a:t>. čísla </a:t>
            </a:r>
            <a:r>
              <a:rPr lang="sk-SK" sz="1600" i="1" dirty="0" smtClean="0">
                <a:latin typeface="Cambria" panose="02040503050406030204" pitchFamily="18" charset="0"/>
              </a:rPr>
              <a:t>(vzorec č.4)</a:t>
            </a:r>
          </a:p>
          <a:p>
            <a:endParaRPr lang="sk-SK" sz="1600" i="1" dirty="0" smtClean="0">
              <a:latin typeface="Cambria" panose="02040503050406030204" pitchFamily="18" charset="0"/>
            </a:endParaRPr>
          </a:p>
          <a:p>
            <a:r>
              <a:rPr lang="sk-SK" b="1" dirty="0" smtClean="0">
                <a:latin typeface="Cambria" panose="02040503050406030204" pitchFamily="18" charset="0"/>
              </a:rPr>
              <a:t>Nastavenie optimálnej šírky jedného hranola:</a:t>
            </a:r>
          </a:p>
          <a:p>
            <a:pPr marL="342900" indent="-342900">
              <a:buFont typeface="+mj-lt"/>
              <a:buAutoNum type="arabicPeriod"/>
            </a:pPr>
            <a:r>
              <a:rPr lang="sk-SK" dirty="0" smtClean="0">
                <a:latin typeface="Cambria" panose="02040503050406030204" pitchFamily="18" charset="0"/>
              </a:rPr>
              <a:t>Vypočítame si odporúčanú šírku podľa </a:t>
            </a:r>
            <a:r>
              <a:rPr lang="sk-SK" dirty="0" err="1" smtClean="0">
                <a:latin typeface="Cambria" panose="02040503050406030204" pitchFamily="18" charset="0"/>
              </a:rPr>
              <a:t>Schroedera</a:t>
            </a:r>
            <a:r>
              <a:rPr lang="sk-SK" dirty="0" smtClean="0">
                <a:latin typeface="Cambria" panose="02040503050406030204" pitchFamily="18" charset="0"/>
              </a:rPr>
              <a:t> </a:t>
            </a:r>
            <a:r>
              <a:rPr lang="sk-SK" sz="1600" i="1" dirty="0" smtClean="0">
                <a:latin typeface="Cambria" panose="02040503050406030204" pitchFamily="18" charset="0"/>
              </a:rPr>
              <a:t>(vzorec č.5)</a:t>
            </a:r>
          </a:p>
          <a:p>
            <a:pPr marL="342900" indent="-342900">
              <a:buFont typeface="+mj-lt"/>
              <a:buAutoNum type="arabicPeriod"/>
            </a:pPr>
            <a:r>
              <a:rPr lang="sk-SK" dirty="0" smtClean="0">
                <a:latin typeface="Cambria" panose="02040503050406030204" pitchFamily="18" charset="0"/>
              </a:rPr>
              <a:t>Vypočítame dĺžku periódy difúzora </a:t>
            </a:r>
            <a:r>
              <a:rPr lang="sk-SK" sz="1600" i="1" dirty="0" smtClean="0">
                <a:latin typeface="Cambria" panose="02040503050406030204" pitchFamily="18" charset="0"/>
              </a:rPr>
              <a:t>(vzorec č.6)</a:t>
            </a:r>
          </a:p>
          <a:p>
            <a:pPr marL="342900" indent="-342900">
              <a:buFont typeface="+mj-lt"/>
              <a:buAutoNum type="arabicPeriod"/>
            </a:pPr>
            <a:r>
              <a:rPr lang="sk-SK" u="sng" dirty="0" smtClean="0">
                <a:latin typeface="Cambria" panose="02040503050406030204" pitchFamily="18" charset="0"/>
              </a:rPr>
              <a:t>Ak je šírka periódy &lt; vlnová dĺžka design frekvencie:</a:t>
            </a:r>
          </a:p>
          <a:p>
            <a:r>
              <a:rPr lang="sk-SK" dirty="0">
                <a:latin typeface="Cambria" panose="02040503050406030204" pitchFamily="18" charset="0"/>
              </a:rPr>
              <a:t>	 </a:t>
            </a:r>
            <a:r>
              <a:rPr lang="sk-SK" dirty="0" smtClean="0">
                <a:latin typeface="Cambria" panose="02040503050406030204" pitchFamily="18" charset="0"/>
              </a:rPr>
              <a:t> - zväčšíme šírku hranola o 1 mm a kontrolujeme znova</a:t>
            </a:r>
          </a:p>
          <a:p>
            <a:r>
              <a:rPr lang="sk-SK" dirty="0" smtClean="0">
                <a:latin typeface="Cambria" panose="02040503050406030204" pitchFamily="18" charset="0"/>
              </a:rPr>
              <a:t>       </a:t>
            </a:r>
            <a:r>
              <a:rPr lang="sk-SK" u="sng" dirty="0" smtClean="0">
                <a:latin typeface="Cambria" panose="02040503050406030204" pitchFamily="18" charset="0"/>
              </a:rPr>
              <a:t>Ak je šírka periódy &gt; vlnová dĺžka design frekvencie:</a:t>
            </a:r>
          </a:p>
          <a:p>
            <a:r>
              <a:rPr lang="sk-SK" dirty="0" smtClean="0">
                <a:latin typeface="Cambria" panose="02040503050406030204" pitchFamily="18" charset="0"/>
              </a:rPr>
              <a:t>	  - zmenšíme šírku hranola o 1mm a kontrolujeme znova</a:t>
            </a:r>
          </a:p>
          <a:p>
            <a:r>
              <a:rPr lang="sk-SK" dirty="0" smtClean="0">
                <a:latin typeface="Cambria" panose="02040503050406030204" pitchFamily="18" charset="0"/>
              </a:rPr>
              <a:t>       </a:t>
            </a:r>
            <a:r>
              <a:rPr lang="sk-SK" u="sng" dirty="0" smtClean="0">
                <a:latin typeface="Cambria" panose="02040503050406030204" pitchFamily="18" charset="0"/>
              </a:rPr>
              <a:t>Ak šírka periódy = vlnovej dĺžke || po zväčšení o 1 bude šírka &gt; vlnová dĺžka:</a:t>
            </a:r>
          </a:p>
          <a:p>
            <a:r>
              <a:rPr lang="sk-SK" dirty="0">
                <a:latin typeface="Cambria" panose="02040503050406030204" pitchFamily="18" charset="0"/>
              </a:rPr>
              <a:t>	</a:t>
            </a:r>
            <a:r>
              <a:rPr lang="sk-SK" dirty="0" smtClean="0">
                <a:latin typeface="Cambria" panose="02040503050406030204" pitchFamily="18" charset="0"/>
              </a:rPr>
              <a:t>  - získali sme optimálnu šírku hranola pre najširší frekvenčný rozsah</a:t>
            </a:r>
          </a:p>
          <a:p>
            <a:r>
              <a:rPr lang="sk-SK" dirty="0" smtClean="0">
                <a:latin typeface="Cambria" panose="02040503050406030204" pitchFamily="18" charset="0"/>
              </a:rPr>
              <a:t>Popri celom tomto procese musíme dávať pozor aj na to, že keď má difúzor najdlhší hranol &lt; 40cm tak minimálna šírka hranola je 25mm (a nie menej!). V prípade najdlhšieho hranola &gt;= 40cm sa minimálna šírka hranola vypočíta ako: </a:t>
            </a:r>
            <a:r>
              <a:rPr lang="sk-SK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najdlhší hranol / 16</a:t>
            </a:r>
            <a:r>
              <a:rPr lang="sk-SK" dirty="0" smtClean="0">
                <a:latin typeface="Cambria" panose="02040503050406030204" pitchFamily="18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endParaRPr lang="sk-SK" b="1" dirty="0" smtClean="0">
              <a:latin typeface="Cambria" panose="020405030504060302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sk-SK" dirty="0" smtClean="0">
              <a:latin typeface="Cambria" panose="020405030504060302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sk-SK" dirty="0">
              <a:latin typeface="Cambria" panose="02040503050406030204" pitchFamily="18" charset="0"/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8180066" y="987310"/>
            <a:ext cx="410173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latin typeface="Cambria" panose="02040503050406030204" pitchFamily="18" charset="0"/>
              </a:rPr>
              <a:t>Vzorec č.1:</a:t>
            </a:r>
          </a:p>
          <a:p>
            <a:endParaRPr lang="sk-SK" dirty="0" smtClean="0">
              <a:latin typeface="Cambria" panose="02040503050406030204" pitchFamily="18" charset="0"/>
            </a:endParaRPr>
          </a:p>
          <a:p>
            <a:r>
              <a:rPr lang="sk-SK" dirty="0" smtClean="0">
                <a:latin typeface="Cambria" panose="02040503050406030204" pitchFamily="18" charset="0"/>
              </a:rPr>
              <a:t> </a:t>
            </a:r>
          </a:p>
          <a:p>
            <a:r>
              <a:rPr lang="sk-SK" dirty="0">
                <a:latin typeface="Cambria" panose="02040503050406030204" pitchFamily="18" charset="0"/>
              </a:rPr>
              <a:t>Vzorec </a:t>
            </a:r>
            <a:r>
              <a:rPr lang="sk-SK" dirty="0" smtClean="0">
                <a:latin typeface="Cambria" panose="02040503050406030204" pitchFamily="18" charset="0"/>
              </a:rPr>
              <a:t>č.2:</a:t>
            </a:r>
          </a:p>
          <a:p>
            <a:endParaRPr lang="sk-SK" dirty="0" smtClean="0">
              <a:latin typeface="Cambria" panose="02040503050406030204" pitchFamily="18" charset="0"/>
            </a:endParaRPr>
          </a:p>
          <a:p>
            <a:r>
              <a:rPr lang="sk-SK" dirty="0" smtClean="0">
                <a:latin typeface="Cambria" panose="02040503050406030204" pitchFamily="18" charset="0"/>
              </a:rPr>
              <a:t> </a:t>
            </a:r>
          </a:p>
          <a:p>
            <a:r>
              <a:rPr lang="sk-SK" dirty="0">
                <a:latin typeface="Cambria" panose="02040503050406030204" pitchFamily="18" charset="0"/>
              </a:rPr>
              <a:t>Vzorec </a:t>
            </a:r>
            <a:r>
              <a:rPr lang="sk-SK" dirty="0" smtClean="0">
                <a:latin typeface="Cambria" panose="02040503050406030204" pitchFamily="18" charset="0"/>
              </a:rPr>
              <a:t>č.3:</a:t>
            </a:r>
          </a:p>
          <a:p>
            <a:endParaRPr lang="sk-SK" dirty="0" smtClean="0">
              <a:latin typeface="Cambria" panose="02040503050406030204" pitchFamily="18" charset="0"/>
            </a:endParaRPr>
          </a:p>
          <a:p>
            <a:r>
              <a:rPr lang="sk-SK" dirty="0" smtClean="0">
                <a:latin typeface="Cambria" panose="02040503050406030204" pitchFamily="18" charset="0"/>
              </a:rPr>
              <a:t> </a:t>
            </a:r>
            <a:endParaRPr lang="sk-SK" dirty="0">
              <a:latin typeface="Cambria" panose="02040503050406030204" pitchFamily="18" charset="0"/>
            </a:endParaRPr>
          </a:p>
          <a:p>
            <a:r>
              <a:rPr lang="sk-SK" dirty="0">
                <a:latin typeface="Cambria" panose="02040503050406030204" pitchFamily="18" charset="0"/>
              </a:rPr>
              <a:t>Vzorec </a:t>
            </a:r>
            <a:r>
              <a:rPr lang="sk-SK" dirty="0" smtClean="0">
                <a:latin typeface="Cambria" panose="02040503050406030204" pitchFamily="18" charset="0"/>
              </a:rPr>
              <a:t>č.4:</a:t>
            </a:r>
          </a:p>
          <a:p>
            <a:endParaRPr lang="sk-SK" dirty="0" smtClean="0">
              <a:latin typeface="Cambria" panose="02040503050406030204" pitchFamily="18" charset="0"/>
            </a:endParaRPr>
          </a:p>
          <a:p>
            <a:r>
              <a:rPr lang="sk-SK" dirty="0" smtClean="0">
                <a:latin typeface="Cambria" panose="02040503050406030204" pitchFamily="18" charset="0"/>
              </a:rPr>
              <a:t> </a:t>
            </a:r>
            <a:endParaRPr lang="sk-SK" dirty="0">
              <a:latin typeface="Cambria" panose="02040503050406030204" pitchFamily="18" charset="0"/>
            </a:endParaRPr>
          </a:p>
          <a:p>
            <a:r>
              <a:rPr lang="sk-SK" dirty="0">
                <a:latin typeface="Cambria" panose="02040503050406030204" pitchFamily="18" charset="0"/>
              </a:rPr>
              <a:t>Vzorec </a:t>
            </a:r>
            <a:r>
              <a:rPr lang="sk-SK" dirty="0" smtClean="0">
                <a:latin typeface="Cambria" panose="02040503050406030204" pitchFamily="18" charset="0"/>
              </a:rPr>
              <a:t>č.5:</a:t>
            </a:r>
          </a:p>
          <a:p>
            <a:endParaRPr lang="sk-SK" dirty="0" smtClean="0">
              <a:latin typeface="Cambria" panose="02040503050406030204" pitchFamily="18" charset="0"/>
            </a:endParaRPr>
          </a:p>
          <a:p>
            <a:r>
              <a:rPr lang="sk-SK" dirty="0" smtClean="0">
                <a:latin typeface="Cambria" panose="02040503050406030204" pitchFamily="18" charset="0"/>
              </a:rPr>
              <a:t> </a:t>
            </a:r>
            <a:endParaRPr lang="sk-SK" dirty="0">
              <a:latin typeface="Cambria" panose="02040503050406030204" pitchFamily="18" charset="0"/>
            </a:endParaRPr>
          </a:p>
          <a:p>
            <a:r>
              <a:rPr lang="sk-SK" dirty="0">
                <a:latin typeface="Cambria" panose="02040503050406030204" pitchFamily="18" charset="0"/>
              </a:rPr>
              <a:t>Vzorec </a:t>
            </a:r>
            <a:r>
              <a:rPr lang="sk-SK" dirty="0" smtClean="0">
                <a:latin typeface="Cambria" panose="02040503050406030204" pitchFamily="18" charset="0"/>
              </a:rPr>
              <a:t>č.6: </a:t>
            </a:r>
          </a:p>
          <a:p>
            <a:endParaRPr lang="sk-SK" dirty="0">
              <a:latin typeface="Cambria" panose="02040503050406030204" pitchFamily="18" charset="0"/>
            </a:endParaRPr>
          </a:p>
          <a:p>
            <a:endParaRPr lang="sk-SK" dirty="0">
              <a:latin typeface="Cambria" panose="02040503050406030204" pitchFamily="18" charset="0"/>
            </a:endParaRPr>
          </a:p>
          <a:p>
            <a:endParaRPr lang="sk-SK" dirty="0">
              <a:latin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BlokTextu 7"/>
              <p:cNvSpPr txBox="1"/>
              <p:nvPr/>
            </p:nvSpPr>
            <p:spPr>
              <a:xfrm>
                <a:off x="9359173" y="1789632"/>
                <a:ext cx="2882519" cy="3702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k-SK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k-SK" sz="1600" b="1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𝐬</m:t>
                          </m:r>
                        </m:e>
                        <m:sub>
                          <m:r>
                            <a:rPr lang="sk-SK" sz="1600" b="1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𝐧</m:t>
                          </m:r>
                          <m:r>
                            <a:rPr lang="sk-SK" sz="1600" b="1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sk-SK" sz="1600" b="1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</m:t>
                          </m:r>
                        </m:sub>
                      </m:sSub>
                      <m:r>
                        <a:rPr lang="sk-SK" sz="1600" b="1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sk-SK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sk-SK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sk-SK" sz="1600" b="1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𝐧</m:t>
                              </m:r>
                            </m:e>
                            <m:sup>
                              <m:r>
                                <a:rPr lang="sk-SK" sz="1600" b="1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sk-SK" sz="1600" b="1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 </m:t>
                          </m:r>
                          <m:sSup>
                            <m:sSupPr>
                              <m:ctrlPr>
                                <a:rPr lang="sk-SK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sk-SK" sz="1600" b="1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𝐦</m:t>
                              </m:r>
                            </m:e>
                            <m:sup>
                              <m:r>
                                <a:rPr lang="sk-SK" sz="1600" b="1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  <m:r>
                        <a:rPr lang="sk-SK" sz="1600" b="1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sk-SK" sz="1600" b="1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𝐦𝐨𝐝𝐮𝐥𝐨</m:t>
                      </m:r>
                      <m:r>
                        <a:rPr lang="sk-SK" sz="1600" b="1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sk-SK" sz="1600" b="1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𝐍</m:t>
                      </m:r>
                    </m:oMath>
                  </m:oMathPara>
                </a14:m>
                <a:endParaRPr lang="sk-SK" sz="1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BlokTextu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9173" y="1789632"/>
                <a:ext cx="2882519" cy="3702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BlokTextu 8"/>
              <p:cNvSpPr txBox="1"/>
              <p:nvPr/>
            </p:nvSpPr>
            <p:spPr>
              <a:xfrm>
                <a:off x="9359173" y="3216352"/>
                <a:ext cx="2357377" cy="6894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k-SK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k-SK" sz="1600" b="1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𝐡</m:t>
                          </m:r>
                        </m:e>
                        <m:sub>
                          <m:r>
                            <a:rPr lang="sk-SK" sz="1600" b="1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𝐧</m:t>
                          </m:r>
                          <m:r>
                            <a:rPr lang="sk-SK" sz="1600" b="1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sk-SK" sz="1600" b="1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</m:t>
                          </m:r>
                          <m:r>
                            <a:rPr lang="sk-SK" sz="1600" b="1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sk-SK" sz="1600" b="1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k-SK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sk-SK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sk-SK" sz="16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sk-SK" sz="1600" b="1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𝐬</m:t>
                                  </m:r>
                                </m:e>
                                <m:sub>
                                  <m:r>
                                    <a:rPr lang="sk-SK" sz="1600" b="1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𝐧</m:t>
                                  </m:r>
                                  <m:r>
                                    <a:rPr lang="sk-SK" sz="1600" b="1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sk-SK" sz="1600" b="1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𝐦</m:t>
                                  </m:r>
                                </m:sub>
                              </m:sSub>
                              <m:r>
                                <a:rPr lang="sk-SK" sz="1600" b="1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sk-SK" sz="1600" b="1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𝐰𝐥</m:t>
                              </m:r>
                              <m:d>
                                <m:dPr>
                                  <m:ctrlPr>
                                    <a:rPr lang="sk-SK" sz="16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sk-SK" sz="1600" b="1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𝐃𝐅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r>
                            <a:rPr lang="sk-SK" sz="1600" b="1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𝟐𝐍</m:t>
                          </m:r>
                        </m:den>
                      </m:f>
                    </m:oMath>
                  </m:oMathPara>
                </a14:m>
                <a:endParaRPr lang="sk-SK" sz="1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BlokTextu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9173" y="3216352"/>
                <a:ext cx="2357377" cy="6894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BlokTextu 9"/>
          <p:cNvSpPr txBox="1"/>
          <p:nvPr/>
        </p:nvSpPr>
        <p:spPr>
          <a:xfrm>
            <a:off x="9383661" y="1004935"/>
            <a:ext cx="25456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w</a:t>
            </a:r>
            <a:r>
              <a:rPr lang="sk-SK" sz="1600" b="1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l</a:t>
            </a:r>
            <a:r>
              <a:rPr lang="sk-SK" sz="16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(DF) = 343 / Design </a:t>
            </a:r>
            <a:r>
              <a:rPr lang="sk-SK" sz="1600" b="1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freq</a:t>
            </a:r>
            <a:endParaRPr lang="sk-SK" sz="16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BlokTextu 10"/>
              <p:cNvSpPr txBox="1"/>
              <p:nvPr/>
            </p:nvSpPr>
            <p:spPr>
              <a:xfrm>
                <a:off x="9383661" y="2612922"/>
                <a:ext cx="2061718" cy="349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sk-SK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k-SK" sz="16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𝐬</m:t>
                        </m:r>
                      </m:e>
                      <m:sub>
                        <m:r>
                          <a:rPr lang="sk-SK" sz="16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𝐧</m:t>
                        </m:r>
                        <m:r>
                          <a:rPr lang="sk-SK" sz="16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sk-SK" sz="16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𝐦</m:t>
                        </m:r>
                      </m:sub>
                    </m:sSub>
                    <m:r>
                      <a:rPr lang="sk-SK" sz="16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sk-SK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k-SK" sz="16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𝐬</m:t>
                        </m:r>
                      </m:e>
                      <m:sub>
                        <m:r>
                          <a:rPr lang="sk-SK" sz="16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𝐦𝐚𝐱</m:t>
                        </m:r>
                      </m:sub>
                    </m:sSub>
                    <m:r>
                      <a:rPr lang="sk-SK" sz="16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− </m:t>
                    </m:r>
                    <m:sSub>
                      <m:sSubPr>
                        <m:ctrlPr>
                          <a:rPr lang="sk-SK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k-SK" sz="1600" b="1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𝐬</m:t>
                        </m:r>
                      </m:e>
                      <m:sub>
                        <m:r>
                          <a:rPr lang="sk-SK" sz="1600" b="1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𝐧</m:t>
                        </m:r>
                        <m:r>
                          <a:rPr lang="sk-SK" sz="1600" b="1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sk-SK" sz="1600" b="1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𝐦</m:t>
                        </m:r>
                      </m:sub>
                    </m:sSub>
                  </m:oMath>
                </a14:m>
                <a:r>
                  <a:rPr lang="sk-SK" sz="1600" b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sk-SK" sz="1600" b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BlokTextu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3661" y="2612922"/>
                <a:ext cx="2061718" cy="34932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BlokTextu 11"/>
          <p:cNvSpPr txBox="1"/>
          <p:nvPr/>
        </p:nvSpPr>
        <p:spPr>
          <a:xfrm>
            <a:off x="9383661" y="4240852"/>
            <a:ext cx="1862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w = </a:t>
            </a:r>
            <a:r>
              <a:rPr lang="sk-SK" sz="16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wl</a:t>
            </a:r>
            <a:r>
              <a:rPr lang="sk-SK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(DF) * 0.137</a:t>
            </a:r>
            <a:endParaRPr lang="sk-SK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3" name="BlokTextu 12"/>
          <p:cNvSpPr txBox="1"/>
          <p:nvPr/>
        </p:nvSpPr>
        <p:spPr>
          <a:xfrm>
            <a:off x="9383661" y="5122460"/>
            <a:ext cx="16758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N * šírka hranola</a:t>
            </a:r>
            <a:r>
              <a:rPr lang="sk-SK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</p:txBody>
      </p:sp>
      <p:cxnSp>
        <p:nvCxnSpPr>
          <p:cNvPr id="15" name="Rovná spojnica 14"/>
          <p:cNvCxnSpPr/>
          <p:nvPr/>
        </p:nvCxnSpPr>
        <p:spPr>
          <a:xfrm>
            <a:off x="8081555" y="762977"/>
            <a:ext cx="8708" cy="609502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146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TF10001119</Template>
  <TotalTime>550</TotalTime>
  <Words>321</Words>
  <Application>Microsoft Office PowerPoint</Application>
  <PresentationFormat>Širokouhlá</PresentationFormat>
  <Paragraphs>86</Paragraphs>
  <Slides>14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14</vt:i4>
      </vt:variant>
    </vt:vector>
  </HeadingPairs>
  <TitlesOfParts>
    <vt:vector size="20" baseType="lpstr">
      <vt:lpstr>Arial</vt:lpstr>
      <vt:lpstr>Cambria</vt:lpstr>
      <vt:lpstr>Cambria Math</vt:lpstr>
      <vt:lpstr>Gill Sans MT</vt:lpstr>
      <vt:lpstr>Wingdings</vt:lpstr>
      <vt:lpstr>Gallery</vt:lpstr>
      <vt:lpstr>Mobilná aplikácia na výpočet akustických difúzorov</vt:lpstr>
      <vt:lpstr>Akustický difúzor</vt:lpstr>
      <vt:lpstr>Problém</vt:lpstr>
      <vt:lpstr>Motivácia</vt:lpstr>
      <vt:lpstr>Ciele:</vt:lpstr>
      <vt:lpstr>Existujúce Aplikácie:</vt:lpstr>
      <vt:lpstr>Výhody mobilnej aplikácie:</vt:lpstr>
      <vt:lpstr>Implementované výpočty</vt:lpstr>
      <vt:lpstr>Algoritmus na výpočet 2D QRD</vt:lpstr>
      <vt:lpstr>Výsledky práce</vt:lpstr>
      <vt:lpstr>Výsledky práce</vt:lpstr>
      <vt:lpstr>Výsledky práce</vt:lpstr>
      <vt:lpstr>Zdroje</vt:lpstr>
      <vt:lpstr>Ďakujem za pozornosť!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 </dc:creator>
  <cp:lastModifiedBy>Oliver Béreš</cp:lastModifiedBy>
  <cp:revision>37</cp:revision>
  <dcterms:created xsi:type="dcterms:W3CDTF">2016-01-13T19:04:32Z</dcterms:created>
  <dcterms:modified xsi:type="dcterms:W3CDTF">2018-03-20T17:38:32Z</dcterms:modified>
</cp:coreProperties>
</file>