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  <p:sldId id="275" r:id="rId19"/>
    <p:sldId id="25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Béreš" initials="OB" lastIdx="1" clrIdx="0">
    <p:extLst>
      <p:ext uri="{19B8F6BF-5375-455C-9EA6-DF929625EA0E}">
        <p15:presenceInfo xmlns:p15="http://schemas.microsoft.com/office/powerpoint/2012/main" userId="0c2910c3183437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3T18:16:56.887" idx="1">
    <p:pos x="10" y="10"/>
    <p:text>https://www.youtube.com/watch?v=Jp5R8S2SJ7U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453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572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455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8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105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3607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07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75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03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474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328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864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732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94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01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661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843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CDA9-2CDE-4EB6-A56F-08E07BFD3CDB}" type="datetimeFigureOut">
              <a:rPr lang="sk-SK" smtClean="0"/>
              <a:t>29.10.2017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EF1D2-EF26-4401-8436-304E9B68D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4441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xo_vzfhYe4" TargetMode="Externa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bwoofer-builder.com/qrd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g2WpifjhX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660973"/>
            <a:ext cx="8144134" cy="1373070"/>
          </a:xfrm>
        </p:spPr>
        <p:txBody>
          <a:bodyPr/>
          <a:lstStyle/>
          <a:p>
            <a:r>
              <a:rPr lang="sk-SK" sz="4400" dirty="0" smtClean="0"/>
              <a:t>Mobilná aplikácia na výpočet akustických difúzorov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tx2">
                    <a:lumMod val="25000"/>
                  </a:schemeClr>
                </a:solidFill>
              </a:rPr>
              <a:t>Vedúci práce: </a:t>
            </a:r>
            <a:r>
              <a:rPr lang="sk-SK" b="1" dirty="0">
                <a:solidFill>
                  <a:schemeClr val="tx2">
                    <a:lumMod val="25000"/>
                  </a:schemeClr>
                </a:solidFill>
              </a:rPr>
              <a:t>RNDr. Ľubomír </a:t>
            </a:r>
            <a:r>
              <a:rPr lang="sk-SK" b="1" dirty="0" err="1">
                <a:solidFill>
                  <a:schemeClr val="tx2">
                    <a:lumMod val="25000"/>
                  </a:schemeClr>
                </a:solidFill>
              </a:rPr>
              <a:t>Antoni</a:t>
            </a:r>
            <a:r>
              <a:rPr lang="sk-SK" b="1" dirty="0">
                <a:solidFill>
                  <a:schemeClr val="tx2">
                    <a:lumMod val="25000"/>
                  </a:schemeClr>
                </a:solidFill>
              </a:rPr>
              <a:t>, PhD.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41" y="1712358"/>
            <a:ext cx="3383672" cy="32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2D QRD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81" y="2106554"/>
            <a:ext cx="4770225" cy="4751446"/>
          </a:xfrm>
        </p:spPr>
      </p:pic>
      <p:sp>
        <p:nvSpPr>
          <p:cNvPr id="6" name="BlokTextu 5"/>
          <p:cNvSpPr txBox="1"/>
          <p:nvPr/>
        </p:nvSpPr>
        <p:spPr>
          <a:xfrm>
            <a:off x="96301" y="2106554"/>
            <a:ext cx="937913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300" dirty="0" smtClean="0">
                <a:solidFill>
                  <a:schemeClr val="bg1"/>
                </a:solidFill>
              </a:rPr>
              <a:t>Zložitejší </a:t>
            </a:r>
            <a:r>
              <a:rPr lang="sk-SK" sz="2300" dirty="0">
                <a:solidFill>
                  <a:schemeClr val="bg1"/>
                </a:solidFill>
              </a:rPr>
              <a:t>design, </a:t>
            </a:r>
            <a:r>
              <a:rPr lang="sk-SK" sz="2300" dirty="0" smtClean="0">
                <a:solidFill>
                  <a:schemeClr val="bg1"/>
                </a:solidFill>
              </a:rPr>
              <a:t>drahšie </a:t>
            </a:r>
            <a:r>
              <a:rPr lang="sk-SK" sz="2300" dirty="0">
                <a:solidFill>
                  <a:schemeClr val="bg1"/>
                </a:solidFill>
              </a:rPr>
              <a:t>náklady na realizáciu, </a:t>
            </a:r>
            <a:r>
              <a:rPr lang="sk-SK" sz="2300" dirty="0" smtClean="0">
                <a:solidFill>
                  <a:schemeClr val="bg1"/>
                </a:solidFill>
              </a:rPr>
              <a:t>predvídateľné </a:t>
            </a:r>
            <a:r>
              <a:rPr lang="sk-SK" sz="2300" dirty="0">
                <a:solidFill>
                  <a:schemeClr val="bg1"/>
                </a:solidFill>
              </a:rPr>
              <a:t>a </a:t>
            </a:r>
            <a:r>
              <a:rPr lang="sk-SK" sz="2300" dirty="0" smtClean="0">
                <a:solidFill>
                  <a:schemeClr val="bg1"/>
                </a:solidFill>
              </a:rPr>
              <a:t>vypočítateľné </a:t>
            </a:r>
            <a:r>
              <a:rPr lang="sk-SK" sz="2300" dirty="0">
                <a:solidFill>
                  <a:schemeClr val="bg1"/>
                </a:solidFill>
              </a:rPr>
              <a:t>akustické </a:t>
            </a:r>
            <a:r>
              <a:rPr lang="sk-SK" sz="2300" dirty="0" smtClean="0">
                <a:solidFill>
                  <a:schemeClr val="bg1"/>
                </a:solidFill>
              </a:rPr>
              <a:t>vlastnosti, bezkonkurenčný design-</a:t>
            </a:r>
            <a:r>
              <a:rPr lang="sk-SK" sz="2300" dirty="0" err="1" smtClean="0">
                <a:solidFill>
                  <a:schemeClr val="bg1"/>
                </a:solidFill>
              </a:rPr>
              <a:t>ový</a:t>
            </a:r>
            <a:r>
              <a:rPr lang="sk-SK" sz="2300" dirty="0" smtClean="0">
                <a:solidFill>
                  <a:schemeClr val="bg1"/>
                </a:solidFill>
              </a:rPr>
              <a:t> doplnok.</a:t>
            </a:r>
          </a:p>
          <a:p>
            <a:endParaRPr lang="sk-SK" sz="23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300" dirty="0">
                <a:solidFill>
                  <a:schemeClr val="bg1"/>
                </a:solidFill>
              </a:rPr>
              <a:t>Výpočet sekvencie </a:t>
            </a:r>
            <a:r>
              <a:rPr lang="sk-SK" sz="2300" dirty="0" smtClean="0">
                <a:solidFill>
                  <a:schemeClr val="bg1"/>
                </a:solidFill>
              </a:rPr>
              <a:t>ukladania hranolov: </a:t>
            </a:r>
            <a:endParaRPr lang="sk-SK" sz="23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3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300" dirty="0">
                <a:solidFill>
                  <a:schemeClr val="bg1"/>
                </a:solidFill>
              </a:rPr>
              <a:t>Výpočet </a:t>
            </a:r>
            <a:r>
              <a:rPr lang="sk-SK" sz="2300" dirty="0" smtClean="0">
                <a:solidFill>
                  <a:schemeClr val="bg1"/>
                </a:solidFill>
              </a:rPr>
              <a:t>výšky daného hranola (</a:t>
            </a:r>
            <a:r>
              <a:rPr lang="sk-SK" sz="2300" dirty="0" err="1" smtClean="0">
                <a:solidFill>
                  <a:schemeClr val="bg1"/>
                </a:solidFill>
              </a:rPr>
              <a:t>well</a:t>
            </a:r>
            <a:r>
              <a:rPr lang="sk-SK" sz="2300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3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300" dirty="0">
                <a:solidFill>
                  <a:schemeClr val="bg1"/>
                </a:solidFill>
              </a:rPr>
              <a:t>Frekvencia na kt. je difúzor </a:t>
            </a:r>
            <a:r>
              <a:rPr lang="sk-SK" sz="2300" dirty="0" smtClean="0">
                <a:solidFill>
                  <a:schemeClr val="bg1"/>
                </a:solidFill>
              </a:rPr>
              <a:t>stavaný </a:t>
            </a:r>
            <a:r>
              <a:rPr lang="sk-SK" sz="2300" dirty="0">
                <a:solidFill>
                  <a:schemeClr val="bg1"/>
                </a:solidFill>
              </a:rPr>
              <a:t>sa počíta: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3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300" dirty="0">
                <a:solidFill>
                  <a:schemeClr val="bg1"/>
                </a:solidFill>
              </a:rPr>
              <a:t>Odporúča sa, aby N (počet </a:t>
            </a:r>
            <a:r>
              <a:rPr lang="sk-SK" sz="2300" dirty="0" smtClean="0">
                <a:solidFill>
                  <a:schemeClr val="bg1"/>
                </a:solidFill>
              </a:rPr>
              <a:t>hranolov v rovine):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300" dirty="0">
              <a:solidFill>
                <a:schemeClr val="bg1"/>
              </a:solidFill>
            </a:endParaRPr>
          </a:p>
          <a:p>
            <a:endParaRPr lang="sk-SK" sz="23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3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03" y="3362088"/>
            <a:ext cx="3412883" cy="6014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1" y="4169678"/>
            <a:ext cx="3497117" cy="48543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10" y="4770041"/>
            <a:ext cx="2112746" cy="65256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48" y="5523609"/>
            <a:ext cx="1618686" cy="7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17566" y="2106554"/>
            <a:ext cx="93791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Výpočet </a:t>
            </a:r>
            <a:r>
              <a:rPr lang="sk-SK" sz="2400" dirty="0">
                <a:solidFill>
                  <a:schemeClr val="bg1"/>
                </a:solidFill>
              </a:rPr>
              <a:t>HF </a:t>
            </a:r>
            <a:r>
              <a:rPr lang="sk-SK" sz="2400" dirty="0" err="1">
                <a:solidFill>
                  <a:schemeClr val="bg1"/>
                </a:solidFill>
              </a:rPr>
              <a:t>cutoff</a:t>
            </a:r>
            <a:r>
              <a:rPr lang="sk-SK" sz="2400" dirty="0">
                <a:solidFill>
                  <a:schemeClr val="bg1"/>
                </a:solidFill>
              </a:rPr>
              <a:t> frekvencie, </a:t>
            </a:r>
            <a:r>
              <a:rPr lang="sk-SK" sz="2400" dirty="0" err="1">
                <a:solidFill>
                  <a:schemeClr val="bg1"/>
                </a:solidFill>
              </a:rPr>
              <a:t>Scatter</a:t>
            </a:r>
            <a:r>
              <a:rPr lang="sk-SK" sz="2400" dirty="0">
                <a:solidFill>
                  <a:schemeClr val="bg1"/>
                </a:solidFill>
              </a:rPr>
              <a:t> frekvencie, </a:t>
            </a:r>
            <a:r>
              <a:rPr lang="sk-SK" sz="2400" dirty="0" err="1">
                <a:solidFill>
                  <a:schemeClr val="bg1"/>
                </a:solidFill>
              </a:rPr>
              <a:t>minimalnej</a:t>
            </a:r>
            <a:r>
              <a:rPr lang="sk-SK" sz="2400" dirty="0">
                <a:solidFill>
                  <a:schemeClr val="bg1"/>
                </a:solidFill>
              </a:rPr>
              <a:t> posluchovej vzdialenosti od difúzora a </a:t>
            </a:r>
            <a:r>
              <a:rPr lang="sk-SK" sz="2400" dirty="0" smtClean="0">
                <a:solidFill>
                  <a:schemeClr val="bg1"/>
                </a:solidFill>
              </a:rPr>
              <a:t>minimálnej </a:t>
            </a:r>
            <a:r>
              <a:rPr lang="sk-SK" sz="2400" dirty="0">
                <a:solidFill>
                  <a:schemeClr val="bg1"/>
                </a:solidFill>
              </a:rPr>
              <a:t>odporúčanej šírky štrbiny je rovnaká ako pri QRD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Odráža zvukové vlny horizontálne aj vertikálne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bg1"/>
                </a:solidFill>
              </a:rPr>
              <a:t>Aby bol difúzor symetrický (tzv. vycentrovaný v sekvencii) je potrebné ho </a:t>
            </a:r>
            <a:r>
              <a:rPr lang="sk-SK" sz="2400" dirty="0" smtClean="0">
                <a:solidFill>
                  <a:schemeClr val="bg1"/>
                </a:solidFill>
              </a:rPr>
              <a:t>posunúť </a:t>
            </a:r>
            <a:r>
              <a:rPr lang="sk-SK" sz="2400" dirty="0">
                <a:solidFill>
                  <a:schemeClr val="bg1"/>
                </a:solidFill>
              </a:rPr>
              <a:t>o 1 + (N / 2) </a:t>
            </a:r>
            <a:r>
              <a:rPr lang="sk-SK" sz="2400" dirty="0" smtClean="0">
                <a:solidFill>
                  <a:schemeClr val="bg1"/>
                </a:solidFill>
              </a:rPr>
              <a:t>doľava </a:t>
            </a:r>
            <a:r>
              <a:rPr lang="sk-SK" sz="2400" dirty="0">
                <a:solidFill>
                  <a:schemeClr val="bg1"/>
                </a:solidFill>
              </a:rPr>
              <a:t>a o </a:t>
            </a:r>
            <a:r>
              <a:rPr lang="sk-SK" sz="2400" dirty="0" smtClean="0">
                <a:solidFill>
                  <a:schemeClr val="bg1"/>
                </a:solidFill>
              </a:rPr>
              <a:t>(</a:t>
            </a:r>
            <a:r>
              <a:rPr lang="sk-SK" sz="2400" dirty="0">
                <a:solidFill>
                  <a:schemeClr val="bg1"/>
                </a:solidFill>
              </a:rPr>
              <a:t>N / 2</a:t>
            </a:r>
            <a:r>
              <a:rPr lang="sk-SK" sz="2400" dirty="0" smtClean="0">
                <a:solidFill>
                  <a:schemeClr val="bg1"/>
                </a:solidFill>
              </a:rPr>
              <a:t>) </a:t>
            </a:r>
            <a:r>
              <a:rPr lang="sk-SK" sz="2400" dirty="0">
                <a:solidFill>
                  <a:schemeClr val="bg1"/>
                </a:solidFill>
              </a:rPr>
              <a:t>dole.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 smtClean="0">
              <a:solidFill>
                <a:schemeClr val="bg1"/>
              </a:solidFill>
            </a:endParaRP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    </a:t>
            </a:r>
            <a:endParaRPr lang="sk-SK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2D QRD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81" y="2106554"/>
            <a:ext cx="4770225" cy="4751446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40" y="719405"/>
            <a:ext cx="5725883" cy="575898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40" y="753228"/>
            <a:ext cx="5725883" cy="5825753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40" y="803452"/>
            <a:ext cx="5725883" cy="5775529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40" y="753227"/>
            <a:ext cx="5725883" cy="574252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40" y="719404"/>
            <a:ext cx="5713260" cy="5763376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40" y="636179"/>
            <a:ext cx="5730477" cy="5747039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29" y="613624"/>
            <a:ext cx="5719571" cy="5769594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56" y="655753"/>
            <a:ext cx="5719572" cy="5736149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593804" y="794768"/>
            <a:ext cx="340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Vizualizácia posunu a </a:t>
            </a:r>
            <a:r>
              <a:rPr lang="sk-SK" dirty="0" err="1" smtClean="0"/>
              <a:t>následneho</a:t>
            </a:r>
            <a:r>
              <a:rPr lang="sk-SK" dirty="0" smtClean="0"/>
              <a:t> vycentrovania difúzora 2D QRD 7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20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2D QRD N67 </a:t>
            </a:r>
            <a:r>
              <a:rPr lang="sk-SK" dirty="0" err="1" smtClean="0"/>
              <a:t>vs</a:t>
            </a:r>
            <a:r>
              <a:rPr lang="sk-SK" dirty="0" smtClean="0"/>
              <a:t>. Môj 2D QRD N23 difúzor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932"/>
            <a:ext cx="3947460" cy="444137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12" y="1528354"/>
            <a:ext cx="4218230" cy="514676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947460" y="2609292"/>
            <a:ext cx="2037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chemeClr val="bg1"/>
                </a:solidFill>
              </a:rPr>
              <a:t>Usable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range</a:t>
            </a:r>
            <a:r>
              <a:rPr lang="sk-SK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345 – 6860 </a:t>
            </a:r>
            <a:r>
              <a:rPr lang="sk-SK" b="1" dirty="0" err="1" smtClean="0">
                <a:solidFill>
                  <a:schemeClr val="bg1"/>
                </a:solidFill>
              </a:rPr>
              <a:t>hz</a:t>
            </a:r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Cena: 4600€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------------------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Výrobná cena cez </a:t>
            </a:r>
            <a:r>
              <a:rPr lang="sk-SK" b="1" dirty="0" err="1" smtClean="0">
                <a:solidFill>
                  <a:schemeClr val="bg1"/>
                </a:solidFill>
              </a:rPr>
              <a:t>app</a:t>
            </a:r>
            <a:r>
              <a:rPr lang="sk-SK" b="1" dirty="0" smtClean="0">
                <a:solidFill>
                  <a:schemeClr val="bg1"/>
                </a:solidFill>
              </a:rPr>
              <a:t>:  &lt;1000€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Výroba cca: 200+</a:t>
            </a:r>
            <a:r>
              <a:rPr lang="sk-SK" sz="1400" b="1" dirty="0" smtClean="0">
                <a:solidFill>
                  <a:schemeClr val="bg1"/>
                </a:solidFill>
              </a:rPr>
              <a:t>hod</a:t>
            </a: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0136333" y="2778382"/>
            <a:ext cx="21034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>
                <a:solidFill>
                  <a:schemeClr val="bg1"/>
                </a:solidFill>
              </a:rPr>
              <a:t>Usable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range</a:t>
            </a:r>
            <a:r>
              <a:rPr lang="sk-SK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450 – 5716 </a:t>
            </a:r>
            <a:r>
              <a:rPr lang="sk-SK" b="1" dirty="0" err="1" smtClean="0">
                <a:solidFill>
                  <a:schemeClr val="bg1"/>
                </a:solidFill>
              </a:rPr>
              <a:t>hz</a:t>
            </a:r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Materiály: 70€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Výroba: cca 30</a:t>
            </a:r>
            <a:r>
              <a:rPr lang="sk-SK" sz="1400" b="1" dirty="0" smtClean="0">
                <a:solidFill>
                  <a:schemeClr val="bg1"/>
                </a:solidFill>
              </a:rPr>
              <a:t>hod</a:t>
            </a:r>
            <a:endParaRPr lang="sk-SK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Skyline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67585" y="2709455"/>
            <a:ext cx="3631808" cy="3417023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19" y="2255620"/>
            <a:ext cx="5816400" cy="4324692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04503" y="2272937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Sekvencia hranolov:</a:t>
            </a:r>
            <a:endParaRPr lang="sk-SK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Skyline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67585" y="2709455"/>
            <a:ext cx="3631808" cy="3417023"/>
          </a:xfrm>
        </p:spPr>
      </p:pic>
      <p:sp>
        <p:nvSpPr>
          <p:cNvPr id="7" name="BlokTextu 6"/>
          <p:cNvSpPr txBox="1"/>
          <p:nvPr/>
        </p:nvSpPr>
        <p:spPr>
          <a:xfrm>
            <a:off x="104503" y="2272936"/>
            <a:ext cx="84386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chemeClr val="bg1"/>
                </a:solidFill>
              </a:rPr>
              <a:t>Najčastejšie stavaný difúzor od obyčajných ľudí pomocou počítačovej aplikácie </a:t>
            </a:r>
            <a:r>
              <a:rPr lang="sk-SK" sz="2000" b="1" dirty="0" err="1" smtClean="0">
                <a:solidFill>
                  <a:schemeClr val="bg1"/>
                </a:solidFill>
              </a:rPr>
              <a:t>Acoustic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b="1" dirty="0" err="1" smtClean="0">
                <a:solidFill>
                  <a:schemeClr val="bg1"/>
                </a:solidFill>
              </a:rPr>
              <a:t>Calculator</a:t>
            </a:r>
            <a:r>
              <a:rPr lang="sk-SK" sz="2000" b="1" dirty="0" smtClean="0">
                <a:solidFill>
                  <a:schemeClr val="bg1"/>
                </a:solidFill>
              </a:rPr>
              <a:t> (plno videí na YouTube)</a:t>
            </a:r>
            <a:endParaRPr lang="sk-SK" sz="2000" b="1" dirty="0">
              <a:solidFill>
                <a:schemeClr val="bg1"/>
              </a:solidFill>
            </a:endParaRPr>
          </a:p>
          <a:p>
            <a:endParaRPr lang="sk-SK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chemeClr val="bg1"/>
                </a:solidFill>
              </a:rPr>
              <a:t>Výška hranolov: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chemeClr val="bg1"/>
                </a:solidFill>
              </a:rPr>
              <a:t>HF </a:t>
            </a:r>
            <a:r>
              <a:rPr lang="sk-SK" sz="2000" b="1" dirty="0" err="1" smtClean="0">
                <a:solidFill>
                  <a:schemeClr val="bg1"/>
                </a:solidFill>
              </a:rPr>
              <a:t>cutoff</a:t>
            </a:r>
            <a:r>
              <a:rPr lang="sk-SK" sz="2000" b="1" dirty="0" smtClean="0">
                <a:solidFill>
                  <a:schemeClr val="bg1"/>
                </a:solidFill>
              </a:rPr>
              <a:t>, </a:t>
            </a:r>
            <a:r>
              <a:rPr lang="sk-SK" sz="2000" b="1" dirty="0" err="1" smtClean="0">
                <a:solidFill>
                  <a:schemeClr val="bg1"/>
                </a:solidFill>
              </a:rPr>
              <a:t>scatter</a:t>
            </a:r>
            <a:r>
              <a:rPr lang="sk-SK" sz="2000" b="1" dirty="0" smtClean="0">
                <a:solidFill>
                  <a:schemeClr val="bg1"/>
                </a:solidFill>
              </a:rPr>
              <a:t> frekvencia a minimálna vzdialenosť posluchového miesta je rovnaká ako pri QRD difúzore.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chemeClr val="bg1"/>
                </a:solidFill>
              </a:rPr>
              <a:t>Jednoduché na výrobu (len 4 rôzne dĺžky hranolov)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chemeClr val="bg1"/>
                </a:solidFill>
              </a:rPr>
              <a:t>Podľa štúdie vedeckého článku  je to celkom účinný a postavenia hodný difúzor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b="1" dirty="0">
              <a:solidFill>
                <a:schemeClr val="bg1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12" y="3122535"/>
            <a:ext cx="3095969" cy="5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5486702" y="3739291"/>
            <a:ext cx="5253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chemeClr val="bg1"/>
                </a:solidFill>
              </a:rPr>
              <a:t>67 * 67 = 4489 kusov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Vlastný návrh č.1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72" y="1984102"/>
            <a:ext cx="3534054" cy="482164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0546080" y="965764"/>
            <a:ext cx="179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Čo je prehľadnejšie?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3" y="2036354"/>
            <a:ext cx="4438526" cy="4784305"/>
          </a:xfrm>
          <a:prstGeom prst="rect">
            <a:avLst/>
          </a:prstGeom>
        </p:spPr>
      </p:pic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354"/>
            <a:ext cx="8412479" cy="4717142"/>
          </a:xfrm>
        </p:spPr>
      </p:pic>
    </p:spTree>
    <p:extLst>
      <p:ext uri="{BB962C8B-B14F-4D97-AF65-F5344CB8AC3E}">
        <p14:creationId xmlns:p14="http://schemas.microsoft.com/office/powerpoint/2010/main" val="32570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Vlastný návrh č.2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93236" y="2249787"/>
            <a:ext cx="9613861" cy="4521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Povedzme, že chceme jeden kus </a:t>
            </a:r>
            <a:r>
              <a:rPr lang="sk-SK" sz="1800" dirty="0" smtClean="0">
                <a:solidFill>
                  <a:srgbClr val="FF0000"/>
                </a:solidFill>
              </a:rPr>
              <a:t>2D QRD7 </a:t>
            </a:r>
            <a:r>
              <a:rPr lang="sk-SK" sz="1800" dirty="0" smtClean="0">
                <a:solidFill>
                  <a:schemeClr val="bg1"/>
                </a:solidFill>
              </a:rPr>
              <a:t>difúzora na design frekvenciu </a:t>
            </a:r>
            <a:r>
              <a:rPr lang="sk-SK" sz="1800" dirty="0" smtClean="0">
                <a:solidFill>
                  <a:srgbClr val="FF0000"/>
                </a:solidFill>
              </a:rPr>
              <a:t>500hz</a:t>
            </a:r>
            <a:r>
              <a:rPr lang="sk-SK" sz="1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smtClean="0">
                <a:solidFill>
                  <a:schemeClr val="bg1"/>
                </a:solidFill>
              </a:rPr>
              <a:t> Šírka hranola je </a:t>
            </a:r>
            <a:r>
              <a:rPr lang="sk-SK" sz="1800" b="1" dirty="0" smtClean="0">
                <a:solidFill>
                  <a:schemeClr val="bg1"/>
                </a:solidFill>
              </a:rPr>
              <a:t>98mm</a:t>
            </a:r>
            <a:r>
              <a:rPr lang="sk-SK" sz="1800" dirty="0" smtClean="0">
                <a:solidFill>
                  <a:schemeClr val="bg1"/>
                </a:solidFill>
              </a:rPr>
              <a:t> (7 * 98mm = </a:t>
            </a:r>
            <a:r>
              <a:rPr lang="sk-SK" sz="1800" dirty="0" smtClean="0">
                <a:solidFill>
                  <a:srgbClr val="FF0000"/>
                </a:solidFill>
              </a:rPr>
              <a:t>686mm</a:t>
            </a:r>
            <a:r>
              <a:rPr lang="sk-SK" sz="1800" dirty="0" smtClean="0">
                <a:solidFill>
                  <a:schemeClr val="bg1"/>
                </a:solidFill>
              </a:rPr>
              <a:t>, </a:t>
            </a:r>
            <a:r>
              <a:rPr lang="sk-SK" sz="1800" dirty="0" err="1" smtClean="0">
                <a:solidFill>
                  <a:schemeClr val="bg1"/>
                </a:solidFill>
              </a:rPr>
              <a:t>kedže</a:t>
            </a:r>
            <a:r>
              <a:rPr lang="sk-SK" sz="1800" dirty="0" smtClean="0">
                <a:solidFill>
                  <a:schemeClr val="bg1"/>
                </a:solidFill>
              </a:rPr>
              <a:t> celková šírka difúzora by mala byť </a:t>
            </a:r>
            <a:r>
              <a:rPr lang="sk-SK" sz="1800" dirty="0" smtClean="0">
                <a:solidFill>
                  <a:srgbClr val="FF0000"/>
                </a:solidFill>
              </a:rPr>
              <a:t>&gt;=</a:t>
            </a:r>
            <a:r>
              <a:rPr lang="sk-SK" sz="1800" dirty="0" smtClean="0">
                <a:solidFill>
                  <a:schemeClr val="bg1"/>
                </a:solidFill>
              </a:rPr>
              <a:t> vlnovej dĺžke design frekvencie (</a:t>
            </a:r>
            <a:r>
              <a:rPr lang="sk-SK" sz="1800" dirty="0" err="1" smtClean="0">
                <a:solidFill>
                  <a:srgbClr val="FF0000"/>
                </a:solidFill>
              </a:rPr>
              <a:t>wl</a:t>
            </a:r>
            <a:r>
              <a:rPr lang="sk-SK" sz="1800" dirty="0" smtClean="0">
                <a:solidFill>
                  <a:srgbClr val="FF0000"/>
                </a:solidFill>
              </a:rPr>
              <a:t>(500hz) = 686mm</a:t>
            </a:r>
            <a:r>
              <a:rPr lang="sk-SK" sz="1800" dirty="0" smtClean="0">
                <a:solidFill>
                  <a:schemeClr val="bg1"/>
                </a:solidFill>
              </a:rPr>
              <a:t>) ). Tento </a:t>
            </a:r>
            <a:r>
              <a:rPr lang="sk-SK" sz="1800" dirty="0">
                <a:solidFill>
                  <a:schemeClr val="bg1"/>
                </a:solidFill>
              </a:rPr>
              <a:t>d</a:t>
            </a:r>
            <a:r>
              <a:rPr lang="sk-SK" sz="1800" dirty="0" smtClean="0">
                <a:solidFill>
                  <a:schemeClr val="bg1"/>
                </a:solidFill>
              </a:rPr>
              <a:t>ifúzor bude fungovať od</a:t>
            </a:r>
            <a:r>
              <a:rPr lang="sk-SK" sz="1800" dirty="0" smtClean="0">
                <a:solidFill>
                  <a:srgbClr val="FF0000"/>
                </a:solidFill>
              </a:rPr>
              <a:t> 250 </a:t>
            </a:r>
            <a:r>
              <a:rPr lang="sk-SK" sz="1800" dirty="0" smtClean="0">
                <a:solidFill>
                  <a:schemeClr val="bg1"/>
                </a:solidFill>
              </a:rPr>
              <a:t>až po </a:t>
            </a:r>
            <a:r>
              <a:rPr lang="sk-SK" sz="1800" dirty="0" smtClean="0">
                <a:solidFill>
                  <a:srgbClr val="FF0000"/>
                </a:solidFill>
              </a:rPr>
              <a:t>1768hz</a:t>
            </a:r>
            <a:r>
              <a:rPr lang="sk-SK" sz="1800" dirty="0" smtClean="0">
                <a:solidFill>
                  <a:schemeClr val="bg1"/>
                </a:solidFill>
              </a:rPr>
              <a:t> a pri QRD7 2D (7x7 hranolový difúzor) je najväčšia výška hranola </a:t>
            </a:r>
            <a:r>
              <a:rPr lang="sk-SK" sz="1800" dirty="0" smtClean="0">
                <a:solidFill>
                  <a:srgbClr val="FF0000"/>
                </a:solidFill>
              </a:rPr>
              <a:t>29,4cm</a:t>
            </a:r>
            <a:r>
              <a:rPr lang="sk-SK" sz="1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sk-SK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Keď zmeníme šírku hranola na </a:t>
            </a:r>
            <a:r>
              <a:rPr lang="sk-SK" sz="1800" b="1" dirty="0" smtClean="0">
                <a:solidFill>
                  <a:schemeClr val="bg1"/>
                </a:solidFill>
              </a:rPr>
              <a:t>50mm</a:t>
            </a:r>
            <a:r>
              <a:rPr lang="sk-SK" sz="1800" dirty="0" smtClean="0">
                <a:solidFill>
                  <a:schemeClr val="bg1"/>
                </a:solidFill>
              </a:rPr>
              <a:t>, tak sa šírka celého difúzora zmení na </a:t>
            </a:r>
            <a:r>
              <a:rPr lang="sk-SK" sz="1800" dirty="0" smtClean="0">
                <a:solidFill>
                  <a:srgbClr val="FF0000"/>
                </a:solidFill>
              </a:rPr>
              <a:t>350mm</a:t>
            </a:r>
            <a:r>
              <a:rPr lang="sk-SK" sz="1800" dirty="0" smtClean="0">
                <a:solidFill>
                  <a:schemeClr val="bg1"/>
                </a:solidFill>
              </a:rPr>
              <a:t> (7*50) a aby sme dodržali, že </a:t>
            </a:r>
            <a:r>
              <a:rPr lang="sk-SK" sz="1800" dirty="0" err="1" smtClean="0">
                <a:solidFill>
                  <a:schemeClr val="bg1"/>
                </a:solidFill>
              </a:rPr>
              <a:t>wl</a:t>
            </a:r>
            <a:r>
              <a:rPr lang="sk-SK" sz="1800" dirty="0" smtClean="0">
                <a:solidFill>
                  <a:schemeClr val="bg1"/>
                </a:solidFill>
              </a:rPr>
              <a:t>(</a:t>
            </a:r>
            <a:r>
              <a:rPr lang="sk-SK" sz="1800" dirty="0" err="1" smtClean="0">
                <a:solidFill>
                  <a:schemeClr val="bg1"/>
                </a:solidFill>
              </a:rPr>
              <a:t>df</a:t>
            </a:r>
            <a:r>
              <a:rPr lang="sk-SK" sz="1800" dirty="0" smtClean="0">
                <a:solidFill>
                  <a:schemeClr val="bg1"/>
                </a:solidFill>
              </a:rPr>
              <a:t>) &lt;= šírka, difúzor už nebude schopný pracovať od 250hz (na design frekvencii 500hz) a teda novú design frekvenciu dostaneme: </a:t>
            </a:r>
            <a:r>
              <a:rPr lang="sk-SK" sz="1800" dirty="0" smtClean="0">
                <a:solidFill>
                  <a:srgbClr val="FF0000"/>
                </a:solidFill>
              </a:rPr>
              <a:t>DF = 343 / 0,35 </a:t>
            </a:r>
            <a:r>
              <a:rPr lang="sk-SK" sz="1600" i="1" dirty="0" smtClean="0">
                <a:solidFill>
                  <a:schemeClr val="bg1"/>
                </a:solidFill>
              </a:rPr>
              <a:t>(šírka v metroch)</a:t>
            </a:r>
            <a:r>
              <a:rPr lang="sk-SK" sz="1800" dirty="0" smtClean="0">
                <a:solidFill>
                  <a:schemeClr val="bg1"/>
                </a:solidFill>
              </a:rPr>
              <a:t> = </a:t>
            </a:r>
            <a:r>
              <a:rPr lang="sk-SK" sz="1800" b="1" dirty="0" smtClean="0">
                <a:solidFill>
                  <a:srgbClr val="FF0000"/>
                </a:solidFill>
              </a:rPr>
              <a:t>980hz</a:t>
            </a:r>
            <a:r>
              <a:rPr lang="sk-SK" sz="1800" dirty="0" smtClean="0">
                <a:solidFill>
                  <a:schemeClr val="bg1"/>
                </a:solidFill>
              </a:rPr>
              <a:t>!</a:t>
            </a:r>
          </a:p>
          <a:p>
            <a:pPr marL="0" indent="0">
              <a:buNone/>
            </a:pPr>
            <a:endParaRPr lang="sk-SK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Kedže</a:t>
            </a:r>
            <a:r>
              <a:rPr lang="sk-SK" sz="1800" dirty="0" smtClean="0">
                <a:solidFill>
                  <a:schemeClr val="bg1"/>
                </a:solidFill>
              </a:rPr>
              <a:t> výška hranolov určuje spodnú hranicu frekvenčnej odozvy (čím vyšší hranol = tým od nižšej frekvencie funguje difúzor), prečo sa nemení v iných aplikáciách aj tá na nižšiu? ( = menej nákladov na drevo) </a:t>
            </a:r>
            <a:r>
              <a:rPr lang="sk-SK" sz="1800" dirty="0" err="1" smtClean="0">
                <a:solidFill>
                  <a:schemeClr val="bg1"/>
                </a:solidFill>
              </a:rPr>
              <a:t>kedže</a:t>
            </a:r>
            <a:r>
              <a:rPr lang="sk-SK" sz="1800" dirty="0" smtClean="0">
                <a:solidFill>
                  <a:schemeClr val="bg1"/>
                </a:solidFill>
              </a:rPr>
              <a:t> difúzor svojou šírkou už </a:t>
            </a:r>
            <a:r>
              <a:rPr lang="sk-SK" sz="1800" dirty="0" err="1" smtClean="0">
                <a:solidFill>
                  <a:schemeClr val="bg1"/>
                </a:solidFill>
              </a:rPr>
              <a:t>nieje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smtClean="0">
                <a:solidFill>
                  <a:schemeClr val="bg1"/>
                </a:solidFill>
              </a:rPr>
              <a:t>&gt;= </a:t>
            </a:r>
            <a:r>
              <a:rPr lang="sk-SK" sz="1800" dirty="0" err="1" smtClean="0">
                <a:solidFill>
                  <a:schemeClr val="bg1"/>
                </a:solidFill>
              </a:rPr>
              <a:t>wl</a:t>
            </a:r>
            <a:r>
              <a:rPr lang="sk-SK" sz="1800" dirty="0" smtClean="0">
                <a:solidFill>
                  <a:schemeClr val="bg1"/>
                </a:solidFill>
              </a:rPr>
              <a:t>(500hz) = 686mm, teda design frekvencia sa zmení na takú, aká bude vyhovovať (v tomto prípade 980hz), tým pádom máme difúzor s úplne inými vlastnosťami a najvyšší hranol úplne stačí ak bude mať </a:t>
            </a:r>
            <a:r>
              <a:rPr lang="sk-SK" sz="1800" dirty="0" smtClean="0">
                <a:solidFill>
                  <a:srgbClr val="FF0000"/>
                </a:solidFill>
              </a:rPr>
              <a:t>15cm</a:t>
            </a:r>
            <a:r>
              <a:rPr lang="sk-SK" sz="1800" dirty="0" smtClean="0">
                <a:solidFill>
                  <a:schemeClr val="bg1"/>
                </a:solidFill>
              </a:rPr>
              <a:t>, </a:t>
            </a:r>
            <a:r>
              <a:rPr lang="sk-SK" sz="1800" dirty="0" err="1" smtClean="0">
                <a:solidFill>
                  <a:schemeClr val="bg1"/>
                </a:solidFill>
              </a:rPr>
              <a:t>kedže</a:t>
            </a:r>
            <a:r>
              <a:rPr lang="sk-SK" sz="1800" dirty="0" smtClean="0">
                <a:solidFill>
                  <a:schemeClr val="bg1"/>
                </a:solidFill>
              </a:rPr>
              <a:t> zvukové vlny nižšej frekvencie ako o oktávu nižšie od DF (</a:t>
            </a:r>
            <a:r>
              <a:rPr lang="sk-SK" sz="1800" dirty="0" smtClean="0">
                <a:solidFill>
                  <a:srgbClr val="FF0000"/>
                </a:solidFill>
              </a:rPr>
              <a:t>980 / 2 = 490</a:t>
            </a:r>
            <a:r>
              <a:rPr lang="sk-SK" sz="1800" dirty="0" smtClean="0">
                <a:solidFill>
                  <a:schemeClr val="bg1"/>
                </a:solidFill>
              </a:rPr>
              <a:t>) nebude schopný rozraziť. </a:t>
            </a:r>
            <a:r>
              <a:rPr lang="sk-SK" sz="1800" b="1" dirty="0" smtClean="0">
                <a:solidFill>
                  <a:schemeClr val="bg1"/>
                </a:solidFill>
              </a:rPr>
              <a:t>Difúzor bude fungovať </a:t>
            </a:r>
            <a:r>
              <a:rPr lang="sk-SK" sz="1800" b="1" dirty="0" smtClean="0">
                <a:solidFill>
                  <a:srgbClr val="FF0000"/>
                </a:solidFill>
              </a:rPr>
              <a:t>od 490 až po 3430hz</a:t>
            </a:r>
            <a:r>
              <a:rPr lang="sk-SK" sz="1800" dirty="0" smtClean="0">
                <a:solidFill>
                  <a:schemeClr val="bg1"/>
                </a:solidFill>
              </a:rPr>
              <a:t>.</a:t>
            </a:r>
            <a:endParaRPr lang="sk-SK" sz="1800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668000" y="970531"/>
            <a:ext cx="164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Čo je výhodnejšie?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75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Vlastný návrh č.2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0668000" y="970531"/>
            <a:ext cx="164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Čo je výhodnejšie?</a:t>
            </a:r>
            <a:endParaRPr lang="sk-SK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" y="2122196"/>
            <a:ext cx="11141273" cy="4651828"/>
          </a:xfrm>
        </p:spPr>
      </p:pic>
    </p:spTree>
    <p:extLst>
      <p:ext uri="{BB962C8B-B14F-4D97-AF65-F5344CB8AC3E}">
        <p14:creationId xmlns:p14="http://schemas.microsoft.com/office/powerpoint/2010/main" val="3437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Pozrite si priebeh práce v praxi</a:t>
            </a:r>
            <a:endParaRPr lang="sk-SK" dirty="0"/>
          </a:p>
        </p:txBody>
      </p:sp>
      <p:pic>
        <p:nvPicPr>
          <p:cNvPr id="5" name="lxo_vzfhYe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5440" y="2092960"/>
            <a:ext cx="8839200" cy="46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Acoustic Absorbers and Diffusers: Theory, Design and Application (by Trevor J. Cox and Peter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D'Antonio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sk-SK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800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http://</a:t>
            </a:r>
            <a:r>
              <a:rPr lang="sk-SK" sz="28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www.subwoofer-builder.com/qrd.htm</a:t>
            </a:r>
            <a:endParaRPr lang="sk-SK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The QRD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Diffractal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: A New One- or Two-Dimensional Fractal Sound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Diffusor</a:t>
            </a:r>
            <a:r>
              <a:rPr lang="sk-SK" sz="2800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sk-SK" sz="2800" dirty="0" err="1" smtClean="0">
                <a:solidFill>
                  <a:schemeClr val="accent4">
                    <a:lumMod val="50000"/>
                  </a:schemeClr>
                </a:solidFill>
              </a:rPr>
              <a:t>from</a:t>
            </a:r>
            <a:r>
              <a:rPr lang="sk-SK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k-SK" sz="2800" dirty="0" err="1" smtClean="0">
                <a:solidFill>
                  <a:schemeClr val="accent4">
                    <a:lumMod val="50000"/>
                  </a:schemeClr>
                </a:solidFill>
              </a:rPr>
              <a:t>D'Antonio</a:t>
            </a:r>
            <a:r>
              <a:rPr lang="sk-SK" sz="2800" dirty="0">
                <a:solidFill>
                  <a:schemeClr val="accent4">
                    <a:lumMod val="50000"/>
                  </a:schemeClr>
                </a:solidFill>
              </a:rPr>
              <a:t>, Peter; </a:t>
            </a:r>
            <a:r>
              <a:rPr lang="sk-SK" sz="2800" dirty="0" err="1">
                <a:solidFill>
                  <a:schemeClr val="accent4">
                    <a:lumMod val="50000"/>
                  </a:schemeClr>
                </a:solidFill>
              </a:rPr>
              <a:t>Konnert</a:t>
            </a:r>
            <a:r>
              <a:rPr lang="sk-SK" sz="2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sk-SK" sz="2800" dirty="0" smtClean="0">
                <a:solidFill>
                  <a:schemeClr val="accent4">
                    <a:lumMod val="50000"/>
                  </a:schemeClr>
                </a:solidFill>
              </a:rPr>
              <a:t>John)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The Design and Application of Modular, Acoustic Diffusing Elements by R. Walker B.Sc. (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Eng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)., C.Eng., M.I.E.E. </a:t>
            </a:r>
            <a:endParaRPr lang="sk-SK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Ciele: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 P</a:t>
            </a:r>
            <a:r>
              <a:rPr lang="sk-SK" dirty="0" smtClean="0">
                <a:solidFill>
                  <a:schemeClr val="bg1"/>
                </a:solidFill>
              </a:rPr>
              <a:t>opísať </a:t>
            </a:r>
            <a:r>
              <a:rPr lang="sk-SK" dirty="0">
                <a:solidFill>
                  <a:schemeClr val="bg1"/>
                </a:solidFill>
              </a:rPr>
              <a:t>princíp fungovania a použitia </a:t>
            </a:r>
            <a:r>
              <a:rPr lang="sk-SK" dirty="0" smtClean="0">
                <a:solidFill>
                  <a:schemeClr val="bg1"/>
                </a:solidFill>
              </a:rPr>
              <a:t>akustických </a:t>
            </a:r>
            <a:r>
              <a:rPr lang="sk-SK" dirty="0">
                <a:solidFill>
                  <a:schemeClr val="bg1"/>
                </a:solidFill>
              </a:rPr>
              <a:t>difúzorov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I</a:t>
            </a:r>
            <a:r>
              <a:rPr lang="sk-SK" dirty="0" smtClean="0">
                <a:solidFill>
                  <a:schemeClr val="bg1"/>
                </a:solidFill>
              </a:rPr>
              <a:t>mplementovať </a:t>
            </a:r>
            <a:r>
              <a:rPr lang="sk-SK" dirty="0">
                <a:solidFill>
                  <a:schemeClr val="bg1"/>
                </a:solidFill>
              </a:rPr>
              <a:t>výpočty viacerých typov akustických difúzorov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V</a:t>
            </a:r>
            <a:r>
              <a:rPr lang="sk-SK" dirty="0" smtClean="0">
                <a:solidFill>
                  <a:schemeClr val="bg1"/>
                </a:solidFill>
              </a:rPr>
              <a:t>ytvoriť </a:t>
            </a:r>
            <a:r>
              <a:rPr lang="sk-SK" dirty="0">
                <a:solidFill>
                  <a:schemeClr val="bg1"/>
                </a:solidFill>
              </a:rPr>
              <a:t>mobilnú aplikáciu pre ich výpočet a výrobu.</a:t>
            </a:r>
          </a:p>
          <a:p>
            <a:endParaRPr lang="sk-SK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/>
              <a:t>Ďakujem za pozornosť...</a:t>
            </a:r>
            <a:endParaRPr lang="sk-SK" sz="54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8" y="2126512"/>
            <a:ext cx="10132827" cy="4662326"/>
          </a:xfrm>
        </p:spPr>
      </p:pic>
    </p:spTree>
    <p:extLst>
      <p:ext uri="{BB962C8B-B14F-4D97-AF65-F5344CB8AC3E}">
        <p14:creationId xmlns:p14="http://schemas.microsoft.com/office/powerpoint/2010/main" val="7818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Motivácia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20548" y="2181009"/>
            <a:ext cx="10801634" cy="3599316"/>
          </a:xfrm>
        </p:spPr>
        <p:txBody>
          <a:bodyPr>
            <a:noAutofit/>
          </a:bodyPr>
          <a:lstStyle/>
          <a:p>
            <a:r>
              <a:rPr lang="sk-SK" sz="2300" dirty="0" smtClean="0">
                <a:solidFill>
                  <a:schemeClr val="bg1"/>
                </a:solidFill>
              </a:rPr>
              <a:t>Umožniť každej osobe si navrhnúť svoj vlastný akustický difúzor podľa potrieb </a:t>
            </a:r>
          </a:p>
          <a:p>
            <a:r>
              <a:rPr lang="sk-SK" sz="2300" dirty="0" smtClean="0">
                <a:solidFill>
                  <a:schemeClr val="bg1"/>
                </a:solidFill>
              </a:rPr>
              <a:t>Ľuďom zručnejším v práci s drevom umožní aplikácia vyrobiť si vlastný difúzor s rovnakými vlastnosťami ako ten v obchode v niektorých prípadoch aj o 90 - 95% lacnejšie.</a:t>
            </a:r>
          </a:p>
          <a:p>
            <a:r>
              <a:rPr lang="sk-SK" sz="2300" dirty="0" smtClean="0">
                <a:solidFill>
                  <a:schemeClr val="bg1"/>
                </a:solidFill>
              </a:rPr>
              <a:t>Mať konečne aj slovenský popis výpočtov a fungovania difúzorov</a:t>
            </a:r>
          </a:p>
          <a:p>
            <a:r>
              <a:rPr lang="sk-SK" sz="2300" b="1" dirty="0" smtClean="0">
                <a:solidFill>
                  <a:schemeClr val="bg1"/>
                </a:solidFill>
              </a:rPr>
              <a:t>Osobná motivácia</a:t>
            </a:r>
            <a:r>
              <a:rPr lang="sk-SK" sz="2300" dirty="0" smtClean="0">
                <a:solidFill>
                  <a:schemeClr val="bg1"/>
                </a:solidFill>
              </a:rPr>
              <a:t> – Riešenie akustiky vo vlastnej izbe (nedostatok financií na kúpu </a:t>
            </a:r>
            <a:r>
              <a:rPr lang="sk-SK" sz="2300" dirty="0" err="1" smtClean="0">
                <a:solidFill>
                  <a:schemeClr val="bg1"/>
                </a:solidFill>
              </a:rPr>
              <a:t>akust</a:t>
            </a:r>
            <a:r>
              <a:rPr lang="sk-SK" sz="2300" dirty="0" smtClean="0">
                <a:solidFill>
                  <a:schemeClr val="bg1"/>
                </a:solidFill>
              </a:rPr>
              <a:t>. difúzorov = snaha zistiť matematickú teóriu skrývajúcu sa za nimi a následne aj vytvorenie mobilnej aplikácie, lebo: </a:t>
            </a:r>
          </a:p>
          <a:p>
            <a:pPr marL="457200" lvl="1" indent="0">
              <a:buNone/>
            </a:pPr>
            <a:r>
              <a:rPr lang="sk-SK" sz="2300" dirty="0" smtClean="0">
                <a:solidFill>
                  <a:schemeClr val="bg1"/>
                </a:solidFill>
              </a:rPr>
              <a:t>1. Ešte taká nie je </a:t>
            </a:r>
          </a:p>
          <a:p>
            <a:pPr marL="457200" lvl="1" indent="0">
              <a:buNone/>
            </a:pPr>
            <a:r>
              <a:rPr lang="sk-SK" sz="2300" dirty="0" smtClean="0">
                <a:solidFill>
                  <a:schemeClr val="bg1"/>
                </a:solidFill>
              </a:rPr>
              <a:t>2. Je to pohodlnejšie cez mobilnú aplikáciu</a:t>
            </a:r>
          </a:p>
          <a:p>
            <a:pPr marL="457200" lvl="1" indent="0">
              <a:buNone/>
            </a:pPr>
            <a:r>
              <a:rPr lang="sk-SK" sz="2300" dirty="0" smtClean="0">
                <a:solidFill>
                  <a:schemeClr val="bg1"/>
                </a:solidFill>
              </a:rPr>
              <a:t>3. Prináša pár vylepšení</a:t>
            </a:r>
            <a:endParaRPr lang="sk-SK" sz="23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k-SK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Akustický difúzor?</a:t>
            </a:r>
            <a:endParaRPr lang="sk-SK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25" y="1947374"/>
            <a:ext cx="3216163" cy="3203501"/>
          </a:xfrm>
          <a:prstGeom prst="rect">
            <a:avLst/>
          </a:prstGeom>
        </p:spPr>
      </p:pic>
      <p:pic>
        <p:nvPicPr>
          <p:cNvPr id="15" name="Zástupný objekt pre obsah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" y="2009536"/>
            <a:ext cx="2195942" cy="4562958"/>
          </a:xfr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36" y="3848923"/>
            <a:ext cx="2905808" cy="318444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16" y="2009536"/>
            <a:ext cx="4879379" cy="502383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92" y="4464490"/>
            <a:ext cx="5237424" cy="252577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92" y="2009536"/>
            <a:ext cx="4252380" cy="27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funguje </a:t>
            </a:r>
            <a:r>
              <a:rPr lang="sk-SK" dirty="0" err="1" smtClean="0"/>
              <a:t>akust</a:t>
            </a:r>
            <a:r>
              <a:rPr lang="sk-SK" dirty="0" smtClean="0"/>
              <a:t>. Difúzor?</a:t>
            </a:r>
            <a:endParaRPr lang="sk-SK" dirty="0"/>
          </a:p>
        </p:txBody>
      </p:sp>
      <p:pic>
        <p:nvPicPr>
          <p:cNvPr id="4" name="qg2WpifjhX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9726" y="2263291"/>
            <a:ext cx="8046720" cy="45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7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Tipy </a:t>
            </a:r>
            <a:r>
              <a:rPr lang="sk-SK" dirty="0" err="1" smtClean="0"/>
              <a:t>Akust</a:t>
            </a:r>
            <a:r>
              <a:rPr lang="sk-SK" dirty="0" smtClean="0"/>
              <a:t>. </a:t>
            </a:r>
            <a:r>
              <a:rPr lang="sk-SK" dirty="0" err="1" smtClean="0"/>
              <a:t>Dif</a:t>
            </a:r>
            <a:r>
              <a:rPr lang="sk-SK" dirty="0" smtClean="0"/>
              <a:t>. Ktorých výpočet som implementoval: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7" y="2836718"/>
            <a:ext cx="1930159" cy="393266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276432" y="2073832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QRD</a:t>
            </a:r>
            <a:endParaRPr lang="sk-SK" sz="2800" b="1" dirty="0">
              <a:solidFill>
                <a:schemeClr val="bg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8" y="2836718"/>
            <a:ext cx="3830084" cy="381500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114793" y="2073832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2D QRD</a:t>
            </a:r>
            <a:endParaRPr lang="sk-SK" sz="2800" b="1" dirty="0">
              <a:solidFill>
                <a:schemeClr val="bg1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46" y="3094697"/>
            <a:ext cx="3318906" cy="341670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9494437" y="2073832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 smtClean="0">
                <a:solidFill>
                  <a:schemeClr val="bg1"/>
                </a:solidFill>
              </a:rPr>
              <a:t>Skyline</a:t>
            </a:r>
            <a:endParaRPr lang="sk-S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1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QRD Difúzor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29446" y="2172285"/>
            <a:ext cx="9613861" cy="4521127"/>
          </a:xfrm>
        </p:spPr>
        <p:txBody>
          <a:bodyPr>
            <a:normAutofit fontScale="92500"/>
          </a:bodyPr>
          <a:lstStyle/>
          <a:p>
            <a:r>
              <a:rPr lang="sk-SK" sz="2300" dirty="0" smtClean="0">
                <a:solidFill>
                  <a:schemeClr val="bg1"/>
                </a:solidFill>
              </a:rPr>
              <a:t>Jednoduchý design, lacné náklady na realizáciu, predvídateľné a vypočítateľné akustické vlastnosti.</a:t>
            </a:r>
          </a:p>
          <a:p>
            <a:r>
              <a:rPr lang="sk-SK" sz="2300" dirty="0" smtClean="0">
                <a:solidFill>
                  <a:schemeClr val="bg1"/>
                </a:solidFill>
              </a:rPr>
              <a:t>Výpočet sekvencie štrbín: </a:t>
            </a:r>
          </a:p>
          <a:p>
            <a:endParaRPr lang="sk-SK" sz="2300" dirty="0" smtClean="0">
              <a:solidFill>
                <a:schemeClr val="bg1"/>
              </a:solidFill>
            </a:endParaRPr>
          </a:p>
          <a:p>
            <a:r>
              <a:rPr lang="sk-SK" sz="2300" dirty="0" smtClean="0">
                <a:solidFill>
                  <a:schemeClr val="bg1"/>
                </a:solidFill>
              </a:rPr>
              <a:t>Výpočet hĺbky danej štrbiny:</a:t>
            </a:r>
          </a:p>
          <a:p>
            <a:endParaRPr lang="sk-SK" sz="2300" dirty="0">
              <a:solidFill>
                <a:schemeClr val="bg1"/>
              </a:solidFill>
            </a:endParaRPr>
          </a:p>
          <a:p>
            <a:r>
              <a:rPr lang="sk-SK" sz="2300" dirty="0" smtClean="0">
                <a:solidFill>
                  <a:schemeClr val="bg1"/>
                </a:solidFill>
              </a:rPr>
              <a:t>Frekvencia na kt. je difúzor stavaný (DF) sa počíta:</a:t>
            </a:r>
          </a:p>
          <a:p>
            <a:endParaRPr lang="sk-SK" sz="2300" dirty="0">
              <a:solidFill>
                <a:schemeClr val="bg1"/>
              </a:solidFill>
            </a:endParaRPr>
          </a:p>
          <a:p>
            <a:r>
              <a:rPr lang="sk-SK" sz="2300" dirty="0" smtClean="0">
                <a:solidFill>
                  <a:schemeClr val="bg1"/>
                </a:solidFill>
              </a:rPr>
              <a:t>Odporúča sa, aby N (počet štrbín):</a:t>
            </a:r>
          </a:p>
          <a:p>
            <a:endParaRPr lang="sk-SK" sz="2300" dirty="0">
              <a:solidFill>
                <a:schemeClr val="bg1"/>
              </a:solidFill>
            </a:endParaRPr>
          </a:p>
          <a:p>
            <a:r>
              <a:rPr lang="sk-SK" sz="2300" dirty="0" smtClean="0">
                <a:solidFill>
                  <a:schemeClr val="bg1"/>
                </a:solidFill>
              </a:rPr>
              <a:t>Funguje len v horizontálnej | vertikálnej rovine, záleží od po-otočenia  </a:t>
            </a:r>
          </a:p>
          <a:p>
            <a:endParaRPr lang="sk-SK" sz="2300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60" y="2872007"/>
            <a:ext cx="2126164" cy="42675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13" y="3565530"/>
            <a:ext cx="1679725" cy="65641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38" y="4396019"/>
            <a:ext cx="1851820" cy="73158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45" y="5145135"/>
            <a:ext cx="1624119" cy="89064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73" y="2172285"/>
            <a:ext cx="1930159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QRD Difúzor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92939" y="2067782"/>
            <a:ext cx="9613861" cy="5344088"/>
          </a:xfrm>
        </p:spPr>
        <p:txBody>
          <a:bodyPr>
            <a:normAutofit/>
          </a:bodyPr>
          <a:lstStyle/>
          <a:p>
            <a:r>
              <a:rPr lang="sk-SK" sz="2100" dirty="0" smtClean="0">
                <a:solidFill>
                  <a:schemeClr val="bg1"/>
                </a:solidFill>
              </a:rPr>
              <a:t>Výpočet </a:t>
            </a:r>
            <a:r>
              <a:rPr lang="sk-SK" sz="2100" dirty="0" err="1" smtClean="0">
                <a:solidFill>
                  <a:schemeClr val="bg1"/>
                </a:solidFill>
              </a:rPr>
              <a:t>HFcutoff</a:t>
            </a:r>
            <a:r>
              <a:rPr lang="sk-SK" sz="2100" dirty="0" smtClean="0">
                <a:solidFill>
                  <a:schemeClr val="bg1"/>
                </a:solidFill>
              </a:rPr>
              <a:t> </a:t>
            </a:r>
            <a:r>
              <a:rPr lang="sk-SK" sz="2100" dirty="0" err="1" smtClean="0">
                <a:solidFill>
                  <a:schemeClr val="bg1"/>
                </a:solidFill>
              </a:rPr>
              <a:t>frek</a:t>
            </a:r>
            <a:r>
              <a:rPr lang="sk-SK" sz="2100" dirty="0" smtClean="0">
                <a:solidFill>
                  <a:schemeClr val="bg1"/>
                </a:solidFill>
              </a:rPr>
              <a:t>. (Horné ohraničenie účinnosti difúzora): </a:t>
            </a:r>
          </a:p>
          <a:p>
            <a:endParaRPr lang="sk-SK" sz="2100" dirty="0">
              <a:solidFill>
                <a:schemeClr val="bg1"/>
              </a:solidFill>
            </a:endParaRPr>
          </a:p>
          <a:p>
            <a:r>
              <a:rPr lang="sk-SK" sz="2100" dirty="0" smtClean="0">
                <a:solidFill>
                  <a:schemeClr val="bg1"/>
                </a:solidFill>
              </a:rPr>
              <a:t>Výpočet </a:t>
            </a:r>
            <a:r>
              <a:rPr lang="sk-SK" sz="2100" dirty="0" err="1" smtClean="0">
                <a:solidFill>
                  <a:schemeClr val="bg1"/>
                </a:solidFill>
              </a:rPr>
              <a:t>Scatter</a:t>
            </a:r>
            <a:r>
              <a:rPr lang="sk-SK" sz="2100" dirty="0" smtClean="0">
                <a:solidFill>
                  <a:schemeClr val="bg1"/>
                </a:solidFill>
              </a:rPr>
              <a:t> frekvencie (Dolné ohraničenie účinnosti</a:t>
            </a:r>
          </a:p>
          <a:p>
            <a:pPr marL="0" indent="0">
              <a:buNone/>
            </a:pPr>
            <a:r>
              <a:rPr lang="sk-SK" sz="2100" dirty="0">
                <a:solidFill>
                  <a:schemeClr val="bg1"/>
                </a:solidFill>
              </a:rPr>
              <a:t> </a:t>
            </a:r>
            <a:r>
              <a:rPr lang="sk-SK" sz="2100" dirty="0" smtClean="0">
                <a:solidFill>
                  <a:schemeClr val="bg1"/>
                </a:solidFill>
              </a:rPr>
              <a:t>  difúzora):</a:t>
            </a:r>
          </a:p>
          <a:p>
            <a:pPr marL="0" indent="0">
              <a:buNone/>
            </a:pPr>
            <a:endParaRPr lang="sk-SK" sz="2100" dirty="0" smtClean="0">
              <a:solidFill>
                <a:schemeClr val="bg1"/>
              </a:solidFill>
            </a:endParaRPr>
          </a:p>
          <a:p>
            <a:r>
              <a:rPr lang="sk-SK" sz="2100" dirty="0" smtClean="0">
                <a:solidFill>
                  <a:schemeClr val="bg1"/>
                </a:solidFill>
              </a:rPr>
              <a:t>Minimálna vzdialenosť posluchového miesta:</a:t>
            </a:r>
          </a:p>
          <a:p>
            <a:endParaRPr lang="sk-SK" sz="2100" dirty="0">
              <a:solidFill>
                <a:schemeClr val="bg1"/>
              </a:solidFill>
            </a:endParaRPr>
          </a:p>
          <a:p>
            <a:r>
              <a:rPr lang="sk-SK" sz="2100" dirty="0" smtClean="0">
                <a:solidFill>
                  <a:schemeClr val="bg1"/>
                </a:solidFill>
              </a:rPr>
              <a:t> Minimálna odporúčaná šírka štrbiny je 2,5cm (1 </a:t>
            </a:r>
            <a:r>
              <a:rPr lang="sk-SK" sz="2100" dirty="0" err="1" smtClean="0">
                <a:solidFill>
                  <a:schemeClr val="bg1"/>
                </a:solidFill>
              </a:rPr>
              <a:t>inch</a:t>
            </a:r>
            <a:r>
              <a:rPr lang="sk-SK" sz="2100" dirty="0" smtClean="0">
                <a:solidFill>
                  <a:schemeClr val="bg1"/>
                </a:solidFill>
              </a:rPr>
              <a:t>) pre   maximálnu hĺbku 40cm. Pre hĺbky väčšie je minimálna šírka</a:t>
            </a:r>
          </a:p>
          <a:p>
            <a:pPr marL="0" indent="0">
              <a:buNone/>
            </a:pPr>
            <a:r>
              <a:rPr lang="sk-SK" sz="2100" dirty="0" smtClean="0">
                <a:solidFill>
                  <a:schemeClr val="bg1"/>
                </a:solidFill>
              </a:rPr>
              <a:t>   štrbiny </a:t>
            </a:r>
          </a:p>
          <a:p>
            <a:pPr marL="0" indent="0">
              <a:buNone/>
            </a:pPr>
            <a:r>
              <a:rPr lang="sk-SK" sz="2100" dirty="0" smtClean="0">
                <a:solidFill>
                  <a:schemeClr val="bg1"/>
                </a:solidFill>
              </a:rPr>
              <a:t>    </a:t>
            </a:r>
            <a:endParaRPr lang="sk-SK" sz="2100" dirty="0">
              <a:solidFill>
                <a:schemeClr val="bg1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73" y="2172285"/>
            <a:ext cx="1930159" cy="468571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90" y="2067782"/>
            <a:ext cx="1425528" cy="49303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78" y="3321155"/>
            <a:ext cx="6630236" cy="41639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43" y="4125680"/>
            <a:ext cx="1439677" cy="47989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55" y="5671988"/>
            <a:ext cx="1749581" cy="4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GIK </a:t>
            </a:r>
            <a:r>
              <a:rPr lang="sk-SK" dirty="0" err="1"/>
              <a:t>acoustics</a:t>
            </a:r>
            <a:r>
              <a:rPr lang="sk-SK" dirty="0"/>
              <a:t> QRD7 </a:t>
            </a:r>
            <a:r>
              <a:rPr lang="sk-SK" dirty="0" err="1" smtClean="0"/>
              <a:t>vs</a:t>
            </a:r>
            <a:r>
              <a:rPr lang="sk-SK" dirty="0" smtClean="0"/>
              <a:t>. Môj QRD7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00" y="2083421"/>
            <a:ext cx="3406202" cy="455982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2083422"/>
            <a:ext cx="6818811" cy="455982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9523473" y="2756264"/>
            <a:ext cx="2712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Cena za materiál: 10€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    </a:t>
            </a:r>
            <a:r>
              <a:rPr lang="sk-SK" b="1" dirty="0" err="1" smtClean="0">
                <a:solidFill>
                  <a:schemeClr val="bg1"/>
                </a:solidFill>
              </a:rPr>
              <a:t>Usable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range</a:t>
            </a:r>
            <a:r>
              <a:rPr lang="sk-SK" b="1" dirty="0" smtClean="0">
                <a:solidFill>
                  <a:schemeClr val="bg1"/>
                </a:solidFill>
              </a:rPr>
              <a:t>:</a:t>
            </a:r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     500 – 4182hz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Vyrobené za: cca 4 hod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824</TotalTime>
  <Words>879</Words>
  <Application>Microsoft Office PowerPoint</Application>
  <PresentationFormat>Širokouhlá</PresentationFormat>
  <Paragraphs>123</Paragraphs>
  <Slides>20</Slides>
  <Notes>0</Notes>
  <HiddenSlides>0</HiddenSlides>
  <MMClips>2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</vt:lpstr>
      <vt:lpstr>Berlín</vt:lpstr>
      <vt:lpstr>Mobilná aplikácia na výpočet akustických difúzorov</vt:lpstr>
      <vt:lpstr>Ciele:</vt:lpstr>
      <vt:lpstr>Motivácia</vt:lpstr>
      <vt:lpstr>Čo je Akustický difúzor?</vt:lpstr>
      <vt:lpstr>Ako funguje akust. Difúzor?</vt:lpstr>
      <vt:lpstr>Tipy Akust. Dif. Ktorých výpočet som implementoval:</vt:lpstr>
      <vt:lpstr>QRD Difúzor</vt:lpstr>
      <vt:lpstr>QRD Difúzor</vt:lpstr>
      <vt:lpstr>GIK acoustics QRD7 vs. Môj QRD7</vt:lpstr>
      <vt:lpstr>2D QRD</vt:lpstr>
      <vt:lpstr>2D QRD</vt:lpstr>
      <vt:lpstr>2D QRD N67 vs. Môj 2D QRD N23 difúzor</vt:lpstr>
      <vt:lpstr>Skyline</vt:lpstr>
      <vt:lpstr>Skyline</vt:lpstr>
      <vt:lpstr>Vlastný návrh č.1</vt:lpstr>
      <vt:lpstr>Vlastný návrh č.2</vt:lpstr>
      <vt:lpstr>Vlastný návrh č.2</vt:lpstr>
      <vt:lpstr>Pozrite si priebeh práce v praxi</vt:lpstr>
      <vt:lpstr>Zdroje:</vt:lpstr>
      <vt:lpstr>Ďakujem za pozornosť...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Oliver Béreš</dc:creator>
  <cp:lastModifiedBy>Oliver Béreš</cp:lastModifiedBy>
  <cp:revision>98</cp:revision>
  <dcterms:created xsi:type="dcterms:W3CDTF">2017-09-24T11:35:18Z</dcterms:created>
  <dcterms:modified xsi:type="dcterms:W3CDTF">2017-10-29T11:16:03Z</dcterms:modified>
</cp:coreProperties>
</file>