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75" r:id="rId7"/>
    <p:sldId id="261" r:id="rId8"/>
    <p:sldId id="267" r:id="rId9"/>
    <p:sldId id="268" r:id="rId10"/>
    <p:sldId id="262" r:id="rId11"/>
    <p:sldId id="263" r:id="rId12"/>
    <p:sldId id="271" r:id="rId13"/>
    <p:sldId id="270" r:id="rId14"/>
    <p:sldId id="264" r:id="rId15"/>
    <p:sldId id="269" r:id="rId16"/>
    <p:sldId id="273" r:id="rId17"/>
    <p:sldId id="272" r:id="rId18"/>
    <p:sldId id="276" r:id="rId19"/>
    <p:sldId id="265" r:id="rId20"/>
    <p:sldId id="274" r:id="rId21"/>
    <p:sldId id="266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277489-DA1A-4E5E-9D59-9D2045520CAA}" type="datetimeFigureOut">
              <a:rPr lang="sk-SK" smtClean="0"/>
              <a:pPr/>
              <a:t>04.04.2017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6D3E63-2A68-4242-B49A-A576321474F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Porovnávanie regulárnych jazykov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generovan</a:t>
            </a:r>
            <a:r>
              <a:rPr lang="sk-SK" b="1" dirty="0" err="1" smtClean="0">
                <a:latin typeface="Arial" pitchFamily="34" charset="0"/>
                <a:cs typeface="Arial" pitchFamily="34" charset="0"/>
              </a:rPr>
              <a:t>ých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 na základe regulárnych výrazov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848600" cy="1752600"/>
          </a:xfrm>
        </p:spPr>
        <p:txBody>
          <a:bodyPr>
            <a:normAutofit/>
          </a:bodyPr>
          <a:lstStyle/>
          <a:p>
            <a:pPr algn="l"/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</a:t>
            </a:r>
            <a:r>
              <a:rPr lang="sk-SK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úš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Piroh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</a:t>
            </a:r>
            <a:r>
              <a:rPr lang="sk-SK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úci</a:t>
            </a:r>
            <a:r>
              <a:rPr lang="sk-SK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práce: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Mgr. Alexander </a:t>
            </a:r>
            <a:r>
              <a:rPr lang="sk-SK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Szabari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PhD.</a:t>
            </a:r>
            <a:endParaRPr lang="sk-SK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ý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→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Automat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onc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066800"/>
            <a:ext cx="5329591" cy="1600200"/>
          </a:xfrm>
          <a:prstGeom prst="rect">
            <a:avLst/>
          </a:prstGeom>
        </p:spPr>
      </p:pic>
      <p:pic>
        <p:nvPicPr>
          <p:cNvPr id="5" name="Obrázek 4" descr="aleb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286000"/>
            <a:ext cx="5261073" cy="2667000"/>
          </a:xfrm>
          <a:prstGeom prst="rect">
            <a:avLst/>
          </a:prstGeom>
        </p:spPr>
      </p:pic>
      <p:pic>
        <p:nvPicPr>
          <p:cNvPr id="6" name="Obrázek 5" descr="klee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4724400"/>
            <a:ext cx="5984449" cy="19812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219200" y="1676400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a.b</a:t>
            </a:r>
            <a:endParaRPr lang="sk-SK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19200" y="31242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a+b</a:t>
            </a:r>
            <a:endParaRPr lang="sk-SK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19200" y="5181600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a*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Determiniz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cia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3344776" cy="2859020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981200"/>
            <a:ext cx="3715174" cy="247184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267200" y="2819400"/>
            <a:ext cx="7649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000" b="1" dirty="0" smtClean="0">
                <a:latin typeface="Calibri"/>
              </a:rPr>
              <a:t>→</a:t>
            </a:r>
            <a:endParaRPr lang="sk-SK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Determiniz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označenie stavov cez bitové kódy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u="sng" dirty="0" err="1" smtClean="0"/>
              <a:t>napr</a:t>
            </a:r>
            <a:r>
              <a:rPr lang="en-US" i="1" u="sng" dirty="0" smtClean="0"/>
              <a:t>.:</a:t>
            </a:r>
          </a:p>
          <a:p>
            <a:pPr lvl="1"/>
            <a:r>
              <a:rPr lang="en-US" dirty="0" smtClean="0"/>
              <a:t>Stav1 = 0001</a:t>
            </a:r>
          </a:p>
          <a:p>
            <a:pPr lvl="1"/>
            <a:r>
              <a:rPr lang="en-US" dirty="0" smtClean="0"/>
              <a:t>Stav2 = 0010</a:t>
            </a:r>
          </a:p>
          <a:p>
            <a:pPr lvl="1"/>
            <a:r>
              <a:rPr lang="en-US" dirty="0" smtClean="0"/>
              <a:t>Stav3 = 0100</a:t>
            </a:r>
          </a:p>
          <a:p>
            <a:pPr lvl="1"/>
            <a:r>
              <a:rPr lang="en-US" dirty="0" smtClean="0"/>
              <a:t>Stav4 = 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Determiniz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cia</a:t>
            </a:r>
            <a:endParaRPr lang="sk-SK" dirty="0"/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3291198" cy="2971800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777636"/>
            <a:ext cx="4191000" cy="278402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267200" y="2819400"/>
            <a:ext cx="76495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5000" b="1" dirty="0" smtClean="0">
                <a:latin typeface="Calibri" pitchFamily="34" charset="0"/>
              </a:rPr>
              <a:t>→</a:t>
            </a:r>
            <a:endParaRPr lang="sk-SK" sz="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Minimaliz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cia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Hopcroftov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algoritmus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rozdelenie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stavov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skupiny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koncov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é a nekoncové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ýpočet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pre každý stav vzhľadom ku skupinám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vzniknú nové skupiny</a:t>
            </a:r>
          </a:p>
          <a:p>
            <a:pPr lvl="1"/>
            <a:r>
              <a:rPr lang="sk-SK" dirty="0" smtClean="0">
                <a:latin typeface="Arial" pitchFamily="34" charset="0"/>
                <a:cs typeface="Arial" pitchFamily="34" charset="0"/>
              </a:rPr>
              <a:t>opakujeme, kým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neprib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nová skupina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Brzozowské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algoritmus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sk-SK" dirty="0" smtClean="0">
                <a:latin typeface="Arial" pitchFamily="34" charset="0"/>
                <a:cs typeface="Arial" pitchFamily="34" charset="0"/>
              </a:rPr>
              <a:t>využitý v knižnici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Automaton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66800" y="304800"/>
            <a:ext cx="265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(ba*</a:t>
            </a:r>
            <a:r>
              <a:rPr lang="en-US" sz="2800" dirty="0" smtClean="0"/>
              <a:t> </a:t>
            </a:r>
            <a:r>
              <a:rPr lang="sk-SK" sz="2800" dirty="0" smtClean="0"/>
              <a:t>+</a:t>
            </a:r>
            <a:r>
              <a:rPr lang="en-US" sz="2800" dirty="0" smtClean="0"/>
              <a:t> </a:t>
            </a:r>
            <a:r>
              <a:rPr lang="sk-SK" sz="2800" dirty="0" smtClean="0"/>
              <a:t>b)</a:t>
            </a:r>
            <a:r>
              <a:rPr lang="en-US" sz="2800" dirty="0" smtClean="0"/>
              <a:t> . </a:t>
            </a:r>
            <a:r>
              <a:rPr lang="sk-SK" sz="2800" dirty="0" smtClean="0"/>
              <a:t>(a</a:t>
            </a:r>
            <a:r>
              <a:rPr lang="en-US" sz="2800" dirty="0" smtClean="0"/>
              <a:t> </a:t>
            </a:r>
            <a:r>
              <a:rPr lang="sk-SK" sz="2800" dirty="0" smtClean="0"/>
              <a:t>+</a:t>
            </a:r>
            <a:r>
              <a:rPr lang="en-US" sz="2800" dirty="0" smtClean="0"/>
              <a:t> </a:t>
            </a:r>
            <a:r>
              <a:rPr lang="sk-SK" sz="2800" dirty="0" smtClean="0"/>
              <a:t>b)</a:t>
            </a:r>
            <a:endParaRPr lang="sk-SK" sz="2800" dirty="0"/>
          </a:p>
        </p:txBody>
      </p:sp>
      <p:pic>
        <p:nvPicPr>
          <p:cNvPr id="6" name="Obrázek 5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43000"/>
            <a:ext cx="3347874" cy="5245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Porovnanie</a:t>
            </a:r>
            <a:endParaRPr lang="sk-SK" b="1" dirty="0"/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3979730" cy="3567115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587" y="2057400"/>
            <a:ext cx="3977413" cy="3507949"/>
          </a:xfrm>
          <a:prstGeom prst="rect">
            <a:avLst/>
          </a:prstGeom>
        </p:spPr>
      </p:pic>
      <p:pic>
        <p:nvPicPr>
          <p:cNvPr id="6" name="Obrázek 5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3600"/>
            <a:ext cx="3979730" cy="3567115"/>
          </a:xfrm>
          <a:prstGeom prst="rect">
            <a:avLst/>
          </a:prstGeom>
        </p:spPr>
      </p:pic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587" y="2133600"/>
            <a:ext cx="3977413" cy="350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Porovnanie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automaty môžu mať rozdielne označenia stavov, preto vykonáme </a:t>
            </a:r>
            <a:r>
              <a:rPr lang="sk-SK" b="1" dirty="0" smtClean="0"/>
              <a:t>normalizáciu</a:t>
            </a:r>
            <a:r>
              <a:rPr lang="sk-SK" dirty="0" smtClean="0"/>
              <a:t> automatov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Porovnanie</a:t>
            </a:r>
            <a:endParaRPr lang="sk-SK" dirty="0"/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3600"/>
            <a:ext cx="3979730" cy="3567115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270" y="2133600"/>
            <a:ext cx="3979730" cy="3567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ý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chlos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ť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programu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priemerná rýchlosť nášho programu je tri krát väčšia než rýchlosť knižnice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Automaton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pôvodný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minimaliz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ácia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pomocou vlákien</a:t>
            </a: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Regul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rny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sk-SK" b="1" dirty="0" err="1" smtClean="0">
                <a:latin typeface="Arial" pitchFamily="34" charset="0"/>
                <a:cs typeface="Arial" pitchFamily="34" charset="0"/>
              </a:rPr>
              <a:t>ýraz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sk-SK" dirty="0" smtClean="0">
                <a:latin typeface="Arial" pitchFamily="34" charset="0"/>
                <a:cs typeface="Arial" pitchFamily="34" charset="0"/>
              </a:rPr>
              <a:t>Pre danú abecedu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∑  sú  ∅,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∀a ∈ ∑  regulárne výrazy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k-SK" dirty="0" smtClean="0">
                <a:latin typeface="Arial" pitchFamily="34" charset="0"/>
                <a:cs typeface="Arial" pitchFamily="34" charset="0"/>
              </a:rPr>
              <a:t>Ak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sú reg. výrazy, tak aj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* sú reg. výrazy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J. E. Hopcroft</a:t>
            </a:r>
            <a:r>
              <a:rPr lang="en-US" dirty="0" smtClean="0"/>
              <a:t>:</a:t>
            </a:r>
            <a:r>
              <a:rPr lang="pl-PL" dirty="0" smtClean="0"/>
              <a:t> Formálne jazyky a automaty</a:t>
            </a:r>
            <a:endParaRPr lang="en-US" dirty="0" smtClean="0"/>
          </a:p>
          <a:p>
            <a:r>
              <a:rPr lang="pl-PL" dirty="0" smtClean="0"/>
              <a:t>https://en.wikipedia.org/wiki/DFA_minimization</a:t>
            </a:r>
            <a:endParaRPr lang="en-US" dirty="0" smtClean="0"/>
          </a:p>
          <a:p>
            <a:r>
              <a:rPr lang="pl-PL" dirty="0" smtClean="0"/>
              <a:t>http://www.brics.dk/automaton/</a:t>
            </a:r>
          </a:p>
          <a:p>
            <a:r>
              <a:rPr lang="en-US" dirty="0" smtClean="0"/>
              <a:t>http://jautomata.sourceforge.net/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2362200"/>
            <a:ext cx="8229600" cy="1143000"/>
          </a:xfrm>
        </p:spPr>
        <p:txBody>
          <a:bodyPr/>
          <a:lstStyle/>
          <a:p>
            <a:r>
              <a:rPr lang="sk-SK" b="1" dirty="0" smtClean="0"/>
              <a:t>Ď</a:t>
            </a:r>
            <a:r>
              <a:rPr lang="en-US" b="1" dirty="0" err="1" smtClean="0"/>
              <a:t>akujem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pozornos</a:t>
            </a:r>
            <a:r>
              <a:rPr lang="sk-SK" b="1" dirty="0" smtClean="0"/>
              <a:t>ť</a:t>
            </a:r>
            <a:r>
              <a:rPr lang="en-US" b="1" dirty="0" smtClean="0"/>
              <a:t>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Problém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a(a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((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*)*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Ako porovnať dva výrazy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prevod na automat</a:t>
            </a:r>
          </a:p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determinizácia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minimalizácia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porovnanie dvoch automatov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b="1" dirty="0" err="1" smtClean="0"/>
              <a:t>nedeterministick</a:t>
            </a:r>
            <a:r>
              <a:rPr lang="sk-SK" b="1" dirty="0" smtClean="0"/>
              <a:t>ý</a:t>
            </a:r>
            <a:r>
              <a:rPr lang="en-US" b="1" dirty="0" smtClean="0"/>
              <a:t> </a:t>
            </a:r>
            <a:r>
              <a:rPr lang="en-US" dirty="0" smtClean="0"/>
              <a:t>automat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stavov</a:t>
            </a:r>
            <a:r>
              <a:rPr lang="en-US" dirty="0" smtClean="0"/>
              <a:t>,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b="1" dirty="0" err="1" smtClean="0"/>
              <a:t>deterministick</a:t>
            </a:r>
            <a:r>
              <a:rPr lang="sk-SK" b="1" dirty="0" smtClean="0"/>
              <a:t>ý</a:t>
            </a:r>
            <a:r>
              <a:rPr lang="en-US" dirty="0" smtClean="0"/>
              <a:t> automat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obsahova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najviac</a:t>
            </a:r>
            <a:r>
              <a:rPr lang="en-US" dirty="0" smtClean="0"/>
              <a:t> 2</a:t>
            </a:r>
            <a:r>
              <a:rPr lang="en-US" i="1" baseline="30000" dirty="0" smtClean="0"/>
              <a:t>n</a:t>
            </a:r>
            <a:endParaRPr lang="sk-SK" i="1" baseline="30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47800" y="3048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Ako porovnať dva výrazy</a:t>
            </a:r>
            <a:endParaRPr kumimoji="0" lang="sk-SK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Ciele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Presk</a:t>
            </a:r>
            <a:r>
              <a:rPr lang="sk-SK" dirty="0" err="1" smtClean="0"/>
              <a:t>úmať</a:t>
            </a:r>
            <a:r>
              <a:rPr lang="sk-SK" dirty="0" smtClean="0"/>
              <a:t> existujúce </a:t>
            </a:r>
            <a:r>
              <a:rPr lang="sk-SK" dirty="0" err="1" smtClean="0"/>
              <a:t>kniž</a:t>
            </a:r>
            <a:r>
              <a:rPr lang="en-US" dirty="0" smtClean="0"/>
              <a:t>n</a:t>
            </a:r>
            <a:r>
              <a:rPr lang="sk-SK" dirty="0" err="1" smtClean="0"/>
              <a:t>ice</a:t>
            </a:r>
            <a:r>
              <a:rPr lang="sk-SK" dirty="0" smtClean="0"/>
              <a:t> </a:t>
            </a:r>
            <a:r>
              <a:rPr lang="en-US" dirty="0" smtClean="0"/>
              <a:t>pre pr</a:t>
            </a:r>
            <a:r>
              <a:rPr lang="sk-SK" dirty="0" err="1" smtClean="0"/>
              <a:t>ácu</a:t>
            </a:r>
            <a:r>
              <a:rPr lang="sk-SK" dirty="0" smtClean="0"/>
              <a:t> s automatmi</a:t>
            </a:r>
          </a:p>
          <a:p>
            <a:r>
              <a:rPr lang="sk-SK" dirty="0" smtClean="0"/>
              <a:t>Navrhnúť a implementovať vlastné riešenie na porovnanie regulárnych výrazov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Existuj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ú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kni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žnice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JFlap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utomata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utomaton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Automaton</a:t>
            </a:r>
            <a:endParaRPr lang="sk-SK" b="1" dirty="0"/>
          </a:p>
        </p:txBody>
      </p:sp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447800"/>
            <a:ext cx="4577040" cy="522463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43000" y="1447800"/>
            <a:ext cx="37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aa+b</a:t>
            </a:r>
            <a:r>
              <a:rPr lang="en-US" sz="2800" dirty="0" smtClean="0"/>
              <a:t>)(</a:t>
            </a:r>
            <a:r>
              <a:rPr lang="en-US" sz="2800" dirty="0" err="1" smtClean="0"/>
              <a:t>a+b</a:t>
            </a:r>
            <a:r>
              <a:rPr lang="en-US" sz="2800" dirty="0" smtClean="0"/>
              <a:t>)*+</a:t>
            </a:r>
            <a:r>
              <a:rPr lang="en-US" sz="2800" dirty="0" err="1" smtClean="0"/>
              <a:t>ab</a:t>
            </a:r>
            <a:r>
              <a:rPr lang="en-US" sz="2800" dirty="0" smtClean="0"/>
              <a:t>(</a:t>
            </a:r>
            <a:r>
              <a:rPr lang="en-US" sz="2800" dirty="0" err="1" smtClean="0"/>
              <a:t>ab</a:t>
            </a:r>
            <a:r>
              <a:rPr lang="en-US" sz="2800" dirty="0" smtClean="0"/>
              <a:t>*a)*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Automaton</a:t>
            </a:r>
            <a:endParaRPr lang="sk-SK" b="1" dirty="0"/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7837"/>
            <a:ext cx="9144000" cy="469016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43000" y="1447800"/>
            <a:ext cx="37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aa+b</a:t>
            </a:r>
            <a:r>
              <a:rPr lang="en-US" sz="2800" dirty="0" smtClean="0"/>
              <a:t>)(</a:t>
            </a:r>
            <a:r>
              <a:rPr lang="en-US" sz="2800" dirty="0" err="1" smtClean="0"/>
              <a:t>a+b</a:t>
            </a:r>
            <a:r>
              <a:rPr lang="en-US" sz="2800" dirty="0" smtClean="0"/>
              <a:t>)*+</a:t>
            </a:r>
            <a:r>
              <a:rPr lang="en-US" sz="2800" dirty="0" err="1" smtClean="0"/>
              <a:t>ab</a:t>
            </a:r>
            <a:r>
              <a:rPr lang="en-US" sz="2800" dirty="0" smtClean="0"/>
              <a:t>(</a:t>
            </a:r>
            <a:r>
              <a:rPr lang="en-US" sz="2800" dirty="0" err="1" smtClean="0"/>
              <a:t>ab</a:t>
            </a:r>
            <a:r>
              <a:rPr lang="en-US" sz="2800" dirty="0" smtClean="0"/>
              <a:t>*a)*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1483</TotalTime>
  <Words>228</Words>
  <Application>Microsoft Office PowerPoint</Application>
  <PresentationFormat>Předvádění na obrazovce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Slunovrat</vt:lpstr>
      <vt:lpstr>Porovnávanie regulárnych jazykov generovaných na základe regulárnych výrazov</vt:lpstr>
      <vt:lpstr>Regulárny výraz</vt:lpstr>
      <vt:lpstr>Problém</vt:lpstr>
      <vt:lpstr>Ako porovnať dva výrazy</vt:lpstr>
      <vt:lpstr>Snímek 5</vt:lpstr>
      <vt:lpstr>Ciele</vt:lpstr>
      <vt:lpstr>Existujúce knižnice</vt:lpstr>
      <vt:lpstr>Automaton</vt:lpstr>
      <vt:lpstr>Automaton</vt:lpstr>
      <vt:lpstr>Výraz → Automat</vt:lpstr>
      <vt:lpstr>Determinizácia</vt:lpstr>
      <vt:lpstr>Determinizácia</vt:lpstr>
      <vt:lpstr>Determinizácia</vt:lpstr>
      <vt:lpstr>Minimalizácia</vt:lpstr>
      <vt:lpstr>Snímek 15</vt:lpstr>
      <vt:lpstr>Porovnanie</vt:lpstr>
      <vt:lpstr>Porovnanie</vt:lpstr>
      <vt:lpstr>Porovnanie</vt:lpstr>
      <vt:lpstr>Rýchlosť programu</vt:lpstr>
      <vt:lpstr>Zdroje</vt:lpstr>
      <vt:lpstr>Ďakujem za pozornosť.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Porovnávanie regulárnych jazykov na základe regulárnych výrazov</dc:title>
  <dc:creator>Matus</dc:creator>
  <cp:lastModifiedBy>Matus</cp:lastModifiedBy>
  <cp:revision>114</cp:revision>
  <dcterms:created xsi:type="dcterms:W3CDTF">2017-03-17T11:52:30Z</dcterms:created>
  <dcterms:modified xsi:type="dcterms:W3CDTF">2017-04-04T08:46:18Z</dcterms:modified>
</cp:coreProperties>
</file>