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3" r:id="rId1"/>
    <p:sldMasterId id="2147483797" r:id="rId2"/>
    <p:sldMasterId id="2147483976" r:id="rId3"/>
  </p:sldMasterIdLst>
  <p:notesMasterIdLst>
    <p:notesMasterId r:id="rId18"/>
  </p:notesMasterIdLst>
  <p:sldIdLst>
    <p:sldId id="256" r:id="rId4"/>
    <p:sldId id="280" r:id="rId5"/>
    <p:sldId id="293" r:id="rId6"/>
    <p:sldId id="276" r:id="rId7"/>
    <p:sldId id="282" r:id="rId8"/>
    <p:sldId id="278" r:id="rId9"/>
    <p:sldId id="283" r:id="rId10"/>
    <p:sldId id="284" r:id="rId11"/>
    <p:sldId id="286" r:id="rId12"/>
    <p:sldId id="289" r:id="rId13"/>
    <p:sldId id="294" r:id="rId14"/>
    <p:sldId id="285" r:id="rId15"/>
    <p:sldId id="290" r:id="rId16"/>
    <p:sldId id="260" r:id="rId17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vol Sokol" initials="PS" lastIdx="7" clrIdx="0">
    <p:extLst>
      <p:ext uri="{19B8F6BF-5375-455C-9EA6-DF929625EA0E}">
        <p15:presenceInfo xmlns:p15="http://schemas.microsoft.com/office/powerpoint/2012/main" userId="Pavol Sokol" providerId="None"/>
      </p:ext>
    </p:extLst>
  </p:cmAuthor>
  <p:cmAuthor id="2" name="Miska" initials="M" lastIdx="3" clrIdx="1">
    <p:extLst>
      <p:ext uri="{19B8F6BF-5375-455C-9EA6-DF929625EA0E}">
        <p15:presenceInfo xmlns:p15="http://schemas.microsoft.com/office/powerpoint/2012/main" userId="Mis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180" autoAdjust="0"/>
  </p:normalViewPr>
  <p:slideViewPr>
    <p:cSldViewPr snapToGrid="0">
      <p:cViewPr varScale="1">
        <p:scale>
          <a:sx n="82" d="100"/>
          <a:sy n="82" d="100"/>
        </p:scale>
        <p:origin x="258" y="66"/>
      </p:cViewPr>
      <p:guideLst/>
    </p:cSldViewPr>
  </p:slideViewPr>
  <p:outlineViewPr>
    <p:cViewPr>
      <p:scale>
        <a:sx n="33" d="100"/>
        <a:sy n="33" d="100"/>
      </p:scale>
      <p:origin x="0" y="-104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678"/>
    </p:cViewPr>
  </p:sorterViewPr>
  <p:notesViewPr>
    <p:cSldViewPr snapToGrid="0">
      <p:cViewPr varScale="1">
        <p:scale>
          <a:sx n="58" d="100"/>
          <a:sy n="58" d="100"/>
        </p:scale>
        <p:origin x="279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0555A-0A97-4C4B-BA32-AEB886928C05}" type="datetimeFigureOut">
              <a:rPr lang="sk-SK" smtClean="0"/>
              <a:t>17. 1. 2018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64B5A-ED82-4181-8E0C-4DAA5D62447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76074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64B5A-ED82-4181-8E0C-4DAA5D62447F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65954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64B5A-ED82-4181-8E0C-4DAA5D62447F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29267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64B5A-ED82-4181-8E0C-4DAA5D62447F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2893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48785-298D-4373-A77A-ED6CFA3DA052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6325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15097-7EA3-4700-879B-D7EDB1390401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644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4549B-C65B-4252-8D53-D0AECFBE0374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5696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3EBA2-97FF-47C5-A1E6-D9A9BC0E91BF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8375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E6A79-EE23-4279-8C03-151660D2FF7F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2301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F6F49-D8F8-4C4B-B4FB-B1BFAB6A820F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9362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CACED-AB78-467F-9D6C-CCDAD4E4EFC7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1146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3F488-C02C-487A-B76B-594189474BC7}" type="datetime1">
              <a:rPr lang="sk-SK" smtClean="0"/>
              <a:t>17. 1. 2018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3991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38925-7A64-409E-99F6-4F1797F1F312}" type="datetime1">
              <a:rPr lang="sk-SK" smtClean="0"/>
              <a:t>17. 1. 2018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741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94E17-34AF-453F-8270-6BD5237AF761}" type="datetime1">
              <a:rPr lang="sk-SK" smtClean="0"/>
              <a:t>17. 1. 2018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70328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D598A-98AF-4008-AE91-3C546698E4E4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7604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028D5-D6DE-447A-94FA-6809A93CADC0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333670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B3F66-52E0-4514-8A84-938346520573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039102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0A428-739A-4DAC-8941-F4AC02DB0C4C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047995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81EF5-14F4-4480-A0C4-CE8D386126BD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05783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89D94-A503-4B8D-BA66-47F93B739F45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81666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A8D89-9BE0-44A8-A5C9-42DB65AF7939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161472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CF0CD-44CC-41FC-B2AE-456C4C6FAF88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54957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E5900-4B32-4666-BBAF-295432CE7041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14013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DF42A-DAFC-4968-ABAC-3466B1E0BF6F}" type="datetime1">
              <a:rPr lang="sk-SK" smtClean="0"/>
              <a:t>17. 1. 2018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35548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8B74-32DA-45B7-97BF-D246ED8CEE24}" type="datetime1">
              <a:rPr lang="sk-SK" smtClean="0"/>
              <a:t>17. 1. 2018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68631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1B1D-51A6-4159-97DE-E6229102B68C}" type="datetime1">
              <a:rPr lang="sk-SK" smtClean="0"/>
              <a:t>17. 1. 2018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22410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65AC-426F-4CFF-BE7E-9D8CAEEB6993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52950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35C82E6-2229-43D8-B90A-A32BCA94EC37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29469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9FEA-7B3C-4087-B14E-829E494C8042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98240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ADDBC-96E0-4507-8B89-7D17D47F5593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50433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11F6-BD41-48E0-AA67-45665D13C19D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9068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DF40-4541-4025-9728-E6B5BF486F1D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565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941ED-E66D-4327-A856-C8DC36594564}" type="datetime1">
              <a:rPr lang="sk-SK" smtClean="0"/>
              <a:t>17. 1. 2018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65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4205E-7BCB-42A0-8CB7-95C4BD0983C9}" type="datetime1">
              <a:rPr lang="sk-SK" smtClean="0"/>
              <a:t>17. 1. 2018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35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E3684-2F56-4A12-8A70-EDE3FFAB13F6}" type="datetime1">
              <a:rPr lang="sk-SK" smtClean="0"/>
              <a:t>17. 1. 2018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7402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83249-A004-45D4-AFB1-78F6A1592DFF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7622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4F3F-A356-4D19-817C-3FA8C46F6456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79755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24E2040-6403-4246-82C1-AED6B9EFC9BD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1236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3DB38D5-D78F-4B72-A8AA-C41F16A35911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12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5AAD37C-B364-4D82-98CC-D4007D925BD3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9CB4652-D2C1-49BB-BFA4-DCC79F060718}" type="slidenum">
              <a:rPr lang="sk-SK" smtClean="0"/>
              <a:t>‹#›</a:t>
            </a:fld>
            <a:endParaRPr lang="sk-SK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8361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hf sldNum="0"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01477" y="1203768"/>
            <a:ext cx="9342747" cy="2511705"/>
          </a:xfrm>
        </p:spPr>
        <p:txBody>
          <a:bodyPr>
            <a:normAutofit/>
          </a:bodyPr>
          <a:lstStyle/>
          <a:p>
            <a:pPr algn="ctr"/>
            <a:r>
              <a:rPr lang="sk-SK" sz="6600" dirty="0" smtClean="0"/>
              <a:t>Hybridný systém </a:t>
            </a:r>
            <a:r>
              <a:rPr lang="sk-SK" sz="6600" dirty="0"/>
              <a:t>na </a:t>
            </a:r>
            <a:r>
              <a:rPr lang="sk-SK" sz="6600" dirty="0" smtClean="0"/>
              <a:t>detekciu útokov </a:t>
            </a:r>
            <a:br>
              <a:rPr lang="sk-SK" sz="6600" dirty="0" smtClean="0"/>
            </a:br>
            <a:r>
              <a:rPr lang="sk-SK" sz="2800" dirty="0" smtClean="0"/>
              <a:t>pomocou </a:t>
            </a:r>
            <a:r>
              <a:rPr lang="sk-SK" sz="2800" dirty="0"/>
              <a:t>techník hĺbkovej analýzy údajov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77863" y="4047566"/>
            <a:ext cx="7766936" cy="149075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sk-SK" sz="3000" b="1" cap="none" dirty="0" smtClean="0">
                <a:solidFill>
                  <a:schemeClr val="tx1"/>
                </a:solidFill>
                <a:latin typeface="+mn-lt"/>
              </a:rPr>
              <a:t>Bc. Michaela </a:t>
            </a:r>
            <a:r>
              <a:rPr lang="sk-SK" sz="3000" b="1" cap="none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sk-SK" sz="3000" b="1" cap="none" dirty="0" err="1" smtClean="0">
                <a:solidFill>
                  <a:schemeClr val="tx1"/>
                </a:solidFill>
                <a:latin typeface="+mn-lt"/>
              </a:rPr>
              <a:t>ihalíková</a:t>
            </a:r>
            <a:endParaRPr lang="sk-SK" sz="3000" b="1" cap="none" dirty="0" smtClean="0">
              <a:solidFill>
                <a:schemeClr val="tx1"/>
              </a:solidFill>
              <a:latin typeface="+mn-lt"/>
            </a:endParaRPr>
          </a:p>
          <a:p>
            <a:pPr algn="ctr"/>
            <a:endParaRPr lang="sk-SK" sz="2000" dirty="0" smtClean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sk-SK" sz="2000" cap="none" dirty="0" smtClean="0">
                <a:solidFill>
                  <a:schemeClr val="tx1"/>
                </a:solidFill>
                <a:latin typeface="+mn-lt"/>
              </a:rPr>
              <a:t>Vedúci práce : RNDr. JUDr. Pavol Sokol, PhD.</a:t>
            </a:r>
          </a:p>
          <a:p>
            <a:pPr algn="ctr"/>
            <a:r>
              <a:rPr lang="sk-SK" sz="2000" cap="none" dirty="0" smtClean="0">
                <a:solidFill>
                  <a:schemeClr val="tx1"/>
                </a:solidFill>
                <a:latin typeface="+mn-lt"/>
              </a:rPr>
              <a:t>Konzultant : RNDr. Tomáš </a:t>
            </a:r>
            <a:r>
              <a:rPr lang="sk-SK" sz="2000" cap="none" dirty="0">
                <a:solidFill>
                  <a:schemeClr val="tx1"/>
                </a:solidFill>
                <a:latin typeface="+mn-lt"/>
              </a:rPr>
              <a:t>H</a:t>
            </a:r>
            <a:r>
              <a:rPr lang="sk-SK" sz="2000" cap="none" dirty="0" smtClean="0">
                <a:solidFill>
                  <a:schemeClr val="tx1"/>
                </a:solidFill>
                <a:latin typeface="+mn-lt"/>
              </a:rPr>
              <a:t>orváth, PhD.</a:t>
            </a:r>
          </a:p>
        </p:txBody>
      </p:sp>
    </p:spTree>
    <p:extLst>
      <p:ext uri="{BB962C8B-B14F-4D97-AF65-F5344CB8AC3E}">
        <p14:creationId xmlns:p14="http://schemas.microsoft.com/office/powerpoint/2010/main" val="25994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Analytický modul – detekcia pomocou signatúr</a:t>
            </a:r>
            <a:endParaRPr lang="sk-SK" dirty="0"/>
          </a:p>
        </p:txBody>
      </p:sp>
      <p:sp>
        <p:nvSpPr>
          <p:cNvPr id="5" name="Zástupný symbol pro obsah 3"/>
          <p:cNvSpPr txBox="1">
            <a:spLocks/>
          </p:cNvSpPr>
          <p:nvPr/>
        </p:nvSpPr>
        <p:spPr>
          <a:xfrm>
            <a:off x="1068386" y="1752238"/>
            <a:ext cx="10058402" cy="1904338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b="1" dirty="0"/>
              <a:t>D</a:t>
            </a:r>
            <a:r>
              <a:rPr lang="sk-SK" b="1" dirty="0" smtClean="0"/>
              <a:t>etekcia pomocou signatúr: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 penetračné testy – špecifické útoky na webové aplikácie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 pokusy o prihlásenie, SQL </a:t>
            </a:r>
            <a:r>
              <a:rPr lang="sk-SK" dirty="0" err="1" smtClean="0"/>
              <a:t>injection</a:t>
            </a:r>
            <a:r>
              <a:rPr lang="sk-SK" dirty="0" smtClean="0"/>
              <a:t>, </a:t>
            </a:r>
            <a:r>
              <a:rPr lang="sk-SK" dirty="0" err="1" smtClean="0"/>
              <a:t>cross</a:t>
            </a:r>
            <a:r>
              <a:rPr lang="sk-SK" dirty="0" smtClean="0"/>
              <a:t>-site </a:t>
            </a:r>
            <a:r>
              <a:rPr lang="sk-SK" dirty="0" err="1" smtClean="0"/>
              <a:t>scripting</a:t>
            </a:r>
            <a:r>
              <a:rPr lang="sk-SK" dirty="0" smtClean="0"/>
              <a:t> atď. </a:t>
            </a:r>
            <a:endParaRPr lang="sk-SK" dirty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9EF1-8440-45D0-A945-5D5AFF856ED7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21A27732-F57F-435F-BCDE-2D633F0306C6}" type="slidenum">
              <a:rPr lang="sk-SK" smtClean="0"/>
              <a:t>10</a:t>
            </a:fld>
            <a:endParaRPr lang="sk-SK" dirty="0"/>
          </a:p>
        </p:txBody>
      </p:sp>
      <p:sp>
        <p:nvSpPr>
          <p:cNvPr id="7" name="Obdĺžnik 6"/>
          <p:cNvSpPr/>
          <p:nvPr/>
        </p:nvSpPr>
        <p:spPr>
          <a:xfrm>
            <a:off x="1097280" y="3124652"/>
            <a:ext cx="55401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200" dirty="0"/>
              <a:t>2017-04-07 11:30:13,210 INFO  [ajp-bio-10.10.10.12-8011-exec-13415 ] </a:t>
            </a:r>
            <a:r>
              <a:rPr lang="sk-SK" sz="1200" dirty="0" err="1"/>
              <a:t>Auth</a:t>
            </a:r>
            <a:r>
              <a:rPr lang="sk-SK" sz="1200" dirty="0"/>
              <a:t>              - </a:t>
            </a:r>
            <a:r>
              <a:rPr lang="sk-SK" sz="1200" dirty="0" err="1" smtClean="0"/>
              <a:t>LoginAction:IP</a:t>
            </a:r>
            <a:r>
              <a:rPr lang="sk-SK" sz="1200" dirty="0" smtClean="0"/>
              <a:t>=</a:t>
            </a:r>
            <a:r>
              <a:rPr lang="sk-SK" sz="1200" dirty="0" err="1" smtClean="0">
                <a:solidFill>
                  <a:srgbClr val="FF0000"/>
                </a:solidFill>
              </a:rPr>
              <a:t>x.x.x.y</a:t>
            </a:r>
            <a:r>
              <a:rPr lang="sk-SK" sz="1200" dirty="0" err="1" smtClean="0"/>
              <a:t>;user</a:t>
            </a:r>
            <a:r>
              <a:rPr lang="sk-SK" sz="1200" dirty="0" smtClean="0"/>
              <a:t>=5191736;remoteUser=</a:t>
            </a:r>
            <a:r>
              <a:rPr lang="sk-SK" sz="1200" dirty="0" err="1" smtClean="0"/>
              <a:t>null;locale</a:t>
            </a:r>
            <a:r>
              <a:rPr lang="sk-SK" sz="1200" dirty="0" smtClean="0"/>
              <a:t>=SK </a:t>
            </a:r>
            <a:r>
              <a:rPr lang="sk-SK" sz="1200" dirty="0"/>
              <a:t>- </a:t>
            </a:r>
            <a:r>
              <a:rPr lang="sk-SK" sz="1200" dirty="0" err="1"/>
              <a:t>login</a:t>
            </a:r>
            <a:r>
              <a:rPr lang="sk-SK" sz="1200" dirty="0"/>
              <a:t> </a:t>
            </a:r>
            <a:r>
              <a:rPr lang="sk-SK" sz="1200" dirty="0" err="1"/>
              <a:t>fail</a:t>
            </a:r>
            <a:endParaRPr lang="sk-SK" sz="1200" dirty="0"/>
          </a:p>
          <a:p>
            <a:r>
              <a:rPr lang="sk-SK" sz="1200" dirty="0" smtClean="0"/>
              <a:t>2017-04-07 </a:t>
            </a:r>
            <a:r>
              <a:rPr lang="sk-SK" sz="1200" dirty="0"/>
              <a:t>20:19:51,930 INFO  [ajp-bio-10.10.10.12-8011-exec-14423 ] </a:t>
            </a:r>
            <a:r>
              <a:rPr lang="sk-SK" sz="1200" dirty="0" err="1"/>
              <a:t>Auth</a:t>
            </a:r>
            <a:r>
              <a:rPr lang="sk-SK" sz="1200" dirty="0"/>
              <a:t>              - </a:t>
            </a:r>
            <a:r>
              <a:rPr lang="sk-SK" sz="1200" dirty="0" err="1" smtClean="0"/>
              <a:t>LoginAction:</a:t>
            </a:r>
            <a:r>
              <a:rPr lang="sk-SK" sz="1200" dirty="0" err="1" smtClean="0">
                <a:solidFill>
                  <a:srgbClr val="FF0000"/>
                </a:solidFill>
              </a:rPr>
              <a:t>IP</a:t>
            </a:r>
            <a:r>
              <a:rPr lang="sk-SK" sz="1200" dirty="0" smtClean="0">
                <a:solidFill>
                  <a:srgbClr val="FF0000"/>
                </a:solidFill>
              </a:rPr>
              <a:t>=</a:t>
            </a:r>
            <a:r>
              <a:rPr lang="sk-SK" sz="1200" dirty="0" err="1" smtClean="0">
                <a:solidFill>
                  <a:srgbClr val="FF0000"/>
                </a:solidFill>
              </a:rPr>
              <a:t>x.x.x.x</a:t>
            </a:r>
            <a:r>
              <a:rPr lang="sk-SK" sz="1200" dirty="0" err="1" smtClean="0"/>
              <a:t>;user</a:t>
            </a:r>
            <a:r>
              <a:rPr lang="sk-SK" sz="1200" dirty="0" smtClean="0"/>
              <a:t>=5191736;remoteUser=</a:t>
            </a:r>
            <a:r>
              <a:rPr lang="sk-SK" sz="1200" dirty="0" err="1" smtClean="0"/>
              <a:t>null;locale</a:t>
            </a:r>
            <a:r>
              <a:rPr lang="sk-SK" sz="1200" dirty="0" smtClean="0"/>
              <a:t>=SK </a:t>
            </a:r>
            <a:r>
              <a:rPr lang="sk-SK" sz="1200" dirty="0"/>
              <a:t>- </a:t>
            </a:r>
            <a:r>
              <a:rPr lang="sk-SK" sz="1200" dirty="0" err="1"/>
              <a:t>login</a:t>
            </a:r>
            <a:r>
              <a:rPr lang="sk-SK" sz="1200" dirty="0"/>
              <a:t> </a:t>
            </a:r>
            <a:r>
              <a:rPr lang="sk-SK" sz="1200" dirty="0" err="1"/>
              <a:t>fail</a:t>
            </a:r>
            <a:endParaRPr lang="sk-SK" sz="1200" dirty="0"/>
          </a:p>
          <a:p>
            <a:r>
              <a:rPr lang="sk-SK" sz="1200" dirty="0" smtClean="0"/>
              <a:t>2017-04-07 20:20:12,118 </a:t>
            </a:r>
            <a:r>
              <a:rPr lang="sk-SK" sz="1200" dirty="0"/>
              <a:t>INFO  [ajp-bio-10.10.10.12-8011-exec-14517 ] </a:t>
            </a:r>
            <a:r>
              <a:rPr lang="sk-SK" sz="1200" dirty="0" err="1"/>
              <a:t>Auth</a:t>
            </a:r>
            <a:r>
              <a:rPr lang="sk-SK" sz="1200" dirty="0"/>
              <a:t>              - </a:t>
            </a:r>
            <a:r>
              <a:rPr lang="sk-SK" sz="1200" dirty="0" err="1"/>
              <a:t>LoginAction:IP</a:t>
            </a:r>
            <a:r>
              <a:rPr lang="sk-SK" sz="1200" dirty="0"/>
              <a:t>=</a:t>
            </a:r>
            <a:r>
              <a:rPr lang="sk-SK" sz="1200" dirty="0" err="1"/>
              <a:t>x.x.x.x;user</a:t>
            </a:r>
            <a:r>
              <a:rPr lang="sk-SK" sz="1200" dirty="0"/>
              <a:t>=5191736;remoteUser=</a:t>
            </a:r>
            <a:r>
              <a:rPr lang="sk-SK" sz="1200" dirty="0" err="1"/>
              <a:t>null;locale</a:t>
            </a:r>
            <a:r>
              <a:rPr lang="sk-SK" sz="1200" dirty="0"/>
              <a:t>=SK - </a:t>
            </a:r>
            <a:r>
              <a:rPr lang="sk-SK" sz="1200" dirty="0" err="1"/>
              <a:t>login</a:t>
            </a:r>
            <a:r>
              <a:rPr lang="sk-SK" sz="1200" dirty="0"/>
              <a:t> </a:t>
            </a:r>
            <a:r>
              <a:rPr lang="sk-SK" sz="1200" dirty="0" err="1"/>
              <a:t>fail</a:t>
            </a:r>
            <a:endParaRPr lang="sk-SK" sz="1200" dirty="0"/>
          </a:p>
          <a:p>
            <a:r>
              <a:rPr lang="sk-SK" sz="1200" dirty="0" smtClean="0"/>
              <a:t>2017-04-07 </a:t>
            </a:r>
            <a:r>
              <a:rPr lang="sk-SK" sz="1200" dirty="0"/>
              <a:t>20:20:27,961 INFO  [ajp-bio-10.10.10.12-8011-exec-14448 ] </a:t>
            </a:r>
            <a:r>
              <a:rPr lang="sk-SK" sz="1200" dirty="0" err="1"/>
              <a:t>Auth</a:t>
            </a:r>
            <a:r>
              <a:rPr lang="sk-SK" sz="1200" dirty="0"/>
              <a:t>              - </a:t>
            </a:r>
            <a:r>
              <a:rPr lang="sk-SK" sz="1200" dirty="0" err="1"/>
              <a:t>LoginAction:IP</a:t>
            </a:r>
            <a:r>
              <a:rPr lang="sk-SK" sz="1200" dirty="0"/>
              <a:t>=</a:t>
            </a:r>
            <a:r>
              <a:rPr lang="sk-SK" sz="1200" dirty="0" err="1"/>
              <a:t>x.x.x.x;user</a:t>
            </a:r>
            <a:r>
              <a:rPr lang="sk-SK" sz="1200" dirty="0"/>
              <a:t>=5191736;remoteUser=</a:t>
            </a:r>
            <a:r>
              <a:rPr lang="sk-SK" sz="1200" dirty="0" err="1"/>
              <a:t>null;locale</a:t>
            </a:r>
            <a:r>
              <a:rPr lang="sk-SK" sz="1200" dirty="0"/>
              <a:t>=SK - </a:t>
            </a:r>
            <a:r>
              <a:rPr lang="sk-SK" sz="1200" dirty="0" err="1"/>
              <a:t>login</a:t>
            </a:r>
            <a:r>
              <a:rPr lang="sk-SK" sz="1200" dirty="0"/>
              <a:t> </a:t>
            </a:r>
            <a:r>
              <a:rPr lang="sk-SK" sz="1200" dirty="0" err="1"/>
              <a:t>fail</a:t>
            </a:r>
            <a:endParaRPr lang="sk-SK" sz="1200" dirty="0"/>
          </a:p>
          <a:p>
            <a:r>
              <a:rPr lang="sk-SK" sz="1200" dirty="0" smtClean="0"/>
              <a:t>2017-04-07 </a:t>
            </a:r>
            <a:r>
              <a:rPr lang="sk-SK" sz="1200" dirty="0"/>
              <a:t>20:20:43,693 INFO  [ajp-bio-10.10.10.12-8011-exec-14502 ] </a:t>
            </a:r>
            <a:r>
              <a:rPr lang="sk-SK" sz="1200" dirty="0" err="1"/>
              <a:t>Auth</a:t>
            </a:r>
            <a:r>
              <a:rPr lang="sk-SK" sz="1200" dirty="0"/>
              <a:t>              - </a:t>
            </a:r>
            <a:r>
              <a:rPr lang="sk-SK" sz="1200" dirty="0" err="1"/>
              <a:t>LoginAction:IP</a:t>
            </a:r>
            <a:r>
              <a:rPr lang="sk-SK" sz="1200" dirty="0"/>
              <a:t>=</a:t>
            </a:r>
            <a:r>
              <a:rPr lang="sk-SK" sz="1200" dirty="0" err="1"/>
              <a:t>x.x.x.x;user</a:t>
            </a:r>
            <a:r>
              <a:rPr lang="sk-SK" sz="1200" dirty="0"/>
              <a:t>=5191736;remoteUser=</a:t>
            </a:r>
            <a:r>
              <a:rPr lang="sk-SK" sz="1200" dirty="0" err="1"/>
              <a:t>null;locale</a:t>
            </a:r>
            <a:r>
              <a:rPr lang="sk-SK" sz="1200" dirty="0"/>
              <a:t>=SK - </a:t>
            </a:r>
            <a:r>
              <a:rPr lang="sk-SK" sz="1200" dirty="0" err="1"/>
              <a:t>login</a:t>
            </a:r>
            <a:r>
              <a:rPr lang="sk-SK" sz="1200" dirty="0"/>
              <a:t> </a:t>
            </a:r>
            <a:r>
              <a:rPr lang="sk-SK" sz="1200" dirty="0" err="1"/>
              <a:t>fail</a:t>
            </a:r>
            <a:endParaRPr lang="sk-SK" sz="1200" dirty="0"/>
          </a:p>
          <a:p>
            <a:r>
              <a:rPr lang="sk-SK" sz="1200" dirty="0" smtClean="0"/>
              <a:t>2017-04-07 </a:t>
            </a:r>
            <a:r>
              <a:rPr lang="sk-SK" sz="1200" dirty="0"/>
              <a:t>20:21:25,807 INFO  [ajp-bio-10.10.10.12-8011-exec-14507 ] </a:t>
            </a:r>
            <a:r>
              <a:rPr lang="sk-SK" sz="1200" dirty="0" err="1"/>
              <a:t>Auth</a:t>
            </a:r>
            <a:r>
              <a:rPr lang="sk-SK" sz="1200" dirty="0"/>
              <a:t>              - </a:t>
            </a:r>
            <a:r>
              <a:rPr lang="sk-SK" sz="1200" dirty="0" err="1"/>
              <a:t>LoginAction:IP</a:t>
            </a:r>
            <a:r>
              <a:rPr lang="sk-SK" sz="1200" dirty="0"/>
              <a:t>=</a:t>
            </a:r>
            <a:r>
              <a:rPr lang="sk-SK" sz="1200" dirty="0" err="1"/>
              <a:t>x.x.x.x;user</a:t>
            </a:r>
            <a:r>
              <a:rPr lang="sk-SK" sz="1200" dirty="0"/>
              <a:t>=5191736;remoteUser=</a:t>
            </a:r>
            <a:r>
              <a:rPr lang="sk-SK" sz="1200" dirty="0" err="1"/>
              <a:t>null;locale</a:t>
            </a:r>
            <a:r>
              <a:rPr lang="sk-SK" sz="1200" dirty="0"/>
              <a:t>=SK - </a:t>
            </a:r>
            <a:r>
              <a:rPr lang="sk-SK" sz="1200" dirty="0" err="1"/>
              <a:t>login</a:t>
            </a:r>
            <a:r>
              <a:rPr lang="sk-SK" sz="1200" dirty="0"/>
              <a:t> </a:t>
            </a:r>
            <a:r>
              <a:rPr lang="sk-SK" sz="1200" dirty="0" err="1"/>
              <a:t>fail</a:t>
            </a:r>
            <a:endParaRPr lang="sk-SK" sz="1200" dirty="0"/>
          </a:p>
          <a:p>
            <a:r>
              <a:rPr lang="sk-SK" sz="1200" dirty="0" smtClean="0"/>
              <a:t>2017-04-07 </a:t>
            </a:r>
            <a:r>
              <a:rPr lang="sk-SK" sz="1200" dirty="0"/>
              <a:t>20:21:38,266 INFO  [ajp-bio-10.10.10.12-8011-exec-14498 ] </a:t>
            </a:r>
            <a:r>
              <a:rPr lang="sk-SK" sz="1200" dirty="0" err="1"/>
              <a:t>Auth</a:t>
            </a:r>
            <a:r>
              <a:rPr lang="sk-SK" sz="1200" dirty="0"/>
              <a:t>              - </a:t>
            </a:r>
            <a:r>
              <a:rPr lang="sk-SK" sz="1200" dirty="0" err="1"/>
              <a:t>LoginAction:IP</a:t>
            </a:r>
            <a:r>
              <a:rPr lang="sk-SK" sz="1200" dirty="0"/>
              <a:t>=</a:t>
            </a:r>
            <a:r>
              <a:rPr lang="sk-SK" sz="1200" dirty="0" err="1"/>
              <a:t>x.x.x.x;user</a:t>
            </a:r>
            <a:r>
              <a:rPr lang="sk-SK" sz="1200" dirty="0"/>
              <a:t>=5191736;remoteUser=</a:t>
            </a:r>
            <a:r>
              <a:rPr lang="sk-SK" sz="1200" dirty="0" err="1"/>
              <a:t>null;locale</a:t>
            </a:r>
            <a:r>
              <a:rPr lang="sk-SK" sz="1200" dirty="0"/>
              <a:t>=SK - </a:t>
            </a:r>
            <a:r>
              <a:rPr lang="sk-SK" sz="1200" dirty="0" err="1"/>
              <a:t>login</a:t>
            </a:r>
            <a:r>
              <a:rPr lang="sk-SK" sz="1200" dirty="0"/>
              <a:t> </a:t>
            </a:r>
            <a:r>
              <a:rPr lang="sk-SK" sz="1200" dirty="0" err="1"/>
              <a:t>fail</a:t>
            </a:r>
            <a:endParaRPr lang="sk-SK" sz="1200" dirty="0"/>
          </a:p>
          <a:p>
            <a:r>
              <a:rPr lang="sk-SK" sz="1200" dirty="0" smtClean="0"/>
              <a:t>2017-04-07 </a:t>
            </a:r>
            <a:r>
              <a:rPr lang="sk-SK" sz="1200" dirty="0"/>
              <a:t>20:21:53,568 INFO  [ajp-bio-10.10.10.12-8011-exec-14516 ] </a:t>
            </a:r>
            <a:r>
              <a:rPr lang="sk-SK" sz="1200" dirty="0" err="1"/>
              <a:t>Auth</a:t>
            </a:r>
            <a:r>
              <a:rPr lang="sk-SK" sz="1200" dirty="0"/>
              <a:t>              - </a:t>
            </a:r>
            <a:r>
              <a:rPr lang="sk-SK" sz="1200" dirty="0" err="1"/>
              <a:t>LoginAction:IP</a:t>
            </a:r>
            <a:r>
              <a:rPr lang="sk-SK" sz="1200" dirty="0"/>
              <a:t>=</a:t>
            </a:r>
            <a:r>
              <a:rPr lang="sk-SK" sz="1200" dirty="0" err="1"/>
              <a:t>x.x.x.x;user</a:t>
            </a:r>
            <a:r>
              <a:rPr lang="sk-SK" sz="1200" dirty="0"/>
              <a:t>=5191736;remoteUser=</a:t>
            </a:r>
            <a:r>
              <a:rPr lang="sk-SK" sz="1200" dirty="0" err="1"/>
              <a:t>null;locale</a:t>
            </a:r>
            <a:r>
              <a:rPr lang="sk-SK" sz="1200" dirty="0"/>
              <a:t>=SK - </a:t>
            </a:r>
            <a:r>
              <a:rPr lang="sk-SK" sz="1200" dirty="0" err="1"/>
              <a:t>login</a:t>
            </a:r>
            <a:r>
              <a:rPr lang="sk-SK" sz="1200" dirty="0"/>
              <a:t> </a:t>
            </a:r>
            <a:r>
              <a:rPr lang="sk-SK" sz="1200" dirty="0" err="1"/>
              <a:t>fail</a:t>
            </a:r>
            <a:endParaRPr lang="sk-SK" sz="1200" dirty="0"/>
          </a:p>
        </p:txBody>
      </p:sp>
      <p:sp>
        <p:nvSpPr>
          <p:cNvPr id="8" name="Obdĺžnik 7"/>
          <p:cNvSpPr/>
          <p:nvPr/>
        </p:nvSpPr>
        <p:spPr>
          <a:xfrm>
            <a:off x="7498977" y="2020503"/>
            <a:ext cx="452269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 err="1"/>
              <a:t>alert</a:t>
            </a:r>
            <a:r>
              <a:rPr lang="sk-SK" dirty="0"/>
              <a:t> </a:t>
            </a:r>
            <a:r>
              <a:rPr lang="sk-SK" dirty="0" err="1"/>
              <a:t>treshold</a:t>
            </a:r>
            <a:r>
              <a:rPr lang="sk-SK" dirty="0"/>
              <a:t> (</a:t>
            </a:r>
          </a:p>
          <a:p>
            <a:r>
              <a:rPr lang="sk-SK" dirty="0"/>
              <a:t>   apache2_IP;</a:t>
            </a:r>
          </a:p>
          <a:p>
            <a:r>
              <a:rPr lang="sk-SK" dirty="0"/>
              <a:t>   </a:t>
            </a:r>
            <a:r>
              <a:rPr lang="sk-SK" dirty="0" err="1"/>
              <a:t>ais_user</a:t>
            </a:r>
            <a:r>
              <a:rPr lang="sk-SK" dirty="0"/>
              <a:t>;</a:t>
            </a:r>
          </a:p>
          <a:p>
            <a:r>
              <a:rPr lang="sk-SK" dirty="0"/>
              <a:t>   </a:t>
            </a:r>
            <a:r>
              <a:rPr lang="sk-SK" dirty="0" err="1"/>
              <a:t>time</a:t>
            </a:r>
            <a:r>
              <a:rPr lang="sk-SK" dirty="0"/>
              <a:t>=60;</a:t>
            </a:r>
          </a:p>
          <a:p>
            <a:r>
              <a:rPr lang="sk-SK" dirty="0"/>
              <a:t>   </a:t>
            </a:r>
            <a:r>
              <a:rPr lang="sk-SK" dirty="0" err="1"/>
              <a:t>count</a:t>
            </a:r>
            <a:r>
              <a:rPr lang="sk-SK" dirty="0"/>
              <a:t>=10;</a:t>
            </a:r>
          </a:p>
          <a:p>
            <a:r>
              <a:rPr lang="sk-SK" dirty="0"/>
              <a:t>   ais_</a:t>
            </a:r>
            <a:r>
              <a:rPr lang="sk-SK" dirty="0" err="1"/>
              <a:t>content</a:t>
            </a:r>
            <a:r>
              <a:rPr lang="sk-SK" dirty="0"/>
              <a:t>:"</a:t>
            </a:r>
            <a:r>
              <a:rPr lang="sk-SK" dirty="0" err="1"/>
              <a:t>login</a:t>
            </a:r>
            <a:r>
              <a:rPr lang="sk-SK" dirty="0"/>
              <a:t> </a:t>
            </a:r>
            <a:r>
              <a:rPr lang="sk-SK" dirty="0" err="1"/>
              <a:t>fail</a:t>
            </a:r>
            <a:r>
              <a:rPr lang="sk-SK" dirty="0"/>
              <a:t>")</a:t>
            </a:r>
          </a:p>
          <a:p>
            <a:r>
              <a:rPr lang="sk-SK" dirty="0"/>
              <a:t>   </a:t>
            </a:r>
            <a:r>
              <a:rPr lang="sk-SK" dirty="0" err="1"/>
              <a:t>message</a:t>
            </a:r>
            <a:r>
              <a:rPr lang="sk-SK" dirty="0"/>
              <a:t> ("</a:t>
            </a:r>
            <a:r>
              <a:rPr lang="sk-SK" dirty="0" err="1"/>
              <a:t>Automatic</a:t>
            </a:r>
            <a:r>
              <a:rPr lang="sk-SK" dirty="0"/>
              <a:t> </a:t>
            </a:r>
            <a:r>
              <a:rPr lang="sk-SK" dirty="0" err="1"/>
              <a:t>attempted</a:t>
            </a:r>
            <a:r>
              <a:rPr lang="sk-SK" dirty="0"/>
              <a:t> </a:t>
            </a:r>
            <a:r>
              <a:rPr lang="sk-SK" dirty="0" err="1"/>
              <a:t>attacks</a:t>
            </a:r>
            <a:r>
              <a:rPr lang="sk-SK" dirty="0"/>
              <a:t>")</a:t>
            </a:r>
          </a:p>
          <a:p>
            <a:endParaRPr lang="sk-SK" dirty="0"/>
          </a:p>
          <a:p>
            <a:r>
              <a:rPr lang="sk-SK" dirty="0" err="1"/>
              <a:t>alert</a:t>
            </a:r>
            <a:r>
              <a:rPr lang="sk-SK" dirty="0"/>
              <a:t> </a:t>
            </a:r>
            <a:r>
              <a:rPr lang="sk-SK" dirty="0" err="1"/>
              <a:t>treshold</a:t>
            </a:r>
            <a:r>
              <a:rPr lang="sk-SK" dirty="0"/>
              <a:t> (</a:t>
            </a:r>
          </a:p>
          <a:p>
            <a:r>
              <a:rPr lang="sk-SK" dirty="0"/>
              <a:t>   apache2_IP;</a:t>
            </a:r>
          </a:p>
          <a:p>
            <a:r>
              <a:rPr lang="sk-SK" dirty="0"/>
              <a:t>   </a:t>
            </a:r>
            <a:r>
              <a:rPr lang="sk-SK" dirty="0" err="1"/>
              <a:t>ais_user</a:t>
            </a:r>
            <a:r>
              <a:rPr lang="sk-SK" dirty="0"/>
              <a:t>;</a:t>
            </a:r>
          </a:p>
          <a:p>
            <a:r>
              <a:rPr lang="sk-SK" dirty="0"/>
              <a:t>   </a:t>
            </a:r>
            <a:r>
              <a:rPr lang="sk-SK" dirty="0" err="1"/>
              <a:t>time</a:t>
            </a:r>
            <a:r>
              <a:rPr lang="sk-SK" dirty="0"/>
              <a:t>=180;</a:t>
            </a:r>
          </a:p>
          <a:p>
            <a:r>
              <a:rPr lang="sk-SK" dirty="0"/>
              <a:t>   </a:t>
            </a:r>
            <a:r>
              <a:rPr lang="sk-SK" dirty="0" err="1"/>
              <a:t>count</a:t>
            </a:r>
            <a:r>
              <a:rPr lang="sk-SK" dirty="0"/>
              <a:t>=10;</a:t>
            </a:r>
          </a:p>
          <a:p>
            <a:r>
              <a:rPr lang="sk-SK" dirty="0"/>
              <a:t>   ais_</a:t>
            </a:r>
            <a:r>
              <a:rPr lang="sk-SK" dirty="0" err="1"/>
              <a:t>content</a:t>
            </a:r>
            <a:r>
              <a:rPr lang="sk-SK" dirty="0"/>
              <a:t>:"</a:t>
            </a:r>
            <a:r>
              <a:rPr lang="sk-SK" dirty="0" err="1"/>
              <a:t>login</a:t>
            </a:r>
            <a:r>
              <a:rPr lang="sk-SK" dirty="0"/>
              <a:t> </a:t>
            </a:r>
            <a:r>
              <a:rPr lang="sk-SK" dirty="0" err="1"/>
              <a:t>fail</a:t>
            </a:r>
            <a:r>
              <a:rPr lang="sk-SK" dirty="0"/>
              <a:t>")</a:t>
            </a:r>
          </a:p>
          <a:p>
            <a:r>
              <a:rPr lang="sk-SK" dirty="0"/>
              <a:t>   </a:t>
            </a:r>
            <a:r>
              <a:rPr lang="sk-SK" dirty="0" err="1"/>
              <a:t>message</a:t>
            </a:r>
            <a:r>
              <a:rPr lang="sk-SK" dirty="0"/>
              <a:t> ("</a:t>
            </a:r>
            <a:r>
              <a:rPr lang="sk-SK" dirty="0" err="1"/>
              <a:t>Manual</a:t>
            </a:r>
            <a:r>
              <a:rPr lang="sk-SK" dirty="0"/>
              <a:t> </a:t>
            </a:r>
            <a:r>
              <a:rPr lang="sk-SK" dirty="0" err="1"/>
              <a:t>attempted</a:t>
            </a:r>
            <a:r>
              <a:rPr lang="sk-SK" dirty="0"/>
              <a:t> </a:t>
            </a:r>
            <a:r>
              <a:rPr lang="sk-SK" dirty="0" err="1"/>
              <a:t>attacks</a:t>
            </a:r>
            <a:r>
              <a:rPr lang="sk-SK" dirty="0"/>
              <a:t>")</a:t>
            </a:r>
          </a:p>
        </p:txBody>
      </p:sp>
      <p:sp>
        <p:nvSpPr>
          <p:cNvPr id="9" name="Obdĺžnik 8"/>
          <p:cNvSpPr/>
          <p:nvPr/>
        </p:nvSpPr>
        <p:spPr>
          <a:xfrm>
            <a:off x="7426501" y="2005624"/>
            <a:ext cx="4561796" cy="205538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bdĺžnik 9"/>
          <p:cNvSpPr/>
          <p:nvPr/>
        </p:nvSpPr>
        <p:spPr>
          <a:xfrm>
            <a:off x="7426501" y="4212433"/>
            <a:ext cx="4561796" cy="205538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477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7280" y="228729"/>
            <a:ext cx="10058400" cy="1450757"/>
          </a:xfrm>
        </p:spPr>
        <p:txBody>
          <a:bodyPr/>
          <a:lstStyle/>
          <a:p>
            <a:r>
              <a:rPr lang="sk-SK" dirty="0"/>
              <a:t>Analytický modul – detekcia pomocou signatúr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2057955"/>
            <a:ext cx="10090853" cy="412292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1800" dirty="0" smtClean="0"/>
              <a:t> </a:t>
            </a:r>
            <a:r>
              <a:rPr lang="sk-SK" sz="1800" dirty="0" err="1" smtClean="0"/>
              <a:t>The</a:t>
            </a:r>
            <a:r>
              <a:rPr lang="sk-SK" sz="1800" dirty="0" smtClean="0"/>
              <a:t> </a:t>
            </a:r>
            <a:r>
              <a:rPr lang="sk-SK" sz="1800" dirty="0" err="1"/>
              <a:t>Aho-Corasick</a:t>
            </a:r>
            <a:r>
              <a:rPr lang="sk-SK" sz="1800" dirty="0"/>
              <a:t> </a:t>
            </a:r>
            <a:r>
              <a:rPr lang="sk-SK" sz="1800" dirty="0" smtClean="0"/>
              <a:t>Algoritmus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/>
              <a:t>je špecializovaný stroj s konečným </a:t>
            </a:r>
            <a:r>
              <a:rPr lang="sk-SK" dirty="0" smtClean="0"/>
              <a:t>stavom, </a:t>
            </a:r>
            <a:r>
              <a:rPr lang="sk-SK" dirty="0"/>
              <a:t>ktorý zakóduje všetky reťazce, ktoré sa majú vyhľadávať</a:t>
            </a:r>
            <a:endParaRPr lang="sk-SK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/>
              <a:t>j</a:t>
            </a:r>
            <a:r>
              <a:rPr lang="sk-SK" dirty="0" smtClean="0"/>
              <a:t>e reprezentáciou </a:t>
            </a:r>
            <a:r>
              <a:rPr lang="sk-SK" dirty="0"/>
              <a:t>všetkých možných stavov systému spolu s informáciami o prijateľných stavových prechodoch </a:t>
            </a:r>
            <a:r>
              <a:rPr lang="sk-SK" dirty="0" smtClean="0"/>
              <a:t>systému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dirty="0" smtClean="0"/>
              <a:t>akcia spracovania </a:t>
            </a:r>
            <a:r>
              <a:rPr lang="sk-SK" dirty="0"/>
              <a:t>začína v počiatočnom stave, akceptuje vstupnú udalosť a presunie aktuálny stav na nasledujúci správny stav na základe vstupnej </a:t>
            </a:r>
            <a:r>
              <a:rPr lang="sk-SK" dirty="0" smtClean="0"/>
              <a:t>udalosti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koreň </a:t>
            </a:r>
            <a:r>
              <a:rPr lang="sk-SK" dirty="0"/>
              <a:t>predstavuje stav, v ktorom neboli dokonca ani čiastočne porovnané žiadne </a:t>
            </a:r>
            <a:r>
              <a:rPr lang="sk-SK" dirty="0" smtClean="0"/>
              <a:t>reťazce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/>
              <a:t>všetky reťazce sú vyčíslené z tohto koreňového uzla a akékoľvek reťazce, ktoré majú spoločnú predponu, budú zdieľať skupinu rodičov</a:t>
            </a:r>
          </a:p>
          <a:p>
            <a:pPr marL="0" indent="0">
              <a:buNone/>
            </a:pPr>
            <a:endParaRPr lang="sk-SK" sz="1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k-SK" sz="1800" dirty="0"/>
              <a:t> </a:t>
            </a:r>
            <a:r>
              <a:rPr lang="sk-SK" sz="1800" dirty="0" smtClean="0"/>
              <a:t>výhody : </a:t>
            </a:r>
            <a:r>
              <a:rPr lang="sk-SK" sz="1800" dirty="0"/>
              <a:t>po </a:t>
            </a:r>
            <a:r>
              <a:rPr lang="sk-SK" sz="1800" dirty="0" err="1"/>
              <a:t>preprocesovaní</a:t>
            </a:r>
            <a:r>
              <a:rPr lang="sk-SK" sz="1800" dirty="0"/>
              <a:t> reťazcov algoritmus vždy beží časovo lineárne na dĺžku vstupného toku bez ohľadu na počet reťazcov. Nie je možné, </a:t>
            </a:r>
            <a:r>
              <a:rPr lang="sk-SK" sz="1800" dirty="0" smtClean="0"/>
              <a:t>aby útočník </a:t>
            </a:r>
            <a:r>
              <a:rPr lang="sk-SK" sz="1800" dirty="0"/>
              <a:t>vytvoril vstupný tok, ktorý spôsobí, že IDS zaostáva za </a:t>
            </a:r>
            <a:r>
              <a:rPr lang="sk-SK" sz="1800" dirty="0" err="1" smtClean="0"/>
              <a:t>prevádzkov</a:t>
            </a:r>
            <a:endParaRPr lang="sk-SK" sz="1800" dirty="0" smtClean="0"/>
          </a:p>
          <a:p>
            <a:pPr marL="201168" lvl="1" indent="0">
              <a:buNone/>
            </a:pPr>
            <a:endParaRPr lang="sk-SK" dirty="0"/>
          </a:p>
          <a:p>
            <a:pPr lvl="1">
              <a:buFont typeface="Wingdings" panose="05000000000000000000" pitchFamily="2" charset="2"/>
              <a:buChar char="Ø"/>
            </a:pPr>
            <a:endParaRPr lang="sk-SK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A8D89-9BE0-44A8-A5C9-42DB65AF7939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603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8387" y="595080"/>
            <a:ext cx="10058400" cy="930536"/>
          </a:xfrm>
        </p:spPr>
        <p:txBody>
          <a:bodyPr/>
          <a:lstStyle/>
          <a:p>
            <a:r>
              <a:rPr lang="sk-SK" dirty="0" smtClean="0"/>
              <a:t>Analytický modul – detekcia anomálií</a:t>
            </a:r>
            <a:endParaRPr lang="sk-SK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87506" y="2176230"/>
            <a:ext cx="10376842" cy="318914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b="1" dirty="0" smtClean="0"/>
              <a:t>Detekcia anomálií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 legitímna prevádzka </a:t>
            </a:r>
            <a:r>
              <a:rPr lang="sk-SK" dirty="0" err="1" smtClean="0"/>
              <a:t>vs</a:t>
            </a:r>
            <a:r>
              <a:rPr lang="sk-SK" dirty="0" smtClean="0"/>
              <a:t>. nelegitímna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dirty="0" smtClean="0"/>
              <a:t>legitímna prevádzka – vývojové a testovací server AiS2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dirty="0" smtClean="0"/>
              <a:t>nelegitímna prevádzka -  penetračné testy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 neurónové siete – použitie SOM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/>
              <a:t> R - “</a:t>
            </a:r>
            <a:r>
              <a:rPr lang="sk-SK" dirty="0" err="1"/>
              <a:t>kohonen</a:t>
            </a:r>
            <a:r>
              <a:rPr lang="sk-SK" dirty="0"/>
              <a:t>” </a:t>
            </a:r>
            <a:r>
              <a:rPr lang="sk-SK" dirty="0" err="1"/>
              <a:t>package</a:t>
            </a:r>
            <a:endParaRPr lang="sk-SK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/>
              <a:t> vstupný vektor – hodiny, minúty, číslo portu, odpoveď servera, číslo odpovede, </a:t>
            </a:r>
            <a:r>
              <a:rPr lang="sk-SK" dirty="0" err="1"/>
              <a:t>ip</a:t>
            </a:r>
            <a:r>
              <a:rPr lang="sk-SK" dirty="0"/>
              <a:t> adresa (A,B,C </a:t>
            </a:r>
            <a:r>
              <a:rPr lang="sk-SK" dirty="0" smtClean="0"/>
              <a:t>trieda), agent (kvalitatívne údaje na </a:t>
            </a:r>
            <a:r>
              <a:rPr lang="sk-SK" dirty="0" err="1" smtClean="0"/>
              <a:t>kvantitaívne</a:t>
            </a:r>
            <a:r>
              <a:rPr lang="sk-SK" dirty="0" smtClean="0"/>
              <a:t>), čas trvania procesu v </a:t>
            </a:r>
            <a:r>
              <a:rPr lang="sk-SK" dirty="0" err="1" smtClean="0"/>
              <a:t>microsekundách</a:t>
            </a:r>
            <a:r>
              <a:rPr lang="sk-SK" dirty="0" smtClean="0"/>
              <a:t> ... </a:t>
            </a:r>
          </a:p>
          <a:p>
            <a:pPr marL="201168" lvl="1" indent="0">
              <a:buNone/>
            </a:pPr>
            <a:endParaRPr lang="sk-SK" dirty="0" smtClean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9EF1-8440-45D0-A945-5D5AFF856ED7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21A27732-F57F-435F-BCDE-2D633F0306C6}" type="slidenum">
              <a:rPr lang="sk-SK" smtClean="0"/>
              <a:t>12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6775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Analytický modul – detekcia anomálií</a:t>
            </a:r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sk-SK" sz="1800" dirty="0"/>
          </a:p>
          <a:p>
            <a:pPr marL="0" indent="0">
              <a:buNone/>
            </a:pPr>
            <a:endParaRPr lang="sk-SK" sz="1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A8D89-9BE0-44A8-A5C9-42DB65AF7939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10" name="Zástupný symbol pro obsah 9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502" y="1845735"/>
            <a:ext cx="4764098" cy="4303418"/>
          </a:xfr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0" y="2112997"/>
            <a:ext cx="4685432" cy="4155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5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421698"/>
            <a:ext cx="12088905" cy="1867913"/>
          </a:xfrm>
        </p:spPr>
        <p:txBody>
          <a:bodyPr>
            <a:normAutofit/>
          </a:bodyPr>
          <a:lstStyle/>
          <a:p>
            <a:pPr algn="ctr"/>
            <a:r>
              <a:rPr lang="sk-SK" sz="5400" b="1" dirty="0" smtClean="0"/>
              <a:t>Ďakujem za pozornosť</a:t>
            </a:r>
            <a:br>
              <a:rPr lang="sk-SK" sz="5400" b="1" dirty="0" smtClean="0"/>
            </a:br>
            <a:r>
              <a:rPr lang="sk-SK" sz="5400" b="1" dirty="0" smtClean="0"/>
              <a:t/>
            </a:r>
            <a:br>
              <a:rPr lang="sk-SK" sz="5400" b="1" dirty="0" smtClean="0"/>
            </a:br>
            <a:r>
              <a:rPr lang="sk-SK" sz="2800" b="1" dirty="0" err="1" smtClean="0"/>
              <a:t>michaela.mihalikova</a:t>
            </a:r>
            <a:r>
              <a:rPr lang="en-US" sz="2800" b="1" dirty="0" smtClean="0"/>
              <a:t>@</a:t>
            </a:r>
            <a:r>
              <a:rPr lang="sk-SK" sz="2800" b="1" dirty="0" smtClean="0"/>
              <a:t>student.upjs.sk</a:t>
            </a:r>
            <a:endParaRPr lang="sk-SK" sz="2800" b="1" dirty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C5C0-122A-4C15-A491-F53E3208F8C9}" type="datetime1">
              <a:rPr lang="sk-SK" smtClean="0"/>
              <a:t>17. 1. 2018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EFF6097A-5652-47CD-9B31-EAB425B7D51F}" type="slidenum">
              <a:rPr lang="sk-SK" smtClean="0"/>
              <a:t>14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6553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Systém na detekciu prienikov (IDS)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097280" y="2203583"/>
            <a:ext cx="10058400" cy="46213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reaguje na udalosti, ktoré nastanú v rámci počítačovej siete / informačného systému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 cieľom je upozorniť administrátora </a:t>
            </a:r>
          </a:p>
          <a:p>
            <a:pPr>
              <a:buFont typeface="Wingdings" panose="05000000000000000000" pitchFamily="2" charset="2"/>
              <a:buChar char="Ø"/>
            </a:pPr>
            <a:endParaRPr lang="sk-SK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sk-SK" dirty="0"/>
              <a:t> IDS umiestnené na konkrétnom zariadení (</a:t>
            </a:r>
            <a:r>
              <a:rPr lang="sk-SK" dirty="0" err="1"/>
              <a:t>Host</a:t>
            </a:r>
            <a:r>
              <a:rPr lang="sk-SK" dirty="0"/>
              <a:t> IDS, HIDS</a:t>
            </a:r>
            <a:r>
              <a:rPr lang="sk-SK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dirty="0" smtClean="0"/>
              <a:t>hybridná detekcia = kombinuje </a:t>
            </a:r>
            <a:r>
              <a:rPr lang="sk-SK" dirty="0"/>
              <a:t>statickú detekciu a detekciu anomálii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57F7-536D-43C3-8C01-5174CF6A42C0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5EB86E68-9801-43AA-BDD9-5A56D66A76AC}" type="slidenum">
              <a:rPr lang="sk-SK" smtClean="0"/>
              <a:t>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7055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Architektúra systému Ais2</a:t>
            </a:r>
            <a:endParaRPr lang="sk-SK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A8D89-9BE0-44A8-A5C9-42DB65AF7939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11" name="Zástupný symbol pro obsah 10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206" y="1845735"/>
            <a:ext cx="5926548" cy="4404594"/>
          </a:xfrm>
        </p:spPr>
      </p:pic>
    </p:spTree>
    <p:extLst>
      <p:ext uri="{BB962C8B-B14F-4D97-AF65-F5344CB8AC3E}">
        <p14:creationId xmlns:p14="http://schemas.microsoft.com/office/powerpoint/2010/main" val="231408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Zdroje </a:t>
            </a:r>
            <a:r>
              <a:rPr lang="sk-SK" dirty="0" smtClean="0"/>
              <a:t>údajov </a:t>
            </a:r>
            <a:r>
              <a:rPr lang="en-US" dirty="0" smtClean="0"/>
              <a:t>v</a:t>
            </a:r>
            <a:r>
              <a:rPr lang="sk-SK" dirty="0" smtClean="0"/>
              <a:t> Ais2 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97280" y="1845735"/>
            <a:ext cx="9902026" cy="2913859"/>
          </a:xfrm>
        </p:spPr>
        <p:txBody>
          <a:bodyPr numCol="2">
            <a:normAutofit/>
          </a:bodyPr>
          <a:lstStyle/>
          <a:p>
            <a:pPr marL="0" lvl="0" indent="0">
              <a:buNone/>
            </a:pPr>
            <a:endParaRPr lang="sk-SK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000" dirty="0" smtClean="0"/>
              <a:t>  Apache záznamy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000" dirty="0" smtClean="0"/>
              <a:t>  </a:t>
            </a:r>
            <a:r>
              <a:rPr lang="sk-SK" sz="2000" dirty="0" err="1" smtClean="0"/>
              <a:t>Tomcat</a:t>
            </a:r>
            <a:r>
              <a:rPr lang="sk-SK" sz="2000" dirty="0" smtClean="0"/>
              <a:t> záznamy</a:t>
            </a:r>
            <a:endParaRPr lang="sk-SK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k-SK" sz="2000" dirty="0" smtClean="0"/>
              <a:t>  Ais2</a:t>
            </a:r>
            <a:r>
              <a:rPr lang="en-US" sz="2000" dirty="0" smtClean="0"/>
              <a:t> </a:t>
            </a:r>
            <a:r>
              <a:rPr lang="en-US" sz="2000" dirty="0" err="1" smtClean="0"/>
              <a:t>aplika</a:t>
            </a:r>
            <a:r>
              <a:rPr lang="sk-SK" sz="2000" dirty="0" smtClean="0"/>
              <a:t>č</a:t>
            </a:r>
            <a:r>
              <a:rPr lang="en-US" sz="2000" dirty="0" smtClean="0"/>
              <a:t>n</a:t>
            </a:r>
            <a:r>
              <a:rPr lang="sk-SK" sz="2000" dirty="0" smtClean="0"/>
              <a:t>é</a:t>
            </a:r>
            <a:r>
              <a:rPr lang="en-US" sz="2000" dirty="0" smtClean="0"/>
              <a:t> z</a:t>
            </a:r>
            <a:r>
              <a:rPr lang="sk-SK" sz="2000" dirty="0" smtClean="0"/>
              <a:t>á</a:t>
            </a:r>
            <a:r>
              <a:rPr lang="en-US" sz="2000" dirty="0" err="1" smtClean="0"/>
              <a:t>znamy</a:t>
            </a:r>
            <a:endParaRPr lang="sk-SK" sz="2000" dirty="0" smtClean="0"/>
          </a:p>
          <a:p>
            <a:endParaRPr lang="sk-SK" dirty="0" smtClean="0"/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017" y="3905801"/>
            <a:ext cx="11588925" cy="1289049"/>
          </a:xfrm>
          <a:prstGeom prst="rect">
            <a:avLst/>
          </a:prstGeom>
        </p:spPr>
      </p:pic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425-D979-4990-A2F3-5D7E78F0BCB9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E22C0527-76DE-4F6F-9A9A-986FAE8A2226}" type="slidenum">
              <a:rPr lang="sk-SK" smtClean="0"/>
              <a:t>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2300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Ais2 aplikačné záznamy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97280" y="1642785"/>
            <a:ext cx="10058402" cy="16925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k-SK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 špecifický formát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dirty="0" smtClean="0"/>
              <a:t> vytvárané vlastnou  aplikáciou</a:t>
            </a: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dirty="0" smtClean="0"/>
              <a:t>obsahujú časovú pečiatku, vlákno, vykonaná činnosť 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17" y="3538330"/>
            <a:ext cx="10926065" cy="2515556"/>
          </a:xfrm>
        </p:spPr>
      </p:pic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0346-6D08-4C7E-8E93-CAE997BB98B4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172C9B58-952C-4737-85A3-BD8C985D7FDA}" type="slidenum">
              <a:rPr lang="sk-SK" smtClean="0"/>
              <a:t>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9753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Model </a:t>
            </a:r>
            <a:r>
              <a:rPr lang="en-US" dirty="0" err="1" smtClean="0"/>
              <a:t>syst</a:t>
            </a:r>
            <a:r>
              <a:rPr lang="sk-SK" dirty="0" smtClean="0"/>
              <a:t>é</a:t>
            </a:r>
            <a:r>
              <a:rPr lang="en-US" dirty="0" smtClean="0"/>
              <a:t>m</a:t>
            </a:r>
            <a:r>
              <a:rPr lang="sk-SK" dirty="0" smtClean="0"/>
              <a:t>u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F058A-78AF-4694-8742-38A7F9BF9D9D}" type="datetime1">
              <a:rPr lang="sk-SK" smtClean="0"/>
              <a:t>17. 1. 2018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24EBB2B2-2A39-4CD9-8647-12D43DC7EB3B}" type="slidenum">
              <a:rPr lang="sk-SK" smtClean="0"/>
              <a:t>6</a:t>
            </a:fld>
            <a:endParaRPr lang="sk-SK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019" y="1845734"/>
            <a:ext cx="8697135" cy="437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29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Zber údajov</a:t>
            </a:r>
            <a:endParaRPr lang="sk-SK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  záznamy (logy) sú zbierané z vývojového a testovacieho AiS2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  </a:t>
            </a:r>
            <a:r>
              <a:rPr lang="sk-SK" dirty="0" err="1" smtClean="0"/>
              <a:t>parsovanie</a:t>
            </a:r>
            <a:r>
              <a:rPr lang="sk-SK" dirty="0" smtClean="0"/>
              <a:t> údajov zo záznamov do relačnej databázy (SQL)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dirty="0" smtClean="0"/>
              <a:t> možnosť </a:t>
            </a:r>
            <a:r>
              <a:rPr lang="sk-SK" dirty="0" err="1" smtClean="0"/>
              <a:t>parsovania</a:t>
            </a:r>
            <a:r>
              <a:rPr lang="sk-SK" dirty="0" smtClean="0"/>
              <a:t> z </a:t>
            </a:r>
            <a:r>
              <a:rPr lang="sk-SK" dirty="0" err="1" smtClean="0"/>
              <a:t>elasticsearch</a:t>
            </a:r>
            <a:r>
              <a:rPr lang="sk-SK" dirty="0" smtClean="0"/>
              <a:t> (údaje z produkčného systému)</a:t>
            </a:r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8" b="6449"/>
          <a:stretch/>
        </p:blipFill>
        <p:spPr>
          <a:xfrm>
            <a:off x="3207026" y="3235570"/>
            <a:ext cx="5512545" cy="3077308"/>
          </a:xfrm>
          <a:prstGeom prst="rect">
            <a:avLst/>
          </a:prstGeom>
        </p:spPr>
      </p:pic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505C-D9BA-4361-95E9-4FE21F70D17D}" type="datetime1">
              <a:rPr lang="sk-SK" smtClean="0"/>
              <a:t>17. 1. 2018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FCF5306A-F2F8-4D74-9BD5-032C744DD898}" type="slidenum">
              <a:rPr lang="sk-SK" smtClean="0"/>
              <a:t>7</a:t>
            </a:fld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4136316" y="4589558"/>
            <a:ext cx="1099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/>
              <a:t>c</a:t>
            </a:r>
            <a:r>
              <a:rPr lang="sk-SK" b="1" dirty="0" smtClean="0"/>
              <a:t>ollect.py</a:t>
            </a:r>
            <a:endParaRPr lang="sk-SK" b="1" dirty="0"/>
          </a:p>
        </p:txBody>
      </p:sp>
      <p:sp>
        <p:nvSpPr>
          <p:cNvPr id="8" name="BlokTextu 7"/>
          <p:cNvSpPr txBox="1"/>
          <p:nvPr/>
        </p:nvSpPr>
        <p:spPr>
          <a:xfrm>
            <a:off x="5364481" y="5226052"/>
            <a:ext cx="999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/>
              <a:t>parse.py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70055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Predspracovanie údajov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 smtClean="0"/>
              <a:t>Každý zdroj údajov má iný formát, preto je nutné ich spracovať do jednotného formátu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IP adresa, používateľ, vlákno, dopyt na web server,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dirty="0" smtClean="0"/>
              <a:t>upravené logovanie </a:t>
            </a:r>
            <a:r>
              <a:rPr lang="sk-SK" dirty="0" err="1" smtClean="0"/>
              <a:t>apachu</a:t>
            </a:r>
            <a:r>
              <a:rPr lang="sk-SK" dirty="0" smtClean="0"/>
              <a:t> </a:t>
            </a:r>
          </a:p>
          <a:p>
            <a:endParaRPr lang="sk-SK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6185" y="3158600"/>
            <a:ext cx="6560590" cy="3147936"/>
          </a:xfrm>
          <a:prstGeom prst="rect">
            <a:avLst/>
          </a:prstGeom>
        </p:spPr>
      </p:pic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FDAC-A69E-411C-8B09-F4BFB7259095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55B929C4-0F25-4E40-A15B-B3778E1D5E2D}" type="slidenum">
              <a:rPr lang="sk-SK" smtClean="0"/>
              <a:t>8</a:t>
            </a:fld>
            <a:endParaRPr lang="sk-SK" dirty="0"/>
          </a:p>
        </p:txBody>
      </p:sp>
      <p:cxnSp>
        <p:nvCxnSpPr>
          <p:cNvPr id="8" name="Rovná spojovacia šípka 7"/>
          <p:cNvCxnSpPr/>
          <p:nvPr/>
        </p:nvCxnSpPr>
        <p:spPr>
          <a:xfrm flipV="1">
            <a:off x="1546412" y="3563471"/>
            <a:ext cx="1600200" cy="133718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ovacia šípka 9"/>
          <p:cNvCxnSpPr/>
          <p:nvPr/>
        </p:nvCxnSpPr>
        <p:spPr>
          <a:xfrm flipV="1">
            <a:off x="1546412" y="3563471"/>
            <a:ext cx="3684494" cy="133718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ovacia šípka 12"/>
          <p:cNvCxnSpPr/>
          <p:nvPr/>
        </p:nvCxnSpPr>
        <p:spPr>
          <a:xfrm flipV="1">
            <a:off x="1546412" y="3563471"/>
            <a:ext cx="5836023" cy="133718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BlokTextu 15"/>
          <p:cNvSpPr txBox="1"/>
          <p:nvPr/>
        </p:nvSpPr>
        <p:spPr>
          <a:xfrm>
            <a:off x="795509" y="4936195"/>
            <a:ext cx="20506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FF0000"/>
                </a:solidFill>
              </a:rPr>
              <a:t>Č</a:t>
            </a:r>
            <a:r>
              <a:rPr lang="sk-SK" b="1" dirty="0" smtClean="0">
                <a:solidFill>
                  <a:srgbClr val="FF0000"/>
                </a:solidFill>
              </a:rPr>
              <a:t>asová pečiatka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17" name="BlokTextu 16"/>
          <p:cNvSpPr txBox="1"/>
          <p:nvPr/>
        </p:nvSpPr>
        <p:spPr>
          <a:xfrm>
            <a:off x="10213601" y="5129426"/>
            <a:ext cx="1203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00B050"/>
                </a:solidFill>
              </a:rPr>
              <a:t>RAW dáta</a:t>
            </a:r>
            <a:endParaRPr lang="sk-SK" b="1" dirty="0">
              <a:solidFill>
                <a:srgbClr val="00B050"/>
              </a:solidFill>
            </a:endParaRPr>
          </a:p>
        </p:txBody>
      </p:sp>
      <p:cxnSp>
        <p:nvCxnSpPr>
          <p:cNvPr id="18" name="Rovná spojovacia šípka 17"/>
          <p:cNvCxnSpPr/>
          <p:nvPr/>
        </p:nvCxnSpPr>
        <p:spPr>
          <a:xfrm flipH="1">
            <a:off x="4719918" y="5305527"/>
            <a:ext cx="5432611" cy="782289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ovná spojovacia šípka 20"/>
          <p:cNvCxnSpPr/>
          <p:nvPr/>
        </p:nvCxnSpPr>
        <p:spPr>
          <a:xfrm flipH="1">
            <a:off x="6741122" y="5305527"/>
            <a:ext cx="3411407" cy="81230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ovná spojovacia šípka 23"/>
          <p:cNvCxnSpPr/>
          <p:nvPr/>
        </p:nvCxnSpPr>
        <p:spPr>
          <a:xfrm flipH="1">
            <a:off x="8948402" y="5305527"/>
            <a:ext cx="1204127" cy="81230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ovná spojovacia šípka 27"/>
          <p:cNvCxnSpPr/>
          <p:nvPr/>
        </p:nvCxnSpPr>
        <p:spPr>
          <a:xfrm flipH="1">
            <a:off x="3388660" y="2842952"/>
            <a:ext cx="4748743" cy="2166078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BlokTextu 28"/>
          <p:cNvSpPr txBox="1"/>
          <p:nvPr/>
        </p:nvSpPr>
        <p:spPr>
          <a:xfrm>
            <a:off x="6861418" y="2371218"/>
            <a:ext cx="455580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C000"/>
                </a:solidFill>
              </a:rPr>
              <a:t>IP, používateľ ID, vlákno, dopyt, </a:t>
            </a:r>
            <a:endParaRPr lang="sk-SK" b="1" dirty="0">
              <a:solidFill>
                <a:srgbClr val="FFC000"/>
              </a:solidFill>
            </a:endParaRPr>
          </a:p>
        </p:txBody>
      </p:sp>
      <p:cxnSp>
        <p:nvCxnSpPr>
          <p:cNvPr id="32" name="Rovná spojovacia šípka 31"/>
          <p:cNvCxnSpPr/>
          <p:nvPr/>
        </p:nvCxnSpPr>
        <p:spPr>
          <a:xfrm flipH="1">
            <a:off x="5472953" y="2842952"/>
            <a:ext cx="2664450" cy="2091352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ovná spojovacia šípka 35"/>
          <p:cNvCxnSpPr/>
          <p:nvPr/>
        </p:nvCxnSpPr>
        <p:spPr>
          <a:xfrm flipH="1">
            <a:off x="7624483" y="2842952"/>
            <a:ext cx="512920" cy="2128715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BlokTextu 38"/>
          <p:cNvSpPr txBox="1"/>
          <p:nvPr/>
        </p:nvSpPr>
        <p:spPr>
          <a:xfrm rot="16200000">
            <a:off x="3353754" y="4693238"/>
            <a:ext cx="47641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FFC000"/>
                </a:solidFill>
              </a:rPr>
              <a:t>}</a:t>
            </a:r>
            <a:endParaRPr lang="sk-SK" sz="6600" b="1" dirty="0">
              <a:solidFill>
                <a:srgbClr val="FFC000"/>
              </a:solidFill>
            </a:endParaRPr>
          </a:p>
        </p:txBody>
      </p:sp>
      <p:sp>
        <p:nvSpPr>
          <p:cNvPr id="40" name="BlokTextu 39"/>
          <p:cNvSpPr txBox="1"/>
          <p:nvPr/>
        </p:nvSpPr>
        <p:spPr>
          <a:xfrm rot="16200000">
            <a:off x="5499765" y="4631714"/>
            <a:ext cx="47641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FFC000"/>
                </a:solidFill>
              </a:rPr>
              <a:t>}</a:t>
            </a:r>
            <a:endParaRPr lang="sk-SK" sz="6600" b="1" dirty="0">
              <a:solidFill>
                <a:srgbClr val="FFC000"/>
              </a:solidFill>
            </a:endParaRPr>
          </a:p>
        </p:txBody>
      </p:sp>
      <p:sp>
        <p:nvSpPr>
          <p:cNvPr id="41" name="BlokTextu 40"/>
          <p:cNvSpPr txBox="1"/>
          <p:nvPr/>
        </p:nvSpPr>
        <p:spPr>
          <a:xfrm rot="16200000">
            <a:off x="7601518" y="4631782"/>
            <a:ext cx="47641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FFC000"/>
                </a:solidFill>
              </a:rPr>
              <a:t>}</a:t>
            </a:r>
            <a:endParaRPr lang="sk-SK" sz="6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40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Oznamovací modul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4"/>
            <a:ext cx="7411709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  oznamuje administrátorovi výsledok analytického modulu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dirty="0" smtClean="0"/>
              <a:t> Príklad správy: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Anomália – „Prekročenie počtu používateľov v čase ... “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k-SK" dirty="0" smtClean="0"/>
              <a:t>Signatúra – „</a:t>
            </a:r>
            <a:r>
              <a:rPr lang="sk-SK" dirty="0"/>
              <a:t> </a:t>
            </a:r>
            <a:r>
              <a:rPr lang="sk-SK" dirty="0" err="1"/>
              <a:t>Manual</a:t>
            </a:r>
            <a:r>
              <a:rPr lang="sk-SK" dirty="0"/>
              <a:t> </a:t>
            </a:r>
            <a:r>
              <a:rPr lang="sk-SK" dirty="0" err="1"/>
              <a:t>attempted</a:t>
            </a:r>
            <a:r>
              <a:rPr lang="sk-SK" dirty="0"/>
              <a:t> </a:t>
            </a:r>
            <a:r>
              <a:rPr lang="sk-SK" dirty="0" err="1" smtClean="0"/>
              <a:t>attacks</a:t>
            </a:r>
            <a:r>
              <a:rPr lang="sk-SK" dirty="0" smtClean="0"/>
              <a:t> – prekročený počet pokusov pre používateľov s ID ... „</a:t>
            </a:r>
            <a:endParaRPr lang="sk-SK" dirty="0"/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036" y="3169448"/>
            <a:ext cx="2994991" cy="2994991"/>
          </a:xfrm>
          <a:prstGeom prst="rect">
            <a:avLst/>
          </a:prstGeom>
        </p:spPr>
      </p:pic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21AB-27AE-436F-A943-578CFC3041D1}" type="datetime1">
              <a:rPr lang="sk-SK" smtClean="0"/>
              <a:t>17. 1. 2018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BD3F2498-45A6-42FA-A852-C21C5A616D4F}" type="slidenum">
              <a:rPr lang="sk-SK" smtClean="0"/>
              <a:t>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4828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4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TM02900771[[fn=Řez]]</Template>
  <TotalTime>1590</TotalTime>
  <Words>681</Words>
  <Application>Microsoft Office PowerPoint</Application>
  <PresentationFormat>Širokoúhlá obrazovka</PresentationFormat>
  <Paragraphs>120</Paragraphs>
  <Slides>14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Calibri</vt:lpstr>
      <vt:lpstr>Calibri Light</vt:lpstr>
      <vt:lpstr>Wingdings</vt:lpstr>
      <vt:lpstr>Wingdings 2</vt:lpstr>
      <vt:lpstr>HDOfficeLightV0</vt:lpstr>
      <vt:lpstr>1_HDOfficeLightV0</vt:lpstr>
      <vt:lpstr>Retrospektiva</vt:lpstr>
      <vt:lpstr>Hybridný systém na detekciu útokov  pomocou techník hĺbkovej analýzy údajov</vt:lpstr>
      <vt:lpstr>Systém na detekciu prienikov (IDS)</vt:lpstr>
      <vt:lpstr>Architektúra systému Ais2</vt:lpstr>
      <vt:lpstr>Zdroje údajov v Ais2 </vt:lpstr>
      <vt:lpstr>Ais2 aplikačné záznamy</vt:lpstr>
      <vt:lpstr>Model systému</vt:lpstr>
      <vt:lpstr>Zber údajov</vt:lpstr>
      <vt:lpstr>Predspracovanie údajov</vt:lpstr>
      <vt:lpstr>Oznamovací modul</vt:lpstr>
      <vt:lpstr>Analytický modul – detekcia pomocou signatúr</vt:lpstr>
      <vt:lpstr>Analytický modul – detekcia pomocou signatúr</vt:lpstr>
      <vt:lpstr>Analytický modul – detekcia anomálií</vt:lpstr>
      <vt:lpstr>Analytický modul – detekcia anomálií</vt:lpstr>
      <vt:lpstr>Ďakujem za pozornosť  michaela.mihalikova@student.upjs.sk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Hybridný bezpečnostný odporúčací systém</dc:title>
  <dc:creator>Miska</dc:creator>
  <cp:lastModifiedBy>Miska</cp:lastModifiedBy>
  <cp:revision>181</cp:revision>
  <dcterms:created xsi:type="dcterms:W3CDTF">2016-11-21T16:12:43Z</dcterms:created>
  <dcterms:modified xsi:type="dcterms:W3CDTF">2018-01-17T10:45:53Z</dcterms:modified>
</cp:coreProperties>
</file>