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4" r:id="rId2"/>
  </p:sldMasterIdLst>
  <p:notesMasterIdLst>
    <p:notesMasterId r:id="rId25"/>
  </p:notesMasterIdLst>
  <p:handoutMasterIdLst>
    <p:handoutMasterId r:id="rId26"/>
  </p:handoutMasterIdLst>
  <p:sldIdLst>
    <p:sldId id="264" r:id="rId3"/>
    <p:sldId id="276" r:id="rId4"/>
    <p:sldId id="277" r:id="rId5"/>
    <p:sldId id="283" r:id="rId6"/>
    <p:sldId id="287" r:id="rId7"/>
    <p:sldId id="286" r:id="rId8"/>
    <p:sldId id="288" r:id="rId9"/>
    <p:sldId id="285" r:id="rId10"/>
    <p:sldId id="278" r:id="rId11"/>
    <p:sldId id="289" r:id="rId12"/>
    <p:sldId id="290" r:id="rId13"/>
    <p:sldId id="292" r:id="rId14"/>
    <p:sldId id="298" r:id="rId15"/>
    <p:sldId id="279" r:id="rId16"/>
    <p:sldId id="294" r:id="rId17"/>
    <p:sldId id="295" r:id="rId18"/>
    <p:sldId id="296" r:id="rId19"/>
    <p:sldId id="297" r:id="rId20"/>
    <p:sldId id="281" r:id="rId21"/>
    <p:sldId id="282" r:id="rId22"/>
    <p:sldId id="299" r:id="rId23"/>
    <p:sldId id="266" r:id="rId24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45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192">
          <p15:clr>
            <a:srgbClr val="A4A3A4"/>
          </p15:clr>
        </p15:guide>
        <p15:guide id="5" orient="horz" pos="1072">
          <p15:clr>
            <a:srgbClr val="A4A3A4"/>
          </p15:clr>
        </p15:guide>
        <p15:guide id="6" pos="3839">
          <p15:clr>
            <a:srgbClr val="A4A3A4"/>
          </p15:clr>
        </p15:guide>
        <p15:guide id="7" pos="704">
          <p15:clr>
            <a:srgbClr val="A4A3A4"/>
          </p15:clr>
        </p15:guide>
        <p15:guide id="8" pos="71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9" autoAdjust="0"/>
    <p:restoredTop sz="81703" autoAdjust="0"/>
  </p:normalViewPr>
  <p:slideViewPr>
    <p:cSldViewPr showGuides="1">
      <p:cViewPr varScale="1">
        <p:scale>
          <a:sx n="59" d="100"/>
          <a:sy n="59" d="100"/>
        </p:scale>
        <p:origin x="102" y="828"/>
      </p:cViewPr>
      <p:guideLst>
        <p:guide orient="horz" pos="2160"/>
        <p:guide orient="horz" pos="945"/>
        <p:guide orient="horz" pos="3888"/>
        <p:guide orient="horz" pos="192"/>
        <p:guide orient="horz" pos="1072"/>
        <p:guide pos="3839"/>
        <p:guide pos="704"/>
        <p:guide pos="710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208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3C59C-4E16-4A64-A766-34DB213E11B3}" type="datetimeFigureOut">
              <a:rPr lang="sk-SK">
                <a:solidFill>
                  <a:schemeClr val="tx2"/>
                </a:solidFill>
              </a:rPr>
              <a:t>13.3.2017</a:t>
            </a:fld>
            <a:endParaRPr>
              <a:solidFill>
                <a:schemeClr val="tx2"/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77566-CD65-4859-9FA1-43956DC85B8C}" type="slidenum">
              <a:rPr>
                <a:solidFill>
                  <a:schemeClr val="tx2"/>
                </a:solidFill>
              </a:rPr>
              <a:t>‹#›</a:t>
            </a:fld>
            <a:endParaRPr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sk-SK" noProof="0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95CF31C-F757-429C-A789-86504F04C3BE}" type="datetimeFigureOut">
              <a:rPr lang="sk-SK" noProof="0" smtClean="0"/>
              <a:pPr/>
              <a:t>13.3.2017</a:t>
            </a:fld>
            <a:endParaRPr lang="sk-SK" noProof="0" dirty="0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noProof="0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 dirty="0"/>
              <a:t>Upravte štýl predlohy textu.</a:t>
            </a:r>
          </a:p>
          <a:p>
            <a:pPr lvl="1"/>
            <a:r>
              <a:rPr lang="sk-SK" noProof="0" dirty="0"/>
              <a:t>Druhá úroveň</a:t>
            </a:r>
          </a:p>
          <a:p>
            <a:pPr lvl="2"/>
            <a:r>
              <a:rPr lang="sk-SK" noProof="0" dirty="0"/>
              <a:t>Tretia úroveň</a:t>
            </a:r>
          </a:p>
          <a:p>
            <a:pPr lvl="3"/>
            <a:r>
              <a:rPr lang="sk-SK" noProof="0" dirty="0"/>
              <a:t>Štvrtá úroveň</a:t>
            </a:r>
          </a:p>
          <a:p>
            <a:pPr lvl="4"/>
            <a:r>
              <a:rPr lang="sk-SK" noProof="0" dirty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8796F01-7154-41E0-B48B-A6921757531A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600" b="0" i="0" u="none" strike="noStrike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začali sa nezanedbateľným spôsobom prejavovať výkonnostné problémy novo vzniknutých systémov. </a:t>
            </a:r>
          </a:p>
          <a:p>
            <a:endParaRPr lang="sk-SK" sz="1600" b="0" i="0" u="none" strike="noStrike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z počiatku stačilo na testovanie úzkych miest manuálne vykonávané testy za pomoci väčšieho počtu užívateľov pri permanentnom zvyšovaní týchto užívateľov sa to stávalo finančne a organizačne neúnosné. </a:t>
            </a:r>
          </a:p>
          <a:p>
            <a:endParaRPr lang="sk-SK" sz="1600" b="0" i="0" u="none" strike="noStrike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endParaRPr lang="sk-SK" sz="1600" b="0" i="0" u="none" strike="noStrike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S tým že ani jednotlivé testy neboli s garanciou rovnaké.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sk-SK" noProof="0" smtClean="0"/>
              <a:pPr/>
              <a:t>4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0956841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Použitie v jave operátorom </a:t>
            </a:r>
            <a:r>
              <a:rPr lang="sk-SK" sz="1600" b="0" i="1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k vytvoreniu inštancie triedy nie je vhodné v tomto testovacom scenári, pretože zanedbáva deklaratívne služby ktoré sú aplikované na komponenty za behu. Správne riešenie je použitie tzv., testovacieho obohatenia ktorým výsledkom je injekcia kontajnerových zdrojov a </a:t>
            </a:r>
            <a:r>
              <a:rPr lang="sk-SK" sz="1600" b="0" i="0" u="none" strike="noStrike" kern="1200" baseline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bean-ov</a:t>
            </a:r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priamo do testovacej triedy.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sk-SK" noProof="0" smtClean="0"/>
              <a:pPr/>
              <a:t>17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653463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Plna</a:t>
            </a:r>
            <a:r>
              <a:rPr lang="sk-SK" baseline="0" dirty="0"/>
              <a:t> krivka </a:t>
            </a:r>
            <a:r>
              <a:rPr lang="sk-SK" baseline="0" dirty="0" err="1"/>
              <a:t>znazrnuje</a:t>
            </a:r>
            <a:r>
              <a:rPr lang="sk-SK" baseline="0" dirty="0"/>
              <a:t> </a:t>
            </a:r>
            <a:r>
              <a:rPr lang="sk-SK" baseline="0" dirty="0" err="1"/>
              <a:t>planovany</a:t>
            </a:r>
            <a:r>
              <a:rPr lang="sk-SK" baseline="0" dirty="0"/>
              <a:t> vynos </a:t>
            </a:r>
            <a:r>
              <a:rPr lang="sk-SK" baseline="0" dirty="0" err="1"/>
              <a:t>aplikacie</a:t>
            </a:r>
            <a:r>
              <a:rPr lang="sk-SK" baseline="0" dirty="0"/>
              <a:t> pri ktorej sa </a:t>
            </a:r>
            <a:r>
              <a:rPr lang="sk-SK" baseline="0" dirty="0" err="1"/>
              <a:t>pocita</a:t>
            </a:r>
            <a:r>
              <a:rPr lang="sk-SK" baseline="0" dirty="0"/>
              <a:t> s </a:t>
            </a:r>
            <a:r>
              <a:rPr lang="sk-SK" baseline="0" dirty="0" err="1"/>
              <a:t>malymi</a:t>
            </a:r>
            <a:r>
              <a:rPr lang="sk-SK" baseline="0" dirty="0"/>
              <a:t> alebo </a:t>
            </a:r>
            <a:r>
              <a:rPr lang="sk-SK" baseline="0" dirty="0" err="1"/>
              <a:t>ziadnymi</a:t>
            </a:r>
            <a:r>
              <a:rPr lang="sk-SK" baseline="0" dirty="0"/>
              <a:t> </a:t>
            </a:r>
            <a:r>
              <a:rPr lang="sk-SK" baseline="0" dirty="0" err="1"/>
              <a:t>vykonnostnymi</a:t>
            </a:r>
            <a:r>
              <a:rPr lang="sk-SK" baseline="0" dirty="0"/>
              <a:t> </a:t>
            </a:r>
            <a:r>
              <a:rPr lang="sk-SK" baseline="0" dirty="0" err="1"/>
              <a:t>problemamy</a:t>
            </a:r>
            <a:r>
              <a:rPr lang="sk-SK" baseline="0" dirty="0"/>
              <a:t> </a:t>
            </a:r>
            <a:r>
              <a:rPr lang="sk-SK" baseline="0" dirty="0" err="1"/>
              <a:t>pocas</a:t>
            </a:r>
            <a:r>
              <a:rPr lang="sk-SK" baseline="0" dirty="0"/>
              <a:t> </a:t>
            </a:r>
            <a:r>
              <a:rPr lang="sk-SK" baseline="0" dirty="0" err="1"/>
              <a:t>vyvoja</a:t>
            </a:r>
            <a:r>
              <a:rPr lang="sk-SK" baseline="0" dirty="0"/>
              <a:t>.</a:t>
            </a:r>
          </a:p>
          <a:p>
            <a:endParaRPr lang="sk-SK" baseline="0" dirty="0"/>
          </a:p>
          <a:p>
            <a:r>
              <a:rPr lang="sk-SK" baseline="0" dirty="0" err="1"/>
              <a:t>Prerusovana</a:t>
            </a:r>
            <a:r>
              <a:rPr lang="sk-SK" baseline="0" dirty="0"/>
              <a:t> </a:t>
            </a:r>
            <a:r>
              <a:rPr lang="sk-SK" baseline="0" dirty="0" err="1"/>
              <a:t>znazornuje</a:t>
            </a:r>
            <a:r>
              <a:rPr lang="sk-SK" baseline="0" dirty="0"/>
              <a:t> častú realitu po </a:t>
            </a:r>
            <a:r>
              <a:rPr lang="sk-SK" baseline="0" dirty="0" err="1"/>
              <a:t>vyvoji</a:t>
            </a:r>
            <a:r>
              <a:rPr lang="sk-SK" baseline="0" dirty="0"/>
              <a:t> a </a:t>
            </a:r>
            <a:r>
              <a:rPr lang="sk-SK" baseline="0" dirty="0" err="1"/>
              <a:t>nasadeni</a:t>
            </a:r>
            <a:r>
              <a:rPr lang="sk-SK" baseline="0" dirty="0"/>
              <a:t> a </a:t>
            </a:r>
            <a:r>
              <a:rPr lang="sk-SK" baseline="0" dirty="0" err="1"/>
              <a:t>nasledných</a:t>
            </a:r>
            <a:r>
              <a:rPr lang="sk-SK" baseline="0" dirty="0"/>
              <a:t> </a:t>
            </a:r>
            <a:r>
              <a:rPr lang="sk-SK" baseline="0" dirty="0" err="1"/>
              <a:t>fixovani</a:t>
            </a:r>
            <a:r>
              <a:rPr lang="sk-SK" baseline="0" dirty="0"/>
              <a:t> </a:t>
            </a:r>
            <a:r>
              <a:rPr lang="sk-SK" baseline="0" dirty="0" err="1"/>
              <a:t>vykonnostných</a:t>
            </a:r>
            <a:r>
              <a:rPr lang="sk-SK" baseline="0" dirty="0"/>
              <a:t> </a:t>
            </a:r>
            <a:r>
              <a:rPr lang="sk-SK" baseline="0" dirty="0" err="1"/>
              <a:t>problemov</a:t>
            </a:r>
            <a:r>
              <a:rPr lang="sk-SK" baseline="0" dirty="0"/>
              <a:t>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sk-SK" noProof="0" smtClean="0"/>
              <a:pPr/>
              <a:t>5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744529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600" b="0" i="0" u="none" strike="noStrike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Dostupnosť chápeme ako množstvo času pre ktorý je aplikácia dostupná pre používateľa. </a:t>
            </a:r>
          </a:p>
          <a:p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	-kompletnú neschopnosť aplikácie, ktorú koncový používateľ nie je schopný efektívne využívať z dôvodu skoro žiadnej</a:t>
            </a:r>
          </a:p>
          <a:p>
            <a:endParaRPr lang="sk-SK" sz="1600" b="0" i="0" u="none" strike="noStrike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Časová odozva je množstvo času dávaný aplikácií na odpovedanie požiadavky používateľa. </a:t>
            </a:r>
          </a:p>
          <a:p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	- meranie systémovej odozvy, čo je čas medzi odoslaním požiadavky používa-teľa a prijatím odpovede </a:t>
            </a:r>
          </a:p>
          <a:p>
            <a:endParaRPr lang="sk-SK" sz="1600" b="0" i="0" u="none" strike="noStrike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Priepustnosť je tempo, kto-rým aplikácia vybavuje jednotlivé </a:t>
            </a:r>
            <a:r>
              <a:rPr lang="sk-SK" sz="1600" b="0" i="0" u="none" strike="noStrike" kern="1200" baseline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eventy</a:t>
            </a:r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endParaRPr lang="sk-SK" sz="1600" b="0" i="0" u="none" strike="noStrike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Využitie chápeme ako percento teoretickej kapacity </a:t>
            </a:r>
            <a:r>
              <a:rPr lang="sk-SK" sz="1600" b="0" i="0" u="none" strike="noStrike" kern="1200" baseline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zdrojo,v</a:t>
            </a:r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ktoré sú používané. využitie pamäte web servera pri 1000 aktívnych používateľoch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sk-SK" noProof="0" smtClean="0"/>
              <a:pPr/>
              <a:t>8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601055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mimo web a náš výber nástrojov rapídne klesá a technologických výzvy, ktoré pohltili množstvá automatických nástrojov na dlho </a:t>
            </a:r>
          </a:p>
          <a:p>
            <a:endParaRPr lang="sk-SK" sz="1600" b="0" i="0" u="none" strike="noStrike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Taktiež aj webové aplikácie predstavujú problémy, ako napríklad </a:t>
            </a:r>
            <a:r>
              <a:rPr lang="sk-SK" sz="1600" b="0" i="0" u="none" strike="noStrike" kern="1200" baseline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streamovanie</a:t>
            </a:r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videa alebo bezpečnostné certifikáty a nie všetky predávajúce sa nástroje po-núkajú riešenie </a:t>
            </a:r>
          </a:p>
          <a:p>
            <a:endParaRPr lang="sk-SK" sz="1600" b="0" i="0" u="none" strike="noStrike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šifrovanie a kompresia tiež problém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sk-SK" noProof="0" smtClean="0"/>
              <a:pPr/>
              <a:t>9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292441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nezávislý na platforme s využitím komponent a vysokou priepustnosťou </a:t>
            </a:r>
          </a:p>
          <a:p>
            <a:endParaRPr lang="sk-SK" sz="1600" b="0" i="0" u="none" strike="noStrike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môžeme vytvárať vlastné testy pozostávajúce zo základných blokov, čo prináša vysokú flexibilitu v konfigurácií a v možnosti jednotlivo vytvorené komponenty znova využiť na odlišnú úlohu </a:t>
            </a:r>
          </a:p>
          <a:p>
            <a:endParaRPr lang="sk-SK" sz="1600" b="0" i="0" u="none" strike="noStrike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sk-SK" noProof="0" smtClean="0"/>
              <a:pPr/>
              <a:t>10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411905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Štandardný generátor je implementovaný ako rad správ koľko správ bude generovaných a ako rýchlo budú paralelne odosielané na cieľ </a:t>
            </a:r>
          </a:p>
          <a:p>
            <a:endParaRPr lang="sk-SK" sz="1600" b="0" i="0" u="none" strike="noStrike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sk-SK" sz="1600" b="0" i="0" u="none" strike="noStrike" kern="1200" baseline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Sender</a:t>
            </a:r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špecifikuje protokol, je </a:t>
            </a:r>
            <a:r>
              <a:rPr lang="sk-SK" sz="1600" b="0" i="0" u="none" strike="noStrike" kern="1200" baseline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konfigurovany</a:t>
            </a:r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so </a:t>
            </a:r>
            <a:r>
              <a:rPr lang="sk-SK" sz="1600" b="0" i="0" u="none" strike="noStrike" kern="1200" baseline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specifickou</a:t>
            </a:r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adresou</a:t>
            </a:r>
          </a:p>
          <a:p>
            <a:endParaRPr lang="sk-SK" sz="1600" b="0" i="0" u="none" strike="noStrike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sk-SK" sz="1600" b="0" i="0" u="none" strike="noStrike" kern="1200" baseline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Massage</a:t>
            </a:r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obsah </a:t>
            </a:r>
            <a:r>
              <a:rPr lang="sk-SK" sz="1600" b="0" i="0" u="none" strike="noStrike" kern="1200" baseline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spravy</a:t>
            </a:r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600" b="0" i="0" u="none" strike="noStrike" kern="1200" baseline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</a:t>
            </a:r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sa posiela (</a:t>
            </a:r>
            <a:r>
              <a:rPr lang="sk-SK" sz="1600" b="0" i="0" u="none" strike="noStrike" kern="1200" baseline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najmensia</a:t>
            </a:r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jednotka)</a:t>
            </a:r>
          </a:p>
          <a:p>
            <a:endParaRPr lang="sk-SK" sz="1600" b="0" i="0" u="none" strike="noStrike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sk-SK" sz="1600" b="0" i="0" u="none" strike="noStrike" kern="1200" baseline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Reporter</a:t>
            </a:r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monitoruje</a:t>
            </a:r>
          </a:p>
          <a:p>
            <a:endParaRPr lang="sk-SK" sz="1600" b="0" i="0" u="none" strike="noStrike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sk-SK" sz="1600" b="0" i="0" u="none" strike="noStrike" kern="1200" baseline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Validator</a:t>
            </a:r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validuje </a:t>
            </a:r>
            <a:r>
              <a:rPr lang="sk-SK" sz="1600" b="0" i="0" u="none" strike="noStrike" kern="1200" baseline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odpoved</a:t>
            </a:r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(</a:t>
            </a:r>
            <a:r>
              <a:rPr lang="sk-SK" sz="1600" b="0" i="0" u="none" strike="noStrike" kern="1200" baseline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servre</a:t>
            </a:r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600" b="0" i="0" u="none" strike="noStrike" kern="1200" baseline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mozu</a:t>
            </a:r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600" b="0" i="0" u="none" strike="noStrike" kern="1200" baseline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rychlo</a:t>
            </a:r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600" b="0" i="0" u="none" strike="noStrike" kern="1200" baseline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odpovedat</a:t>
            </a:r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600" b="0" i="0" u="none" strike="noStrike" kern="1200" baseline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avsak</a:t>
            </a:r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len </a:t>
            </a:r>
            <a:r>
              <a:rPr lang="sk-SK" sz="1600" b="0" i="0" u="none" strike="noStrike" kern="1200" baseline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varovnymi</a:t>
            </a:r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600" b="0" i="0" u="none" strike="noStrike" kern="1200" baseline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spravami</a:t>
            </a:r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sk-SK" sz="1600" b="0" i="0" u="none" strike="noStrike" kern="1200" baseline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pretazeni</a:t>
            </a:r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endParaRPr lang="sk-SK" sz="1600" b="0" i="0" u="none" strike="noStrike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sk-SK" noProof="0" smtClean="0"/>
              <a:pPr/>
              <a:t>11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97166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/>
              <a:t>Scenario</a:t>
            </a:r>
            <a:r>
              <a:rPr lang="sk-SK" dirty="0"/>
              <a:t> je XML </a:t>
            </a:r>
            <a:r>
              <a:rPr lang="sk-SK" dirty="0" err="1"/>
              <a:t>subor</a:t>
            </a:r>
            <a:r>
              <a:rPr lang="sk-SK" dirty="0"/>
              <a:t> </a:t>
            </a:r>
            <a:r>
              <a:rPr lang="sk-SK" dirty="0" err="1"/>
              <a:t>ktory</a:t>
            </a:r>
            <a:r>
              <a:rPr lang="sk-SK" dirty="0"/>
              <a:t> popisuje </a:t>
            </a:r>
            <a:r>
              <a:rPr lang="sk-SK" dirty="0" err="1"/>
              <a:t>jednotlive</a:t>
            </a:r>
            <a:r>
              <a:rPr lang="sk-SK" dirty="0"/>
              <a:t> bloky </a:t>
            </a:r>
            <a:r>
              <a:rPr lang="sk-SK" dirty="0" err="1"/>
              <a:t>ktore</a:t>
            </a:r>
            <a:r>
              <a:rPr lang="sk-SK" dirty="0"/>
              <a:t> </a:t>
            </a:r>
            <a:r>
              <a:rPr lang="sk-SK" dirty="0" err="1"/>
              <a:t>maju</a:t>
            </a:r>
            <a:r>
              <a:rPr lang="sk-SK" dirty="0"/>
              <a:t> </a:t>
            </a:r>
            <a:r>
              <a:rPr lang="sk-SK" dirty="0" err="1"/>
              <a:t>spolupracovat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sk-SK" noProof="0" smtClean="0"/>
              <a:pPr/>
              <a:t>12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137585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sk-SK" noProof="0" smtClean="0"/>
              <a:pPr/>
              <a:t>15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6452436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Teda nenáročné kontajnery môžu byť v kľude použité a neskôr nahradené plnými počas vývoja. </a:t>
            </a:r>
          </a:p>
          <a:p>
            <a:endParaRPr lang="sk-SK" sz="1600" b="0" i="0" u="none" strike="noStrike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Vďaka IDE môže vývojár preskočiť </a:t>
            </a:r>
            <a:r>
              <a:rPr lang="sk-SK" sz="1600" b="0" i="0" u="none" strike="noStrike" kern="1200" baseline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build</a:t>
            </a:r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-ovanie pre rýchlejšie vybavenie úlohy a následné ladenie v známom prostredí. </a:t>
            </a:r>
          </a:p>
          <a:p>
            <a:endParaRPr lang="sk-SK" sz="1600" b="0" i="0" u="none" strike="noStrike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sk-SK" sz="16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Rozšíriteľná architektúra podporuje opätovné využitie existujúceho softvéru a pod-poruje jednotný Java testovací ekosystém.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sk-SK" noProof="0" smtClean="0"/>
              <a:pPr/>
              <a:t>16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805563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8539" y="2514601"/>
            <a:ext cx="8913077" cy="2262781"/>
          </a:xfrm>
        </p:spPr>
        <p:txBody>
          <a:bodyPr anchor="b">
            <a:normAutofit/>
          </a:bodyPr>
          <a:lstStyle>
            <a:lvl1pPr>
              <a:defRPr sz="5398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8539" y="4777380"/>
            <a:ext cx="8913077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744198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4529541"/>
            <a:ext cx="779564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1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609600"/>
            <a:ext cx="8913077" cy="3117040"/>
          </a:xfrm>
        </p:spPr>
        <p:txBody>
          <a:bodyPr anchor="ctr">
            <a:normAutofit/>
          </a:bodyPr>
          <a:lstStyle>
            <a:lvl1pPr algn="l">
              <a:defRPr sz="4799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4354046"/>
            <a:ext cx="891307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sk-SK" noProof="0" smtClean="0"/>
              <a:pPr/>
              <a:t>13.3.2017</a:t>
            </a:fld>
            <a:endParaRPr lang="sk-SK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31781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3244140"/>
            <a:ext cx="779564" cy="365125"/>
          </a:xfrm>
        </p:spPr>
        <p:txBody>
          <a:bodyPr/>
          <a:lstStyle/>
          <a:p>
            <a:fld id="{EB37DED6-D4C7-42EE-AB49-D2E39E64FDE4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77261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207" y="609600"/>
            <a:ext cx="8391740" cy="2895600"/>
          </a:xfrm>
        </p:spPr>
        <p:txBody>
          <a:bodyPr anchor="ctr">
            <a:normAutofit/>
          </a:bodyPr>
          <a:lstStyle>
            <a:lvl1pPr algn="l">
              <a:defRPr sz="4799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4159" y="3505200"/>
            <a:ext cx="7534591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4354046"/>
            <a:ext cx="891307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sk-SK" noProof="0" smtClean="0"/>
              <a:pPr/>
              <a:t>13.3.2017</a:t>
            </a:fld>
            <a:endParaRPr lang="sk-SK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7" y="31781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3244140"/>
            <a:ext cx="779564" cy="365125"/>
          </a:xfrm>
        </p:spPr>
        <p:txBody>
          <a:bodyPr/>
          <a:lstStyle/>
          <a:p>
            <a:fld id="{EB37DED6-D4C7-42EE-AB49-D2E39E64FDE4}" type="slidenum">
              <a:rPr lang="sk-SK" noProof="0" smtClean="0"/>
              <a:pPr/>
              <a:t>‹#›</a:t>
            </a:fld>
            <a:endParaRPr lang="sk-SK" noProof="0" dirty="0"/>
          </a:p>
        </p:txBody>
      </p:sp>
      <p:sp>
        <p:nvSpPr>
          <p:cNvPr id="14" name="TextBox 13"/>
          <p:cNvSpPr txBox="1"/>
          <p:nvPr/>
        </p:nvSpPr>
        <p:spPr>
          <a:xfrm>
            <a:off x="2467010" y="648005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1958" y="290530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108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9" y="2438401"/>
            <a:ext cx="8913078" cy="2724845"/>
          </a:xfrm>
        </p:spPr>
        <p:txBody>
          <a:bodyPr anchor="b">
            <a:normAutofit/>
          </a:bodyPr>
          <a:lstStyle>
            <a:lvl1pPr algn="l">
              <a:defRPr sz="4799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181600"/>
            <a:ext cx="8913078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sk-SK" noProof="0" smtClean="0"/>
              <a:pPr/>
              <a:t>13.3.2017</a:t>
            </a:fld>
            <a:endParaRPr lang="sk-SK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fld id="{EB37DED6-D4C7-42EE-AB49-D2E39E64FDE4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740867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207" y="609600"/>
            <a:ext cx="8391740" cy="2895600"/>
          </a:xfrm>
        </p:spPr>
        <p:txBody>
          <a:bodyPr anchor="ctr">
            <a:normAutofit/>
          </a:bodyPr>
          <a:lstStyle>
            <a:lvl1pPr algn="l">
              <a:defRPr sz="4799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538" y="4343400"/>
            <a:ext cx="8913078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181600"/>
            <a:ext cx="8913078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sk-SK" noProof="0" smtClean="0"/>
              <a:pPr/>
              <a:t>13.3.2017</a:t>
            </a:fld>
            <a:endParaRPr lang="sk-SK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fld id="{EB37DED6-D4C7-42EE-AB49-D2E39E64FDE4}" type="slidenum">
              <a:rPr lang="sk-SK" noProof="0" smtClean="0"/>
              <a:pPr/>
              <a:t>‹#›</a:t>
            </a:fld>
            <a:endParaRPr lang="sk-SK" noProof="0" dirty="0"/>
          </a:p>
        </p:txBody>
      </p:sp>
      <p:sp>
        <p:nvSpPr>
          <p:cNvPr id="17" name="TextBox 16"/>
          <p:cNvSpPr txBox="1"/>
          <p:nvPr/>
        </p:nvSpPr>
        <p:spPr>
          <a:xfrm>
            <a:off x="2467010" y="648005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1958" y="290530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29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627407"/>
            <a:ext cx="8913077" cy="2880020"/>
          </a:xfrm>
        </p:spPr>
        <p:txBody>
          <a:bodyPr anchor="ctr">
            <a:normAutofit/>
          </a:bodyPr>
          <a:lstStyle>
            <a:lvl1pPr algn="l">
              <a:defRPr sz="4799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538" y="4343400"/>
            <a:ext cx="8913078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181600"/>
            <a:ext cx="8913078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sk-SK" noProof="0" smtClean="0"/>
              <a:pPr/>
              <a:t>13.3.2017</a:t>
            </a:fld>
            <a:endParaRPr lang="sk-SK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fld id="{EB37DED6-D4C7-42EE-AB49-D2E39E64FDE4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310721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B6C2-1084-4AED-A74A-DF028B0094EA}" type="datetimeFigureOut">
              <a:rPr lang="sk-SK" noProof="0" smtClean="0"/>
              <a:t>13.3.2017</a:t>
            </a:fld>
            <a:endParaRPr lang="sk-SK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51395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2392" y="627406"/>
            <a:ext cx="2207026" cy="5283817"/>
          </a:xfrm>
        </p:spPr>
        <p:txBody>
          <a:bodyPr vert="eaVert" anchor="ctr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8538" y="627406"/>
            <a:ext cx="6475313" cy="5283817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B6C2-1084-4AED-A74A-DF028B0094EA}" type="datetimeFigureOut">
              <a:rPr lang="sk-SK" noProof="0" smtClean="0"/>
              <a:t>13.3.2017</a:t>
            </a:fld>
            <a:endParaRPr lang="sk-SK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50655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250" y="624110"/>
            <a:ext cx="8909366" cy="128089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8538" y="2133600"/>
            <a:ext cx="8913078" cy="3777622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sk-SK" noProof="0" smtClean="0"/>
              <a:pPr/>
              <a:t>13.3.2017</a:t>
            </a:fld>
            <a:endParaRPr lang="sk-SK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37126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2058750"/>
            <a:ext cx="8913077" cy="1468800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3530129"/>
            <a:ext cx="8913077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31781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3244140"/>
            <a:ext cx="779564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73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8538" y="2133600"/>
            <a:ext cx="4312741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88874" y="2126222"/>
            <a:ext cx="4312741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sk-SK" noProof="0" smtClean="0"/>
              <a:t>13.3.2017</a:t>
            </a:fld>
            <a:endParaRPr lang="sk-SK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787783"/>
            <a:ext cx="779564" cy="365125"/>
          </a:xfrm>
        </p:spPr>
        <p:txBody>
          <a:bodyPr/>
          <a:lstStyle/>
          <a:p>
            <a:fld id="{EB37DED6-D4C7-42EE-AB49-D2E39E64FDE4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14294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8608" y="1972703"/>
            <a:ext cx="3991692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8538" y="2548966"/>
            <a:ext cx="4341762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4674" y="1969475"/>
            <a:ext cx="3997960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5091" y="2545738"/>
            <a:ext cx="4337544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sk-SK" noProof="0" smtClean="0"/>
              <a:t>13.3.2017</a:t>
            </a:fld>
            <a:endParaRPr lang="sk-SK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787783"/>
            <a:ext cx="779564" cy="365125"/>
          </a:xfrm>
        </p:spPr>
        <p:txBody>
          <a:bodyPr/>
          <a:lstStyle/>
          <a:p>
            <a:fld id="{EB37DED6-D4C7-42EE-AB49-D2E39E64FDE4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54615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sk-SK" noProof="0" smtClean="0"/>
              <a:t>13.3.2017</a:t>
            </a:fld>
            <a:endParaRPr lang="sk-SK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16891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sk-SK" noProof="0" smtClean="0"/>
              <a:t>13.3.2017</a:t>
            </a:fld>
            <a:endParaRPr lang="sk-SK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45881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446088"/>
            <a:ext cx="3504286" cy="976312"/>
          </a:xfrm>
        </p:spPr>
        <p:txBody>
          <a:bodyPr anchor="b"/>
          <a:lstStyle>
            <a:lvl1pPr algn="l">
              <a:defRPr sz="1999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1365" y="446089"/>
            <a:ext cx="5180251" cy="5414963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8" y="1598613"/>
            <a:ext cx="3504286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F754-515F-40B9-8D24-D54D5825B3D0}" type="datetimeFigureOut">
              <a:rPr lang="sk-SK" noProof="0" smtClean="0"/>
              <a:t>13.3.2017</a:t>
            </a:fld>
            <a:endParaRPr lang="sk-SK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042707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9" y="4800600"/>
            <a:ext cx="891307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8538" y="634965"/>
            <a:ext cx="8913078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367338"/>
            <a:ext cx="891307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F754-515F-40B9-8D24-D54D5825B3D0}" type="datetimeFigureOut">
              <a:rPr lang="sk-SK" noProof="0" smtClean="0"/>
              <a:t>13.3.2017</a:t>
            </a:fld>
            <a:endParaRPr lang="sk-SK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fld id="{2DFBB78A-01B4-41F2-96B0-677A4A282832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95983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0773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14" y="157"/>
            <a:ext cx="2356060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32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249" y="624110"/>
            <a:ext cx="8909366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2133600"/>
            <a:ext cx="8913078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58914" y="6130437"/>
            <a:ext cx="1145984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204D1-F9BD-4643-8480-6EA41EB484F1}" type="datetimeFigureOut">
              <a:rPr lang="sk-SK" noProof="0" smtClean="0"/>
              <a:pPr/>
              <a:t>13.3.2017</a:t>
            </a:fld>
            <a:endParaRPr lang="sk-SK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538" y="6135809"/>
            <a:ext cx="7618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674" y="787783"/>
            <a:ext cx="779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99">
                <a:solidFill>
                  <a:srgbClr val="FEFFFF"/>
                </a:solidFill>
              </a:defRPr>
            </a:lvl1pPr>
          </a:lstStyle>
          <a:p>
            <a:fld id="{EB37DED6-D4C7-42EE-AB49-D2E39E64FDE4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992868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arquillian.org/" TargetMode="External"/><Relationship Id="rId2" Type="http://schemas.openxmlformats.org/officeDocument/2006/relationships/hyperlink" Target="https://www.perfcake.org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38028" y="1916832"/>
            <a:ext cx="8913077" cy="2262781"/>
          </a:xfrm>
        </p:spPr>
        <p:txBody>
          <a:bodyPr/>
          <a:lstStyle/>
          <a:p>
            <a:r>
              <a:rPr lang="sk-SK" dirty="0" err="1"/>
              <a:t>Arquillian</a:t>
            </a:r>
            <a:r>
              <a:rPr lang="sk-SK" dirty="0"/>
              <a:t> </a:t>
            </a:r>
            <a:r>
              <a:rPr lang="sk-SK" dirty="0" err="1"/>
              <a:t>extension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performance</a:t>
            </a:r>
            <a:r>
              <a:rPr lang="sk-SK" dirty="0"/>
              <a:t> </a:t>
            </a:r>
            <a:r>
              <a:rPr lang="sk-SK" dirty="0" err="1"/>
              <a:t>testing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2382" y="4927600"/>
            <a:ext cx="7254677" cy="1244600"/>
          </a:xfrm>
        </p:spPr>
        <p:txBody>
          <a:bodyPr>
            <a:normAutofit fontScale="85000" lnSpcReduction="10000"/>
          </a:bodyPr>
          <a:lstStyle/>
          <a:p>
            <a:pPr marL="0" indent="0" algn="l">
              <a:spcBef>
                <a:spcPts val="0"/>
              </a:spcBef>
              <a:buNone/>
            </a:pPr>
            <a:r>
              <a:rPr lang="sk-SK" sz="2800" b="0" i="0" dirty="0">
                <a:solidFill>
                  <a:srgbClr val="374C81"/>
                </a:solidFill>
              </a:rPr>
              <a:t>Milan Chrastina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sk-SK" sz="2800" dirty="0">
                <a:solidFill>
                  <a:srgbClr val="374C81"/>
                </a:solidFill>
              </a:rPr>
              <a:t>Firemný konzultant: Martin </a:t>
            </a:r>
            <a:r>
              <a:rPr lang="sk-SK" sz="2800" dirty="0" err="1">
                <a:solidFill>
                  <a:srgbClr val="374C81"/>
                </a:solidFill>
              </a:rPr>
              <a:t>Večeřa</a:t>
            </a:r>
            <a:endParaRPr lang="sk-SK" sz="2800" dirty="0">
              <a:solidFill>
                <a:srgbClr val="374C81"/>
              </a:solidFill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sk-SK" sz="2800" b="0" i="0" dirty="0">
                <a:solidFill>
                  <a:srgbClr val="374C81"/>
                </a:solidFill>
              </a:rPr>
              <a:t>Vedúci práce z UPJŠ: RNDr. Peter </a:t>
            </a:r>
            <a:r>
              <a:rPr lang="sk-SK" sz="2800" b="0" i="0" dirty="0" err="1">
                <a:solidFill>
                  <a:srgbClr val="374C81"/>
                </a:solidFill>
              </a:rPr>
              <a:t>Gurský</a:t>
            </a:r>
            <a:r>
              <a:rPr lang="sk-SK" sz="2800" b="0" i="0" dirty="0">
                <a:solidFill>
                  <a:srgbClr val="374C81"/>
                </a:solidFill>
              </a:rPr>
              <a:t>, PhD.</a:t>
            </a:r>
          </a:p>
        </p:txBody>
      </p:sp>
    </p:spTree>
    <p:extLst>
      <p:ext uri="{BB962C8B-B14F-4D97-AF65-F5344CB8AC3E}">
        <p14:creationId xmlns:p14="http://schemas.microsoft.com/office/powerpoint/2010/main" val="365034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1216152">
              <a:lnSpc>
                <a:spcPct val="85000"/>
              </a:lnSpc>
              <a:spcBef>
                <a:spcPts val="0"/>
              </a:spcBef>
              <a:buNone/>
            </a:pPr>
            <a:r>
              <a:rPr lang="sk-SK" sz="4400" b="0" i="0" dirty="0" err="1">
                <a:solidFill>
                  <a:srgbClr val="374C81"/>
                </a:solidFill>
                <a:latin typeface="Century Gothic"/>
                <a:ea typeface="+mj-ea"/>
                <a:cs typeface="+mj-cs"/>
              </a:rPr>
              <a:t>PerfCake</a:t>
            </a:r>
            <a:endParaRPr lang="sk-SK" sz="4400" b="0" i="0" baseline="0" dirty="0">
              <a:solidFill>
                <a:srgbClr val="374C81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1752" indent="-301752" defTabSz="1216152">
              <a:lnSpc>
                <a:spcPct val="150000"/>
              </a:lnSpc>
              <a:buClr>
                <a:srgbClr val="374C81"/>
              </a:buClr>
              <a:buFont typeface="Arial"/>
              <a:buChar char="•"/>
            </a:pPr>
            <a:r>
              <a:rPr lang="sk-SK" sz="2200" dirty="0">
                <a:solidFill>
                  <a:schemeClr val="tx1"/>
                </a:solidFill>
              </a:rPr>
              <a:t>Nástroj na výkonnostné testovanie a záťažový generátor so zameraním na </a:t>
            </a:r>
            <a:r>
              <a:rPr lang="sk-SK" sz="2200" dirty="0" err="1">
                <a:solidFill>
                  <a:schemeClr val="tx1"/>
                </a:solidFill>
              </a:rPr>
              <a:t>minimalistickosť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endParaRPr lang="sk-SK" sz="2200" b="0" i="0" dirty="0">
              <a:solidFill>
                <a:schemeClr val="tx1"/>
              </a:solidFill>
              <a:latin typeface="Century Gothic"/>
            </a:endParaRPr>
          </a:p>
          <a:p>
            <a:pPr marL="301752" indent="-301752" defTabSz="1216152">
              <a:lnSpc>
                <a:spcPct val="150000"/>
              </a:lnSpc>
              <a:buClr>
                <a:srgbClr val="374C81"/>
              </a:buClr>
              <a:buFont typeface="Arial"/>
              <a:buChar char="•"/>
            </a:pPr>
            <a:r>
              <a:rPr lang="sk-SK" sz="2200" dirty="0">
                <a:solidFill>
                  <a:schemeClr val="tx1"/>
                </a:solidFill>
              </a:rPr>
              <a:t>Zložený z komponent </a:t>
            </a:r>
            <a:endParaRPr lang="en-US" sz="2200" b="0" i="0" dirty="0">
              <a:solidFill>
                <a:schemeClr val="tx1"/>
              </a:solidFill>
              <a:latin typeface="Century Gothic"/>
            </a:endParaRPr>
          </a:p>
          <a:p>
            <a:pPr marL="301752" indent="-301752" algn="l" defTabSz="1216152">
              <a:lnSpc>
                <a:spcPct val="150000"/>
              </a:lnSpc>
              <a:spcBef>
                <a:spcPts val="1866"/>
              </a:spcBef>
              <a:buClr>
                <a:srgbClr val="374C81"/>
              </a:buClr>
              <a:buSzPct val="100000"/>
              <a:buFont typeface="Arial"/>
              <a:buChar char="•"/>
            </a:pPr>
            <a:r>
              <a:rPr lang="sk-SK" sz="2200" dirty="0">
                <a:solidFill>
                  <a:schemeClr val="tx1"/>
                </a:solidFill>
                <a:latin typeface="Century Gothic"/>
              </a:rPr>
              <a:t>Podpora rôznych protokolov a  rozhraní (HTTP, REST, SOAP, JDBC...)</a:t>
            </a:r>
          </a:p>
          <a:p>
            <a:pPr marL="301752" indent="-301752" defTabSz="1216152">
              <a:lnSpc>
                <a:spcPct val="150000"/>
              </a:lnSpc>
              <a:buClr>
                <a:srgbClr val="374C81"/>
              </a:buClr>
              <a:buFont typeface="Arial"/>
              <a:buChar char="•"/>
            </a:pPr>
            <a:r>
              <a:rPr lang="sk-SK" sz="2200" dirty="0">
                <a:solidFill>
                  <a:schemeClr val="tx1"/>
                </a:solidFill>
              </a:rPr>
              <a:t>Jednoduchý koncept architektúry</a:t>
            </a:r>
            <a:endParaRPr lang="sk-SK" sz="2200" b="0" i="0" dirty="0">
              <a:solidFill>
                <a:schemeClr val="tx1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91896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Zástupný symbol obsahu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932" y="548680"/>
            <a:ext cx="8784976" cy="5756866"/>
          </a:xfrm>
        </p:spPr>
      </p:pic>
    </p:spTree>
    <p:extLst>
      <p:ext uri="{BB962C8B-B14F-4D97-AF65-F5344CB8AC3E}">
        <p14:creationId xmlns:p14="http://schemas.microsoft.com/office/powerpoint/2010/main" val="144848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1216152">
              <a:lnSpc>
                <a:spcPct val="85000"/>
              </a:lnSpc>
              <a:spcBef>
                <a:spcPts val="0"/>
              </a:spcBef>
              <a:buNone/>
            </a:pPr>
            <a:r>
              <a:rPr lang="sk-SK" sz="4400" b="0" i="0" baseline="0" dirty="0">
                <a:solidFill>
                  <a:srgbClr val="374C81"/>
                </a:solidFill>
                <a:latin typeface="Century Gothic"/>
                <a:ea typeface="+mj-ea"/>
                <a:cs typeface="+mj-cs"/>
              </a:rPr>
              <a:t>Spúšťanie</a:t>
            </a:r>
            <a:r>
              <a:rPr lang="sk-SK" sz="4400" b="0" i="0" dirty="0">
                <a:solidFill>
                  <a:srgbClr val="374C81"/>
                </a:solidFill>
                <a:latin typeface="Century Gothic"/>
                <a:ea typeface="+mj-ea"/>
                <a:cs typeface="+mj-cs"/>
              </a:rPr>
              <a:t> aplikácie </a:t>
            </a:r>
            <a:r>
              <a:rPr lang="sk-SK" sz="4400" b="0" i="0" dirty="0" err="1">
                <a:solidFill>
                  <a:srgbClr val="374C81"/>
                </a:solidFill>
                <a:latin typeface="Century Gothic"/>
                <a:ea typeface="+mj-ea"/>
                <a:cs typeface="+mj-cs"/>
              </a:rPr>
              <a:t>PerfCake</a:t>
            </a:r>
            <a:endParaRPr lang="sk-SK" sz="4400" b="0" i="0" baseline="0" dirty="0">
              <a:solidFill>
                <a:srgbClr val="374C81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1752" indent="-301752" algn="l" defTabSz="1216152">
              <a:lnSpc>
                <a:spcPct val="95000"/>
              </a:lnSpc>
              <a:spcBef>
                <a:spcPts val="1866"/>
              </a:spcBef>
              <a:buClr>
                <a:srgbClr val="374C81"/>
              </a:buClr>
              <a:buSzPct val="100000"/>
              <a:buFont typeface="Arial"/>
              <a:buChar char="•"/>
            </a:pPr>
            <a:r>
              <a:rPr lang="sk-SK" sz="2200" b="0" i="0" dirty="0">
                <a:solidFill>
                  <a:srgbClr val="374C81"/>
                </a:solidFill>
                <a:latin typeface="Century Gothic"/>
                <a:ea typeface="+mn-ea"/>
                <a:cs typeface="+mn-cs"/>
              </a:rPr>
              <a:t>Nutnosť vytvorenia „</a:t>
            </a:r>
            <a:r>
              <a:rPr lang="sk-SK" sz="2200" b="0" i="0" dirty="0" err="1">
                <a:solidFill>
                  <a:srgbClr val="374C81"/>
                </a:solidFill>
                <a:latin typeface="Century Gothic"/>
                <a:ea typeface="+mn-ea"/>
                <a:cs typeface="+mn-cs"/>
              </a:rPr>
              <a:t>scenária</a:t>
            </a:r>
            <a:r>
              <a:rPr lang="sk-SK" sz="2200" b="0" i="0" dirty="0">
                <a:solidFill>
                  <a:srgbClr val="374C81"/>
                </a:solidFill>
                <a:latin typeface="Century Gothic"/>
                <a:ea typeface="+mn-ea"/>
                <a:cs typeface="+mn-cs"/>
              </a:rPr>
              <a:t>“</a:t>
            </a:r>
          </a:p>
          <a:p>
            <a:pPr marL="301752" indent="-301752" algn="l" defTabSz="1216152">
              <a:lnSpc>
                <a:spcPct val="95000"/>
              </a:lnSpc>
              <a:spcBef>
                <a:spcPts val="1866"/>
              </a:spcBef>
              <a:buClr>
                <a:srgbClr val="374C81"/>
              </a:buClr>
              <a:buSzPct val="100000"/>
              <a:buFont typeface="Arial"/>
              <a:buChar char="•"/>
            </a:pPr>
            <a:endParaRPr lang="sk-SK" sz="2200" b="0" i="0" dirty="0">
              <a:solidFill>
                <a:srgbClr val="374C81"/>
              </a:solidFill>
              <a:latin typeface="Century Gothic"/>
              <a:ea typeface="+mn-ea"/>
              <a:cs typeface="+mn-cs"/>
            </a:endParaRPr>
          </a:p>
          <a:p>
            <a:pPr marL="301752" indent="-301752" algn="l" defTabSz="1216152">
              <a:lnSpc>
                <a:spcPct val="95000"/>
              </a:lnSpc>
              <a:spcBef>
                <a:spcPts val="1866"/>
              </a:spcBef>
              <a:buClr>
                <a:srgbClr val="374C81"/>
              </a:buClr>
              <a:buSzPct val="100000"/>
              <a:buFont typeface="Arial"/>
              <a:buChar char="•"/>
            </a:pPr>
            <a:r>
              <a:rPr lang="sk-SK" sz="2200" dirty="0">
                <a:solidFill>
                  <a:srgbClr val="374C81"/>
                </a:solidFill>
                <a:latin typeface="Century Gothic"/>
              </a:rPr>
              <a:t>Následného spustenia pomocou </a:t>
            </a:r>
            <a:r>
              <a:rPr lang="sk-SK" sz="2200" dirty="0" err="1">
                <a:solidFill>
                  <a:srgbClr val="374C81"/>
                </a:solidFill>
                <a:latin typeface="Century Gothic"/>
              </a:rPr>
              <a:t>Maven</a:t>
            </a:r>
            <a:r>
              <a:rPr lang="sk-SK" sz="2200" dirty="0">
                <a:solidFill>
                  <a:srgbClr val="374C81"/>
                </a:solidFill>
                <a:latin typeface="Century Gothic"/>
              </a:rPr>
              <a:t>-u alebo predpripraveného </a:t>
            </a:r>
            <a:r>
              <a:rPr lang="sk-SK" sz="2200" dirty="0" err="1">
                <a:solidFill>
                  <a:srgbClr val="374C81"/>
                </a:solidFill>
                <a:latin typeface="Century Gothic"/>
              </a:rPr>
              <a:t>shell</a:t>
            </a:r>
            <a:r>
              <a:rPr lang="sk-SK" sz="2200" dirty="0">
                <a:solidFill>
                  <a:srgbClr val="374C81"/>
                </a:solidFill>
                <a:latin typeface="Century Gothic"/>
              </a:rPr>
              <a:t> skriptu</a:t>
            </a:r>
            <a:endParaRPr lang="en-US" sz="2200" dirty="0">
              <a:solidFill>
                <a:srgbClr val="374C81"/>
              </a:solidFill>
              <a:latin typeface="Century Gothic"/>
            </a:endParaRPr>
          </a:p>
          <a:p>
            <a:pPr marL="301752" indent="-301752" algn="l" defTabSz="1216152">
              <a:lnSpc>
                <a:spcPct val="95000"/>
              </a:lnSpc>
              <a:spcBef>
                <a:spcPts val="1866"/>
              </a:spcBef>
              <a:buClr>
                <a:srgbClr val="374C81"/>
              </a:buClr>
              <a:buSzPct val="100000"/>
              <a:buFont typeface="Arial"/>
              <a:buChar char="•"/>
            </a:pPr>
            <a:endParaRPr lang="en-US" sz="2200" b="0" i="0" dirty="0">
              <a:solidFill>
                <a:srgbClr val="374C81"/>
              </a:solidFill>
              <a:latin typeface="Century Gothic"/>
              <a:ea typeface="+mn-ea"/>
              <a:cs typeface="+mn-cs"/>
            </a:endParaRPr>
          </a:p>
          <a:p>
            <a:pPr marL="301752" indent="-301752" algn="l" defTabSz="1216152">
              <a:lnSpc>
                <a:spcPct val="95000"/>
              </a:lnSpc>
              <a:spcBef>
                <a:spcPts val="1866"/>
              </a:spcBef>
              <a:buClr>
                <a:srgbClr val="374C81"/>
              </a:buClr>
              <a:buSzPct val="100000"/>
              <a:buFont typeface="Arial"/>
              <a:buChar char="•"/>
            </a:pPr>
            <a:r>
              <a:rPr lang="sk-SK" sz="2200" dirty="0">
                <a:solidFill>
                  <a:srgbClr val="374C81"/>
                </a:solidFill>
                <a:latin typeface="Century Gothic"/>
              </a:rPr>
              <a:t>Žiadna podpora pre IDE</a:t>
            </a:r>
            <a:endParaRPr lang="sk-SK" sz="2200" b="0" i="0" dirty="0">
              <a:solidFill>
                <a:srgbClr val="374C81"/>
              </a:solidFill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783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09" y="1628800"/>
            <a:ext cx="10414754" cy="3942728"/>
          </a:xfrm>
        </p:spPr>
      </p:pic>
    </p:spTree>
    <p:extLst>
      <p:ext uri="{BB962C8B-B14F-4D97-AF65-F5344CB8AC3E}">
        <p14:creationId xmlns:p14="http://schemas.microsoft.com/office/powerpoint/2010/main" val="353705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1216152">
              <a:lnSpc>
                <a:spcPct val="85000"/>
              </a:lnSpc>
              <a:spcBef>
                <a:spcPts val="0"/>
              </a:spcBef>
              <a:buNone/>
            </a:pPr>
            <a:r>
              <a:rPr lang="sk-SK" sz="4400" b="0" i="0" baseline="0" dirty="0">
                <a:solidFill>
                  <a:srgbClr val="374C81"/>
                </a:solidFill>
                <a:latin typeface="Century Gothic"/>
                <a:ea typeface="+mj-ea"/>
                <a:cs typeface="+mj-cs"/>
              </a:rPr>
              <a:t>Ciele bakalárskej</a:t>
            </a:r>
            <a:r>
              <a:rPr lang="sk-SK" sz="4400" b="0" i="0" dirty="0">
                <a:solidFill>
                  <a:srgbClr val="374C81"/>
                </a:solidFill>
                <a:latin typeface="Century Gothic"/>
                <a:ea typeface="+mj-ea"/>
                <a:cs typeface="+mj-cs"/>
              </a:rPr>
              <a:t> práce</a:t>
            </a:r>
            <a:endParaRPr lang="sk-SK" sz="4400" b="0" i="0" baseline="0" dirty="0">
              <a:solidFill>
                <a:srgbClr val="374C81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200" dirty="0"/>
              <a:t>Navrhnúť integráciu aplikácie </a:t>
            </a:r>
            <a:r>
              <a:rPr lang="sk-SK" sz="2200" dirty="0" err="1"/>
              <a:t>PerfCake</a:t>
            </a:r>
            <a:r>
              <a:rPr lang="sk-SK" sz="2200" dirty="0"/>
              <a:t> s testovacou platformou </a:t>
            </a:r>
            <a:r>
              <a:rPr lang="sk-SK" sz="2200" dirty="0" err="1"/>
              <a:t>Arquillian</a:t>
            </a:r>
            <a:endParaRPr lang="sk-SK" sz="2200" dirty="0"/>
          </a:p>
          <a:p>
            <a:endParaRPr lang="sk-SK" sz="2200" dirty="0"/>
          </a:p>
          <a:p>
            <a:r>
              <a:rPr lang="sk-SK" sz="2200" dirty="0"/>
              <a:t>Vypracovať rešerš dostupných riešení na vykonávanie výkonnostného testovania</a:t>
            </a:r>
          </a:p>
          <a:p>
            <a:endParaRPr lang="sk-SK" sz="2200" dirty="0"/>
          </a:p>
          <a:p>
            <a:r>
              <a:rPr lang="sk-SK" sz="2200" dirty="0"/>
              <a:t>Zhodnotiť iné možné riešenia integrácie ako </a:t>
            </a:r>
            <a:r>
              <a:rPr lang="sk-SK" sz="2200" dirty="0" err="1"/>
              <a:t>Arquillian</a:t>
            </a:r>
            <a:endParaRPr lang="sk-SK" sz="2200" dirty="0"/>
          </a:p>
        </p:txBody>
      </p:sp>
    </p:spTree>
    <p:extLst>
      <p:ext uri="{BB962C8B-B14F-4D97-AF65-F5344CB8AC3E}">
        <p14:creationId xmlns:p14="http://schemas.microsoft.com/office/powerpoint/2010/main" val="1340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1216152">
              <a:lnSpc>
                <a:spcPct val="85000"/>
              </a:lnSpc>
              <a:spcBef>
                <a:spcPts val="0"/>
              </a:spcBef>
              <a:buNone/>
            </a:pPr>
            <a:r>
              <a:rPr lang="sk-SK" sz="4400" b="0" i="0" baseline="0" dirty="0" err="1">
                <a:solidFill>
                  <a:srgbClr val="374C81"/>
                </a:solidFill>
                <a:latin typeface="Century Gothic"/>
                <a:ea typeface="+mj-ea"/>
                <a:cs typeface="+mj-cs"/>
              </a:rPr>
              <a:t>Arquillian</a:t>
            </a:r>
            <a:r>
              <a:rPr lang="sk-SK" sz="4400" b="0" i="0" dirty="0">
                <a:solidFill>
                  <a:srgbClr val="374C81"/>
                </a:solidFill>
                <a:latin typeface="Century Gothic"/>
                <a:ea typeface="+mj-ea"/>
                <a:cs typeface="+mj-cs"/>
              </a:rPr>
              <a:t> </a:t>
            </a:r>
            <a:r>
              <a:rPr lang="sk-SK" sz="4400" b="0" i="0" dirty="0" err="1">
                <a:solidFill>
                  <a:srgbClr val="374C81"/>
                </a:solidFill>
                <a:latin typeface="Century Gothic"/>
                <a:ea typeface="+mj-ea"/>
                <a:cs typeface="+mj-cs"/>
              </a:rPr>
              <a:t>framework</a:t>
            </a:r>
            <a:endParaRPr lang="sk-SK" sz="4400" b="0" i="0" baseline="0" dirty="0">
              <a:solidFill>
                <a:srgbClr val="374C81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2592250" y="1911105"/>
            <a:ext cx="8913078" cy="3777622"/>
          </a:xfrm>
        </p:spPr>
        <p:txBody>
          <a:bodyPr>
            <a:noAutofit/>
          </a:bodyPr>
          <a:lstStyle/>
          <a:p>
            <a:pPr marL="301752" indent="-301752" algn="l" defTabSz="1216152">
              <a:lnSpc>
                <a:spcPct val="150000"/>
              </a:lnSpc>
              <a:spcBef>
                <a:spcPts val="1866"/>
              </a:spcBef>
              <a:buClr>
                <a:srgbClr val="374C81"/>
              </a:buClr>
              <a:buSzPct val="100000"/>
              <a:buFont typeface="Arial"/>
              <a:buChar char="•"/>
            </a:pPr>
            <a:r>
              <a:rPr lang="sk-SK" sz="2200" b="0" i="0" dirty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Testovacia platforma pre Javu a JVM</a:t>
            </a:r>
          </a:p>
          <a:p>
            <a:pPr marL="301752" indent="-301752" algn="l" defTabSz="1216152">
              <a:lnSpc>
                <a:spcPct val="150000"/>
              </a:lnSpc>
              <a:spcBef>
                <a:spcPts val="1866"/>
              </a:spcBef>
              <a:buClr>
                <a:srgbClr val="374C81"/>
              </a:buClr>
              <a:buSzPct val="100000"/>
              <a:buFont typeface="Arial"/>
              <a:buChar char="•"/>
            </a:pPr>
            <a:r>
              <a:rPr lang="sk-SK" sz="2200" dirty="0">
                <a:solidFill>
                  <a:schemeClr val="tx1"/>
                </a:solidFill>
                <a:latin typeface="Century Gothic"/>
              </a:rPr>
              <a:t>Umožňuje vykonávať integrované a </a:t>
            </a:r>
            <a:r>
              <a:rPr lang="sk-SK" sz="2200" dirty="0" err="1">
                <a:solidFill>
                  <a:schemeClr val="tx1"/>
                </a:solidFill>
                <a:latin typeface="Century Gothic"/>
              </a:rPr>
              <a:t>funkcionálne</a:t>
            </a:r>
            <a:r>
              <a:rPr lang="sk-SK" sz="2200" dirty="0">
                <a:solidFill>
                  <a:schemeClr val="tx1"/>
                </a:solidFill>
                <a:latin typeface="Century Gothic"/>
              </a:rPr>
              <a:t> testy</a:t>
            </a:r>
          </a:p>
          <a:p>
            <a:pPr marL="301752" indent="-301752" algn="l" defTabSz="1216152">
              <a:lnSpc>
                <a:spcPct val="150000"/>
              </a:lnSpc>
              <a:spcBef>
                <a:spcPts val="1866"/>
              </a:spcBef>
              <a:buClr>
                <a:srgbClr val="374C81"/>
              </a:buClr>
              <a:buSzPct val="100000"/>
              <a:buFont typeface="Arial"/>
              <a:buChar char="•"/>
            </a:pPr>
            <a:r>
              <a:rPr lang="sk-SK" sz="2200" dirty="0">
                <a:solidFill>
                  <a:schemeClr val="tx1"/>
                </a:solidFill>
                <a:latin typeface="Century Gothic"/>
              </a:rPr>
              <a:t>Zameriava sa na integráciu aplikačného kódu priamo v reálnom prostredí behu programu</a:t>
            </a:r>
          </a:p>
          <a:p>
            <a:pPr marL="301752" indent="-301752" algn="l" defTabSz="1216152">
              <a:lnSpc>
                <a:spcPct val="150000"/>
              </a:lnSpc>
              <a:spcBef>
                <a:spcPts val="1866"/>
              </a:spcBef>
              <a:buClr>
                <a:srgbClr val="374C81"/>
              </a:buClr>
              <a:buSzPct val="100000"/>
              <a:buFont typeface="Arial"/>
              <a:buChar char="•"/>
            </a:pPr>
            <a:r>
              <a:rPr lang="sk-SK" sz="2200" b="0" i="0" dirty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Nemusíme spravovať beh programu z testu</a:t>
            </a:r>
          </a:p>
          <a:p>
            <a:pPr marL="301752" indent="-301752" algn="l" defTabSz="1216152">
              <a:lnSpc>
                <a:spcPct val="150000"/>
              </a:lnSpc>
              <a:spcBef>
                <a:spcPts val="1866"/>
              </a:spcBef>
              <a:buClr>
                <a:srgbClr val="374C81"/>
              </a:buClr>
              <a:buSzPct val="100000"/>
              <a:buFont typeface="Arial"/>
              <a:buChar char="•"/>
            </a:pPr>
            <a:r>
              <a:rPr lang="sk-SK" sz="2200" b="0" i="0" dirty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Potrebné balíčky sa pribalia k platforme ktorú rozširujú čo vyúsťuje k jednoduchému spusteniu cez IDE</a:t>
            </a:r>
          </a:p>
        </p:txBody>
      </p:sp>
    </p:spTree>
    <p:extLst>
      <p:ext uri="{BB962C8B-B14F-4D97-AF65-F5344CB8AC3E}">
        <p14:creationId xmlns:p14="http://schemas.microsoft.com/office/powerpoint/2010/main" val="105281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1216152">
              <a:lnSpc>
                <a:spcPct val="85000"/>
              </a:lnSpc>
              <a:spcBef>
                <a:spcPts val="0"/>
              </a:spcBef>
              <a:buNone/>
            </a:pPr>
            <a:r>
              <a:rPr lang="sk-SK" sz="4400" b="0" i="0" baseline="0" dirty="0">
                <a:solidFill>
                  <a:srgbClr val="374C81"/>
                </a:solidFill>
                <a:latin typeface="Century Gothic"/>
                <a:ea typeface="+mj-ea"/>
                <a:cs typeface="+mj-cs"/>
              </a:rPr>
              <a:t>3 základné</a:t>
            </a:r>
            <a:r>
              <a:rPr lang="sk-SK" sz="4400" b="0" i="0" dirty="0">
                <a:solidFill>
                  <a:srgbClr val="374C81"/>
                </a:solidFill>
                <a:latin typeface="Century Gothic"/>
                <a:ea typeface="+mj-ea"/>
                <a:cs typeface="+mj-cs"/>
              </a:rPr>
              <a:t> princípy</a:t>
            </a:r>
            <a:endParaRPr lang="sk-SK" sz="4400" b="0" i="0" baseline="0" dirty="0">
              <a:solidFill>
                <a:srgbClr val="374C81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sz="2200" dirty="0">
                <a:solidFill>
                  <a:schemeClr val="tx1"/>
                </a:solidFill>
              </a:rPr>
              <a:t>Testy by mali byť prenosné na akýkoľvek podporovaný kontajner.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sk-SK" sz="2200" b="0" i="0" dirty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Testy by mali byť spustiteľné z IDE ako aj z </a:t>
            </a:r>
            <a:r>
              <a:rPr lang="sk-SK" sz="2200" b="0" i="0" dirty="0" err="1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buildovacieho</a:t>
            </a:r>
            <a:r>
              <a:rPr lang="sk-SK" sz="2200" b="0" i="0" dirty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 nástroja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sk-SK" sz="2200" dirty="0">
                <a:solidFill>
                  <a:schemeClr val="tx1"/>
                </a:solidFill>
                <a:latin typeface="Century Gothic"/>
              </a:rPr>
              <a:t>Platforma by mala rozširovať alebo integrovať existujúci test </a:t>
            </a:r>
            <a:r>
              <a:rPr lang="sk-SK" sz="2200" dirty="0" err="1">
                <a:solidFill>
                  <a:schemeClr val="tx1"/>
                </a:solidFill>
                <a:latin typeface="Century Gothic"/>
              </a:rPr>
              <a:t>framework</a:t>
            </a:r>
            <a:endParaRPr lang="sk-SK" sz="2200" b="0" i="0" dirty="0">
              <a:solidFill>
                <a:schemeClr val="tx1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8550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1216152">
              <a:lnSpc>
                <a:spcPct val="85000"/>
              </a:lnSpc>
              <a:spcBef>
                <a:spcPts val="0"/>
              </a:spcBef>
              <a:buNone/>
            </a:pPr>
            <a:r>
              <a:rPr lang="sk-SK" sz="4400" b="0" i="0" baseline="0" dirty="0">
                <a:solidFill>
                  <a:srgbClr val="374C81"/>
                </a:solidFill>
                <a:latin typeface="Century Gothic"/>
                <a:ea typeface="+mj-ea"/>
                <a:cs typeface="+mj-cs"/>
              </a:rPr>
              <a:t>Príklad </a:t>
            </a:r>
            <a:r>
              <a:rPr lang="sk-SK" sz="4400" b="0" i="0" baseline="0" dirty="0" err="1">
                <a:solidFill>
                  <a:srgbClr val="374C81"/>
                </a:solidFill>
                <a:latin typeface="Century Gothic"/>
                <a:ea typeface="+mj-ea"/>
                <a:cs typeface="+mj-cs"/>
              </a:rPr>
              <a:t>arquillian</a:t>
            </a:r>
            <a:r>
              <a:rPr lang="sk-SK" sz="4400" b="0" i="0" dirty="0">
                <a:solidFill>
                  <a:srgbClr val="374C81"/>
                </a:solidFill>
                <a:latin typeface="Century Gothic"/>
                <a:ea typeface="+mj-ea"/>
                <a:cs typeface="+mj-cs"/>
              </a:rPr>
              <a:t> testu</a:t>
            </a:r>
            <a:endParaRPr lang="sk-SK" sz="4400" b="0" i="0" baseline="0" dirty="0">
              <a:solidFill>
                <a:srgbClr val="374C81"/>
              </a:solidFill>
              <a:latin typeface="Century Gothic"/>
              <a:ea typeface="+mj-ea"/>
              <a:cs typeface="+mj-cs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753" y="1473200"/>
            <a:ext cx="6098465" cy="517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35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926060" y="1628800"/>
            <a:ext cx="6552728" cy="3251572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DejaVu Sans Mono"/>
              </a:rPr>
              <a:t>2ac9cd28-a71a-479a-a785-750b40221766.jar: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DejaVu Sans Mono"/>
              </a:rPr>
              <a:t>/META-INF/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DejaVu Sans Mono"/>
              </a:rPr>
              <a:t>/META-INF/beans.xml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DejaVu Sans Mono"/>
              </a:rPr>
              <a:t>/</a:t>
            </a:r>
            <a:r>
              <a:rPr kumimoji="0" lang="sk-SK" altLang="sk-SK" sz="2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DejaVu Sans Mono"/>
              </a:rPr>
              <a:t>org</a:t>
            </a:r>
            <a:r>
              <a:rPr kumimoji="0" lang="sk-SK" altLang="sk-SK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DejaVu Sans Mono"/>
              </a:rPr>
              <a:t>/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DejaVu Sans Mono"/>
              </a:rPr>
              <a:t>/</a:t>
            </a:r>
            <a:r>
              <a:rPr kumimoji="0" lang="sk-SK" altLang="sk-SK" sz="2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DejaVu Sans Mono"/>
              </a:rPr>
              <a:t>org</a:t>
            </a:r>
            <a:r>
              <a:rPr kumimoji="0" lang="sk-SK" altLang="sk-SK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DejaVu Sans Mono"/>
              </a:rPr>
              <a:t>/</a:t>
            </a:r>
            <a:r>
              <a:rPr kumimoji="0" lang="sk-SK" altLang="sk-SK" sz="2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DejaVu Sans Mono"/>
              </a:rPr>
              <a:t>arquillian</a:t>
            </a:r>
            <a:r>
              <a:rPr kumimoji="0" lang="sk-SK" altLang="sk-SK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DejaVu Sans Mono"/>
              </a:rPr>
              <a:t>/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DejaVu Sans Mono"/>
              </a:rPr>
              <a:t>/</a:t>
            </a:r>
            <a:r>
              <a:rPr kumimoji="0" lang="sk-SK" altLang="sk-SK" sz="2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DejaVu Sans Mono"/>
              </a:rPr>
              <a:t>org</a:t>
            </a:r>
            <a:r>
              <a:rPr kumimoji="0" lang="sk-SK" altLang="sk-SK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DejaVu Sans Mono"/>
              </a:rPr>
              <a:t>/</a:t>
            </a:r>
            <a:r>
              <a:rPr kumimoji="0" lang="sk-SK" altLang="sk-SK" sz="2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DejaVu Sans Mono"/>
              </a:rPr>
              <a:t>arquillian</a:t>
            </a:r>
            <a:r>
              <a:rPr kumimoji="0" lang="sk-SK" altLang="sk-SK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DejaVu Sans Mono"/>
              </a:rPr>
              <a:t>/</a:t>
            </a:r>
            <a:r>
              <a:rPr kumimoji="0" lang="sk-SK" altLang="sk-SK" sz="2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DejaVu Sans Mono"/>
              </a:rPr>
              <a:t>example</a:t>
            </a:r>
            <a:r>
              <a:rPr kumimoji="0" lang="sk-SK" altLang="sk-SK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DejaVu Sans Mono"/>
              </a:rPr>
              <a:t>/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DejaVu Sans Mono"/>
              </a:rPr>
              <a:t>/</a:t>
            </a:r>
            <a:r>
              <a:rPr kumimoji="0" lang="sk-SK" altLang="sk-SK" sz="2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DejaVu Sans Mono"/>
              </a:rPr>
              <a:t>org</a:t>
            </a:r>
            <a:r>
              <a:rPr kumimoji="0" lang="sk-SK" altLang="sk-SK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DejaVu Sans Mono"/>
              </a:rPr>
              <a:t>/</a:t>
            </a:r>
            <a:r>
              <a:rPr kumimoji="0" lang="sk-SK" altLang="sk-SK" sz="2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DejaVu Sans Mono"/>
              </a:rPr>
              <a:t>arquillian</a:t>
            </a:r>
            <a:r>
              <a:rPr kumimoji="0" lang="sk-SK" altLang="sk-SK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DejaVu Sans Mono"/>
              </a:rPr>
              <a:t>/</a:t>
            </a:r>
            <a:r>
              <a:rPr kumimoji="0" lang="sk-SK" altLang="sk-SK" sz="2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DejaVu Sans Mono"/>
              </a:rPr>
              <a:t>example</a:t>
            </a:r>
            <a:r>
              <a:rPr kumimoji="0" lang="sk-SK" altLang="sk-SK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DejaVu Sans Mono"/>
              </a:rPr>
              <a:t>/</a:t>
            </a:r>
            <a:r>
              <a:rPr kumimoji="0" lang="sk-SK" altLang="sk-SK" sz="2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DejaVu Sans Mono"/>
              </a:rPr>
              <a:t>Greeter.class</a:t>
            </a:r>
            <a:r>
              <a:rPr kumimoji="0" lang="sk-SK" altLang="sk-SK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sk-SK" altLang="sk-SK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89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1216152">
              <a:lnSpc>
                <a:spcPct val="85000"/>
              </a:lnSpc>
              <a:spcBef>
                <a:spcPts val="0"/>
              </a:spcBef>
              <a:buNone/>
            </a:pPr>
            <a:r>
              <a:rPr lang="sk-SK" sz="4400" b="0" i="0" baseline="0" dirty="0">
                <a:solidFill>
                  <a:srgbClr val="374C81"/>
                </a:solidFill>
                <a:latin typeface="Century Gothic"/>
                <a:ea typeface="+mj-ea"/>
                <a:cs typeface="+mj-cs"/>
              </a:rPr>
              <a:t>Aktuálny</a:t>
            </a:r>
            <a:r>
              <a:rPr lang="sk-SK" sz="4400" b="0" i="0" dirty="0">
                <a:solidFill>
                  <a:srgbClr val="374C81"/>
                </a:solidFill>
                <a:latin typeface="Century Gothic"/>
                <a:ea typeface="+mj-ea"/>
                <a:cs typeface="+mj-cs"/>
              </a:rPr>
              <a:t> stav riešenia</a:t>
            </a:r>
            <a:endParaRPr lang="sk-SK" sz="4400" b="0" i="0" baseline="0" dirty="0">
              <a:solidFill>
                <a:srgbClr val="374C81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200" dirty="0"/>
              <a:t>Rešerš odporúčanej literatúry a dokumentácie k projektu </a:t>
            </a:r>
            <a:r>
              <a:rPr lang="sk-SK" sz="2200" dirty="0" err="1"/>
              <a:t>PerfCake</a:t>
            </a:r>
            <a:r>
              <a:rPr lang="sk-SK" sz="2200" dirty="0"/>
              <a:t> a </a:t>
            </a:r>
            <a:r>
              <a:rPr lang="sk-SK" sz="2200" dirty="0" err="1"/>
              <a:t>Arquillian</a:t>
            </a:r>
            <a:endParaRPr lang="sk-SK" sz="2200" dirty="0"/>
          </a:p>
          <a:p>
            <a:r>
              <a:rPr lang="sk-SK" sz="2200" dirty="0"/>
              <a:t>Vyhľadávanie, zisťovanie a prehľad podobných problémov,  poprípade riešení</a:t>
            </a:r>
          </a:p>
          <a:p>
            <a:r>
              <a:rPr lang="sk-SK" sz="2200" dirty="0"/>
              <a:t>Rozšírenie </a:t>
            </a:r>
            <a:r>
              <a:rPr lang="sk-SK" sz="2200" dirty="0" err="1"/>
              <a:t>PerfCake</a:t>
            </a:r>
            <a:r>
              <a:rPr lang="sk-SK" sz="2200" dirty="0"/>
              <a:t> projektu</a:t>
            </a:r>
          </a:p>
          <a:p>
            <a:r>
              <a:rPr lang="sk-SK" sz="2200" dirty="0"/>
              <a:t>Návrh integrácie nástroja </a:t>
            </a:r>
            <a:r>
              <a:rPr lang="sk-SK" sz="2200" dirty="0" err="1"/>
              <a:t>PerfCake</a:t>
            </a:r>
            <a:r>
              <a:rPr lang="sk-SK" sz="2200" dirty="0"/>
              <a:t> s </a:t>
            </a:r>
            <a:r>
              <a:rPr lang="sk-SK" sz="2200" dirty="0" err="1"/>
              <a:t>frameworkom</a:t>
            </a:r>
            <a:r>
              <a:rPr lang="sk-SK" sz="2200" dirty="0"/>
              <a:t> </a:t>
            </a:r>
            <a:r>
              <a:rPr lang="sk-SK" sz="2200" dirty="0" err="1"/>
              <a:t>Arquillian</a:t>
            </a:r>
            <a:endParaRPr lang="sk-SK" sz="2200" dirty="0"/>
          </a:p>
          <a:p>
            <a:r>
              <a:rPr lang="sk-SK" sz="2200" dirty="0"/>
              <a:t>Vytvorenie pluginu pre </a:t>
            </a:r>
            <a:r>
              <a:rPr lang="sk-SK" sz="2200" dirty="0" err="1"/>
              <a:t>Arquillian</a:t>
            </a:r>
            <a:endParaRPr lang="sk-SK" sz="2200" dirty="0"/>
          </a:p>
          <a:p>
            <a:r>
              <a:rPr lang="sk-SK" sz="2200" dirty="0"/>
              <a:t>Vytvorenie </a:t>
            </a:r>
            <a:r>
              <a:rPr lang="sk-SK" sz="2200" dirty="0" err="1"/>
              <a:t>PerfCakeControlleru</a:t>
            </a:r>
            <a:r>
              <a:rPr lang="sk-SK" sz="2200" dirty="0"/>
              <a:t> a rozbehávanie anotácie s pridaním XML scenára.</a:t>
            </a:r>
          </a:p>
        </p:txBody>
      </p:sp>
    </p:spTree>
    <p:extLst>
      <p:ext uri="{BB962C8B-B14F-4D97-AF65-F5344CB8AC3E}">
        <p14:creationId xmlns:p14="http://schemas.microsoft.com/office/powerpoint/2010/main" val="361037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1216152">
              <a:lnSpc>
                <a:spcPct val="85000"/>
              </a:lnSpc>
              <a:spcBef>
                <a:spcPts val="0"/>
              </a:spcBef>
              <a:buNone/>
            </a:pPr>
            <a:r>
              <a:rPr lang="sk-SK" sz="4400" b="0" i="0" baseline="0" dirty="0">
                <a:solidFill>
                  <a:srgbClr val="374C81"/>
                </a:solidFill>
                <a:latin typeface="Century Gothic"/>
                <a:ea typeface="+mj-ea"/>
                <a:cs typeface="+mj-cs"/>
              </a:rPr>
              <a:t>Obsah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01752" indent="-301752" algn="l" defTabSz="1216152">
              <a:lnSpc>
                <a:spcPct val="200000"/>
              </a:lnSpc>
              <a:spcBef>
                <a:spcPts val="1866"/>
              </a:spcBef>
              <a:buClr>
                <a:srgbClr val="374C81"/>
              </a:buClr>
              <a:buSzPct val="100000"/>
              <a:buFont typeface="Arial"/>
              <a:buChar char="•"/>
            </a:pPr>
            <a:r>
              <a:rPr lang="sk-SK" sz="2200" dirty="0">
                <a:solidFill>
                  <a:schemeClr val="tx1"/>
                </a:solidFill>
                <a:latin typeface="Century Gothic"/>
              </a:rPr>
              <a:t>Motivácia</a:t>
            </a:r>
            <a:endParaRPr lang="sk-SK" sz="2200" b="0" i="0" dirty="0">
              <a:solidFill>
                <a:schemeClr val="tx1"/>
              </a:solidFill>
              <a:latin typeface="Century Gothic"/>
            </a:endParaRPr>
          </a:p>
          <a:p>
            <a:pPr marL="301752" indent="-301752" algn="l" defTabSz="1216152">
              <a:lnSpc>
                <a:spcPct val="200000"/>
              </a:lnSpc>
              <a:spcBef>
                <a:spcPts val="1866"/>
              </a:spcBef>
              <a:buClr>
                <a:srgbClr val="374C81"/>
              </a:buClr>
              <a:buSzPct val="100000"/>
              <a:buFont typeface="Arial"/>
              <a:buChar char="•"/>
            </a:pPr>
            <a:r>
              <a:rPr lang="sk-SK" sz="2200" dirty="0">
                <a:solidFill>
                  <a:schemeClr val="tx1"/>
                </a:solidFill>
                <a:latin typeface="Century Gothic"/>
              </a:rPr>
              <a:t>Východiská</a:t>
            </a:r>
            <a:endParaRPr lang="sk-SK" sz="2200" b="0" i="0" dirty="0">
              <a:solidFill>
                <a:schemeClr val="tx1"/>
              </a:solidFill>
              <a:latin typeface="Century Gothic"/>
            </a:endParaRPr>
          </a:p>
          <a:p>
            <a:pPr marL="301752" indent="-301752" algn="l" defTabSz="1216152">
              <a:lnSpc>
                <a:spcPct val="150000"/>
              </a:lnSpc>
              <a:spcBef>
                <a:spcPts val="1866"/>
              </a:spcBef>
              <a:buClr>
                <a:srgbClr val="374C81"/>
              </a:buClr>
              <a:buSzPct val="100000"/>
              <a:buFont typeface="Arial"/>
              <a:buChar char="•"/>
            </a:pPr>
            <a:r>
              <a:rPr lang="sk-SK" sz="2200" b="0" i="0" dirty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Cieľ práce</a:t>
            </a:r>
          </a:p>
          <a:p>
            <a:pPr marL="301752" indent="-301752" algn="l" defTabSz="1216152">
              <a:lnSpc>
                <a:spcPct val="200000"/>
              </a:lnSpc>
              <a:spcBef>
                <a:spcPts val="1866"/>
              </a:spcBef>
              <a:buClr>
                <a:srgbClr val="374C81"/>
              </a:buClr>
              <a:buSzPct val="100000"/>
              <a:buFont typeface="Arial"/>
              <a:buChar char="•"/>
            </a:pPr>
            <a:r>
              <a:rPr lang="sk-SK" sz="2200" dirty="0">
                <a:solidFill>
                  <a:schemeClr val="tx1"/>
                </a:solidFill>
                <a:latin typeface="Century Gothic"/>
              </a:rPr>
              <a:t>Aktuálny stav</a:t>
            </a:r>
          </a:p>
          <a:p>
            <a:pPr marL="301752" indent="-301752" algn="l" defTabSz="1216152">
              <a:lnSpc>
                <a:spcPct val="200000"/>
              </a:lnSpc>
              <a:spcBef>
                <a:spcPts val="1866"/>
              </a:spcBef>
              <a:buClr>
                <a:srgbClr val="374C81"/>
              </a:buClr>
              <a:buSzPct val="100000"/>
              <a:buFont typeface="Arial"/>
              <a:buChar char="•"/>
            </a:pPr>
            <a:r>
              <a:rPr lang="sk-SK" sz="2200" b="0" i="0" dirty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Prognózy do budúcna</a:t>
            </a:r>
          </a:p>
        </p:txBody>
      </p:sp>
    </p:spTree>
    <p:extLst>
      <p:ext uri="{BB962C8B-B14F-4D97-AF65-F5344CB8AC3E}">
        <p14:creationId xmlns:p14="http://schemas.microsoft.com/office/powerpoint/2010/main" val="71118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1216152">
              <a:lnSpc>
                <a:spcPct val="85000"/>
              </a:lnSpc>
              <a:spcBef>
                <a:spcPts val="0"/>
              </a:spcBef>
              <a:buNone/>
            </a:pPr>
            <a:r>
              <a:rPr lang="sk-SK" sz="4400" b="0" i="0" baseline="0" dirty="0">
                <a:solidFill>
                  <a:srgbClr val="374C81"/>
                </a:solidFill>
                <a:latin typeface="Century Gothic"/>
                <a:ea typeface="+mj-ea"/>
                <a:cs typeface="+mj-cs"/>
              </a:rPr>
              <a:t>Na čom sa pracuje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200" dirty="0">
                <a:solidFill>
                  <a:schemeClr val="tx1"/>
                </a:solidFill>
              </a:rPr>
              <a:t>Doprogramovanie </a:t>
            </a:r>
            <a:r>
              <a:rPr lang="sk-SK" sz="2200" dirty="0" err="1">
                <a:solidFill>
                  <a:schemeClr val="tx1"/>
                </a:solidFill>
              </a:rPr>
              <a:t>Arquillian</a:t>
            </a:r>
            <a:r>
              <a:rPr lang="sk-SK" sz="2200" dirty="0">
                <a:solidFill>
                  <a:schemeClr val="tx1"/>
                </a:solidFill>
              </a:rPr>
              <a:t> rozšírenia a riadenie </a:t>
            </a:r>
            <a:r>
              <a:rPr lang="sk-SK" sz="2200" dirty="0" err="1">
                <a:solidFill>
                  <a:schemeClr val="tx1"/>
                </a:solidFill>
              </a:rPr>
              <a:t>PerfCake</a:t>
            </a:r>
            <a:r>
              <a:rPr lang="sk-SK" sz="2200" dirty="0">
                <a:solidFill>
                  <a:schemeClr val="tx1"/>
                </a:solidFill>
              </a:rPr>
              <a:t> testov pomocou </a:t>
            </a:r>
            <a:r>
              <a:rPr lang="sk-SK" sz="2200" dirty="0" err="1">
                <a:solidFill>
                  <a:schemeClr val="tx1"/>
                </a:solidFill>
              </a:rPr>
              <a:t>Arquillian</a:t>
            </a:r>
            <a:endParaRPr lang="sk-SK" sz="2200" dirty="0">
              <a:solidFill>
                <a:schemeClr val="tx1"/>
              </a:solidFill>
            </a:endParaRPr>
          </a:p>
          <a:p>
            <a:endParaRPr lang="sk-SK" sz="2200" dirty="0">
              <a:solidFill>
                <a:schemeClr val="tx1"/>
              </a:solidFill>
            </a:endParaRPr>
          </a:p>
          <a:p>
            <a:r>
              <a:rPr lang="sk-SK" sz="2200" dirty="0">
                <a:solidFill>
                  <a:schemeClr val="tx1"/>
                </a:solidFill>
              </a:rPr>
              <a:t>Porovnať rôzne projekty zamerané na testovanie výkonu aplikácií</a:t>
            </a:r>
          </a:p>
          <a:p>
            <a:endParaRPr lang="sk-SK" sz="2200" dirty="0">
              <a:solidFill>
                <a:schemeClr val="tx1"/>
              </a:solidFill>
            </a:endParaRPr>
          </a:p>
          <a:p>
            <a:r>
              <a:rPr lang="sk-SK" sz="2200" dirty="0">
                <a:solidFill>
                  <a:schemeClr val="tx1"/>
                </a:solidFill>
              </a:rPr>
              <a:t>Pohľadať, vymyslieť iné spôsoby integrácie ako </a:t>
            </a:r>
            <a:r>
              <a:rPr lang="sk-SK" sz="2200" dirty="0" err="1">
                <a:solidFill>
                  <a:schemeClr val="tx1"/>
                </a:solidFill>
              </a:rPr>
              <a:t>Arquillian</a:t>
            </a:r>
            <a:endParaRPr lang="sk-SK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1216152">
              <a:lnSpc>
                <a:spcPct val="85000"/>
              </a:lnSpc>
              <a:spcBef>
                <a:spcPts val="0"/>
              </a:spcBef>
              <a:buNone/>
            </a:pPr>
            <a:r>
              <a:rPr lang="sk-SK" sz="4400" b="0" i="0" baseline="0" dirty="0">
                <a:solidFill>
                  <a:srgbClr val="374C81"/>
                </a:solidFill>
                <a:latin typeface="Century Gothic"/>
                <a:ea typeface="+mj-ea"/>
                <a:cs typeface="+mj-cs"/>
              </a:rPr>
              <a:t>Zdroje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hangingPunct="0"/>
            <a:r>
              <a:rPr lang="sk-SK" dirty="0" err="1"/>
              <a:t>Steven</a:t>
            </a:r>
            <a:r>
              <a:rPr lang="sk-SK" dirty="0"/>
              <a:t> </a:t>
            </a:r>
            <a:r>
              <a:rPr lang="sk-SK" dirty="0" err="1"/>
              <a:t>Haines</a:t>
            </a:r>
            <a:r>
              <a:rPr lang="sk-SK" dirty="0"/>
              <a:t>: Pro Java EE 5 </a:t>
            </a:r>
            <a:r>
              <a:rPr lang="sk-SK" dirty="0" err="1"/>
              <a:t>Performance</a:t>
            </a:r>
            <a:r>
              <a:rPr lang="sk-SK" dirty="0"/>
              <a:t> Management and </a:t>
            </a:r>
            <a:r>
              <a:rPr lang="sk-SK" dirty="0" err="1"/>
              <a:t>Optimization</a:t>
            </a:r>
            <a:r>
              <a:rPr lang="sk-SK" dirty="0"/>
              <a:t>. 2. vyd. </a:t>
            </a:r>
            <a:r>
              <a:rPr lang="sk-SK" dirty="0" err="1"/>
              <a:t>Apress</a:t>
            </a:r>
            <a:r>
              <a:rPr lang="sk-SK" dirty="0"/>
              <a:t> 2006. 424 s. ISBN13: 978-1-59059-610-4.</a:t>
            </a:r>
          </a:p>
          <a:p>
            <a:pPr lvl="0" hangingPunct="0"/>
            <a:r>
              <a:rPr lang="sk-SK" dirty="0" err="1"/>
              <a:t>Ian</a:t>
            </a:r>
            <a:r>
              <a:rPr lang="sk-SK" dirty="0"/>
              <a:t> </a:t>
            </a:r>
            <a:r>
              <a:rPr lang="sk-SK" dirty="0" err="1"/>
              <a:t>Molyneaux</a:t>
            </a:r>
            <a:r>
              <a:rPr lang="sk-SK" dirty="0"/>
              <a:t>: </a:t>
            </a:r>
            <a:r>
              <a:rPr lang="sk-SK" dirty="0" err="1"/>
              <a:t>The</a:t>
            </a:r>
            <a:r>
              <a:rPr lang="sk-SK" dirty="0"/>
              <a:t> Art of </a:t>
            </a:r>
            <a:r>
              <a:rPr lang="sk-SK" dirty="0" err="1"/>
              <a:t>Application</a:t>
            </a:r>
            <a:r>
              <a:rPr lang="sk-SK" dirty="0"/>
              <a:t> </a:t>
            </a:r>
            <a:r>
              <a:rPr lang="sk-SK" dirty="0" err="1"/>
              <a:t>Performance</a:t>
            </a:r>
            <a:r>
              <a:rPr lang="sk-SK" dirty="0"/>
              <a:t> </a:t>
            </a:r>
            <a:r>
              <a:rPr lang="sk-SK" dirty="0" err="1"/>
              <a:t>Testing</a:t>
            </a:r>
            <a:r>
              <a:rPr lang="sk-SK" dirty="0"/>
              <a:t>. 1 vyd. </a:t>
            </a:r>
            <a:r>
              <a:rPr lang="sk-SK" dirty="0" err="1"/>
              <a:t>O'Reilly</a:t>
            </a:r>
            <a:r>
              <a:rPr lang="sk-SK" dirty="0"/>
              <a:t> </a:t>
            </a:r>
            <a:r>
              <a:rPr lang="sk-SK" dirty="0" err="1"/>
              <a:t>Media</a:t>
            </a:r>
            <a:r>
              <a:rPr lang="sk-SK" dirty="0"/>
              <a:t>. 2009. 158 s. ISBN: 978-0-596-52066-3.</a:t>
            </a:r>
          </a:p>
          <a:p>
            <a:pPr lvl="0" hangingPunct="0"/>
            <a:r>
              <a:rPr lang="sk-SK" dirty="0"/>
              <a:t>Projekt </a:t>
            </a:r>
            <a:r>
              <a:rPr lang="sk-SK" dirty="0" err="1"/>
              <a:t>PrefCake</a:t>
            </a:r>
            <a:r>
              <a:rPr lang="sk-SK" dirty="0"/>
              <a:t>, </a:t>
            </a:r>
            <a:r>
              <a:rPr lang="sk-SK" dirty="0">
                <a:hlinkClick r:id="rId2"/>
              </a:rPr>
              <a:t>https://</a:t>
            </a:r>
            <a:r>
              <a:rPr lang="en-US" dirty="0">
                <a:hlinkClick r:id="rId2"/>
              </a:rPr>
              <a:t>www.perfcake.org</a:t>
            </a:r>
            <a:endParaRPr lang="sk-SK" dirty="0"/>
          </a:p>
          <a:p>
            <a:pPr lvl="0" hangingPunct="0"/>
            <a:r>
              <a:rPr lang="en-US" dirty="0"/>
              <a:t>https://github.com/PerfCake/PerfCake</a:t>
            </a:r>
            <a:endParaRPr lang="sk-SK" dirty="0"/>
          </a:p>
          <a:p>
            <a:pPr lvl="0" hangingPunct="0"/>
            <a:r>
              <a:rPr lang="en-US" dirty="0" err="1"/>
              <a:t>Projekt</a:t>
            </a:r>
            <a:r>
              <a:rPr lang="en-US" dirty="0"/>
              <a:t> </a:t>
            </a:r>
            <a:r>
              <a:rPr lang="en-US" dirty="0" err="1"/>
              <a:t>Arquillian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http://arquillian.org</a:t>
            </a:r>
            <a:endParaRPr lang="sk-SK" dirty="0"/>
          </a:p>
          <a:p>
            <a:pPr lvl="0" hangingPunct="0"/>
            <a:r>
              <a:rPr lang="en-US" dirty="0"/>
              <a:t>https://github.com/arquillian/arquillian-extension-drone</a:t>
            </a:r>
            <a:endParaRPr lang="sk-SK" dirty="0"/>
          </a:p>
          <a:p>
            <a:pPr lvl="0" hangingPunct="0"/>
            <a:r>
              <a:rPr lang="en-US" dirty="0"/>
              <a:t>https://github.com/arquillian/arquillian-showcase/tree/master/extensions/arquillian-static-container-controller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181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Ďakujem za pozornosť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9769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8538" y="620688"/>
            <a:ext cx="10844503" cy="1397000"/>
          </a:xfrm>
        </p:spPr>
        <p:txBody>
          <a:bodyPr/>
          <a:lstStyle/>
          <a:p>
            <a:pPr algn="l" defTabSz="1216152">
              <a:lnSpc>
                <a:spcPct val="85000"/>
              </a:lnSpc>
              <a:spcBef>
                <a:spcPts val="0"/>
              </a:spcBef>
              <a:buNone/>
            </a:pPr>
            <a:r>
              <a:rPr lang="sk-SK" sz="4400" b="0" i="0" baseline="0" dirty="0">
                <a:solidFill>
                  <a:srgbClr val="374C81"/>
                </a:solidFill>
                <a:latin typeface="Century Gothic"/>
                <a:ea typeface="+mj-ea"/>
                <a:cs typeface="+mj-cs"/>
              </a:rPr>
              <a:t>Motivácia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200" dirty="0"/>
              <a:t>Firemná bakalárska práca</a:t>
            </a:r>
          </a:p>
          <a:p>
            <a:endParaRPr lang="sk-SK" sz="2200" dirty="0"/>
          </a:p>
          <a:p>
            <a:r>
              <a:rPr lang="sk-SK" sz="2200" dirty="0"/>
              <a:t>Získať vedomosti a skúsenosti z firemného prostredia</a:t>
            </a:r>
          </a:p>
          <a:p>
            <a:endParaRPr lang="sk-SK" sz="2200" dirty="0"/>
          </a:p>
          <a:p>
            <a:r>
              <a:rPr lang="sk-SK" sz="2200" dirty="0"/>
              <a:t>Bližšie sa oboznámiť s výkonnostným testovaním aplikácií</a:t>
            </a:r>
          </a:p>
          <a:p>
            <a:endParaRPr lang="sk-SK" sz="2200" dirty="0"/>
          </a:p>
          <a:p>
            <a:r>
              <a:rPr lang="en-US" sz="2200" dirty="0" err="1"/>
              <a:t>Pracova</a:t>
            </a:r>
            <a:r>
              <a:rPr lang="sk-SK" sz="2200" dirty="0"/>
              <a:t>ť na niečom čomu nie je venovaný čas v školskom prostredí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7491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1216152">
              <a:lnSpc>
                <a:spcPct val="85000"/>
              </a:lnSpc>
              <a:spcBef>
                <a:spcPts val="0"/>
              </a:spcBef>
              <a:buNone/>
            </a:pPr>
            <a:r>
              <a:rPr lang="sk-SK" sz="4400" b="0" i="0" baseline="0" dirty="0">
                <a:solidFill>
                  <a:srgbClr val="374C81"/>
                </a:solidFill>
                <a:latin typeface="Century Gothic"/>
                <a:ea typeface="+mj-ea"/>
                <a:cs typeface="+mj-cs"/>
              </a:rPr>
              <a:t>Výkonnostné testovanie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1752" indent="-301752" algn="l" defTabSz="1216152">
              <a:lnSpc>
                <a:spcPct val="95000"/>
              </a:lnSpc>
              <a:spcBef>
                <a:spcPts val="1866"/>
              </a:spcBef>
              <a:buClr>
                <a:srgbClr val="374C81"/>
              </a:buClr>
              <a:buSzPct val="100000"/>
              <a:buFont typeface="Arial"/>
              <a:buChar char="•"/>
            </a:pPr>
            <a:r>
              <a:rPr lang="sk-SK" sz="2200" dirty="0">
                <a:solidFill>
                  <a:srgbClr val="374C81"/>
                </a:solidFill>
                <a:latin typeface="Century Gothic"/>
              </a:rPr>
              <a:t>Prečo nasadzovať výkonnostné testy na systém?</a:t>
            </a:r>
          </a:p>
          <a:p>
            <a:pPr marL="728397" lvl="1" indent="-301752" defTabSz="1216152">
              <a:spcBef>
                <a:spcPts val="1866"/>
              </a:spcBef>
              <a:buClr>
                <a:srgbClr val="374C81"/>
              </a:buClr>
              <a:buFont typeface="Arial"/>
              <a:buChar char="•"/>
            </a:pPr>
            <a:r>
              <a:rPr lang="sk-SK" sz="2200" b="0" i="0" dirty="0">
                <a:solidFill>
                  <a:srgbClr val="374C81"/>
                </a:solidFill>
                <a:latin typeface="Century Gothic"/>
              </a:rPr>
              <a:t>Prudký vývoj v oblasti nových technológií</a:t>
            </a:r>
          </a:p>
          <a:p>
            <a:pPr marL="728397" lvl="1" indent="-301752" defTabSz="1216152">
              <a:spcBef>
                <a:spcPts val="1866"/>
              </a:spcBef>
              <a:buClr>
                <a:srgbClr val="374C81"/>
              </a:buClr>
              <a:buFont typeface="Arial"/>
              <a:buChar char="•"/>
            </a:pPr>
            <a:r>
              <a:rPr lang="sk-SK" sz="2200" dirty="0">
                <a:solidFill>
                  <a:srgbClr val="374C81"/>
                </a:solidFill>
                <a:latin typeface="Century Gothic"/>
              </a:rPr>
              <a:t>Prechod aplikácií na viacvrstvovú architektúru</a:t>
            </a:r>
            <a:endParaRPr lang="sk-SK" sz="2200" b="0" i="0" dirty="0">
              <a:solidFill>
                <a:srgbClr val="374C81"/>
              </a:solidFill>
              <a:latin typeface="Century Gothic"/>
            </a:endParaRP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179" y="3356992"/>
            <a:ext cx="922524" cy="2815408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216" y="4095079"/>
            <a:ext cx="786516" cy="1547102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667" y="4095071"/>
            <a:ext cx="786516" cy="1547102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218" y="4095073"/>
            <a:ext cx="786516" cy="1547102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582" y="4095073"/>
            <a:ext cx="786516" cy="1547102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220" y="4095072"/>
            <a:ext cx="786516" cy="1547102"/>
          </a:xfrm>
          <a:prstGeom prst="rect">
            <a:avLst/>
          </a:prstGeom>
        </p:spPr>
      </p:pic>
      <p:pic>
        <p:nvPicPr>
          <p:cNvPr id="11" name="Obrázok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958" y="3356992"/>
            <a:ext cx="1303554" cy="281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30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1216152">
              <a:lnSpc>
                <a:spcPct val="95000"/>
              </a:lnSpc>
              <a:spcBef>
                <a:spcPts val="1866"/>
              </a:spcBef>
              <a:buClr>
                <a:srgbClr val="374C81"/>
              </a:buClr>
              <a:buSzPct val="100000"/>
            </a:pPr>
            <a:r>
              <a:rPr lang="sk-SK" dirty="0">
                <a:solidFill>
                  <a:srgbClr val="374C81"/>
                </a:solidFill>
              </a:rPr>
              <a:t>Oplatí sa „strácať“ čas výkonnostným testovaním?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defTabSz="1216152">
              <a:lnSpc>
                <a:spcPct val="95000"/>
              </a:lnSpc>
              <a:spcBef>
                <a:spcPts val="1866"/>
              </a:spcBef>
              <a:buClr>
                <a:srgbClr val="374C81"/>
              </a:buClr>
              <a:buSzPct val="100000"/>
              <a:buNone/>
            </a:pPr>
            <a:endParaRPr lang="sk-SK" dirty="0">
              <a:solidFill>
                <a:srgbClr val="374C81"/>
              </a:solidFill>
              <a:latin typeface="Century Gothic"/>
            </a:endParaRPr>
          </a:p>
        </p:txBody>
      </p:sp>
      <p:pic>
        <p:nvPicPr>
          <p:cNvPr id="4" name="Zástupný symbol obsahu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943" y="1687236"/>
            <a:ext cx="6506085" cy="448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21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374C81"/>
                </a:solidFill>
              </a:rPr>
              <a:t>Oplatí sa „strácať“ čas výkonnostným testovaním?</a:t>
            </a:r>
            <a:endParaRPr lang="sk-SK" dirty="0"/>
          </a:p>
        </p:txBody>
      </p:sp>
      <p:pic>
        <p:nvPicPr>
          <p:cNvPr id="6" name="Zástupný symbol obsah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3" y="2238143"/>
            <a:ext cx="8912225" cy="3569164"/>
          </a:xfrm>
        </p:spPr>
      </p:pic>
    </p:spTree>
    <p:extLst>
      <p:ext uri="{BB962C8B-B14F-4D97-AF65-F5344CB8AC3E}">
        <p14:creationId xmlns:p14="http://schemas.microsoft.com/office/powerpoint/2010/main" val="4246294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16152">
              <a:lnSpc>
                <a:spcPct val="95000"/>
              </a:lnSpc>
              <a:spcBef>
                <a:spcPts val="1866"/>
              </a:spcBef>
              <a:buClr>
                <a:srgbClr val="374C81"/>
              </a:buClr>
              <a:buSzPct val="100000"/>
            </a:pPr>
            <a:r>
              <a:rPr lang="sk-SK" dirty="0">
                <a:solidFill>
                  <a:srgbClr val="374C81"/>
                </a:solidFill>
              </a:rPr>
              <a:t>Načo slúžia výkonnostné testy?</a:t>
            </a:r>
            <a:endParaRPr lang="en-US" dirty="0">
              <a:solidFill>
                <a:srgbClr val="374C81"/>
              </a:solidFill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01752" indent="-301752" algn="l" defTabSz="1216152">
              <a:lnSpc>
                <a:spcPct val="200000"/>
              </a:lnSpc>
              <a:spcBef>
                <a:spcPts val="1866"/>
              </a:spcBef>
              <a:buClr>
                <a:srgbClr val="374C81"/>
              </a:buClr>
              <a:buSzPct val="100000"/>
              <a:buFont typeface="Arial"/>
              <a:buChar char="•"/>
            </a:pPr>
            <a:r>
              <a:rPr lang="sk-SK" sz="2200" dirty="0">
                <a:solidFill>
                  <a:schemeClr val="tx1"/>
                </a:solidFill>
                <a:latin typeface="Century Gothic"/>
              </a:rPr>
              <a:t>Výkonnostné charakteristiky systému</a:t>
            </a:r>
          </a:p>
          <a:p>
            <a:pPr marL="301752" indent="-301752" algn="l" defTabSz="1216152">
              <a:lnSpc>
                <a:spcPct val="200000"/>
              </a:lnSpc>
              <a:spcBef>
                <a:spcPts val="1866"/>
              </a:spcBef>
              <a:buClr>
                <a:srgbClr val="374C81"/>
              </a:buClr>
              <a:buSzPct val="100000"/>
              <a:buFont typeface="Arial"/>
              <a:buChar char="•"/>
            </a:pPr>
            <a:r>
              <a:rPr lang="sk-SK" sz="2200" dirty="0">
                <a:solidFill>
                  <a:schemeClr val="tx1"/>
                </a:solidFill>
                <a:latin typeface="Century Gothic"/>
              </a:rPr>
              <a:t>Nadobúdanie informácií o systéme</a:t>
            </a:r>
          </a:p>
          <a:p>
            <a:pPr marL="301752" indent="-301752" algn="l" defTabSz="1216152">
              <a:lnSpc>
                <a:spcPct val="200000"/>
              </a:lnSpc>
              <a:spcBef>
                <a:spcPts val="1866"/>
              </a:spcBef>
              <a:buClr>
                <a:srgbClr val="374C81"/>
              </a:buClr>
              <a:buSzPct val="100000"/>
              <a:buFont typeface="Arial"/>
              <a:buChar char="•"/>
            </a:pPr>
            <a:r>
              <a:rPr lang="sk-SK" sz="2200" dirty="0">
                <a:solidFill>
                  <a:schemeClr val="tx1"/>
                </a:solidFill>
                <a:latin typeface="Century Gothic"/>
              </a:rPr>
              <a:t>Simulácia reálneho nasadenia</a:t>
            </a:r>
          </a:p>
          <a:p>
            <a:pPr marL="301752" indent="-301752" algn="l" defTabSz="1216152">
              <a:lnSpc>
                <a:spcPct val="200000"/>
              </a:lnSpc>
              <a:spcBef>
                <a:spcPts val="1866"/>
              </a:spcBef>
              <a:buClr>
                <a:srgbClr val="374C81"/>
              </a:buClr>
              <a:buSzPct val="100000"/>
              <a:buFont typeface="Arial"/>
              <a:buChar char="•"/>
            </a:pPr>
            <a:r>
              <a:rPr lang="sk-SK" sz="2200" dirty="0">
                <a:solidFill>
                  <a:schemeClr val="tx1"/>
                </a:solidFill>
                <a:latin typeface="Century Gothic"/>
              </a:rPr>
              <a:t>Nahradenie „testovania“ užívateľmi</a:t>
            </a:r>
          </a:p>
          <a:p>
            <a:pPr marL="301752" indent="-301752" algn="l" defTabSz="1216152">
              <a:lnSpc>
                <a:spcPct val="200000"/>
              </a:lnSpc>
              <a:spcBef>
                <a:spcPts val="1866"/>
              </a:spcBef>
              <a:buClr>
                <a:srgbClr val="374C81"/>
              </a:buClr>
              <a:buSzPct val="100000"/>
              <a:buFont typeface="Arial"/>
              <a:buChar char="•"/>
            </a:pPr>
            <a:r>
              <a:rPr lang="sk-SK" sz="2200" dirty="0">
                <a:solidFill>
                  <a:schemeClr val="tx1"/>
                </a:solidFill>
                <a:latin typeface="Century Gothic"/>
              </a:rPr>
              <a:t>Lepšie plánovanie nákladov</a:t>
            </a:r>
            <a:endParaRPr lang="en-US" sz="2200" dirty="0">
              <a:solidFill>
                <a:schemeClr val="tx1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1248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1216152">
              <a:lnSpc>
                <a:spcPct val="85000"/>
              </a:lnSpc>
              <a:spcBef>
                <a:spcPts val="0"/>
              </a:spcBef>
              <a:buNone/>
            </a:pPr>
            <a:r>
              <a:rPr lang="sk-SK" sz="4400" b="0" i="0" baseline="0" dirty="0">
                <a:solidFill>
                  <a:srgbClr val="374C81"/>
                </a:solidFill>
                <a:latin typeface="Century Gothic"/>
                <a:ea typeface="+mj-ea"/>
                <a:cs typeface="+mj-cs"/>
              </a:rPr>
              <a:t>Meranie výkonu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2588538" y="2133600"/>
            <a:ext cx="8913078" cy="439174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sk-SK" dirty="0"/>
              <a:t> </a:t>
            </a:r>
            <a:r>
              <a:rPr lang="sk-SK" sz="2400" dirty="0"/>
              <a:t>Kľúčové ukazovatele výkonnosti</a:t>
            </a:r>
          </a:p>
          <a:p>
            <a:pPr lvl="1">
              <a:lnSpc>
                <a:spcPct val="160000"/>
              </a:lnSpc>
            </a:pPr>
            <a:r>
              <a:rPr lang="sk-SK" sz="2400" b="0" i="0" dirty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Orientované na službu</a:t>
            </a:r>
          </a:p>
          <a:p>
            <a:pPr lvl="2">
              <a:lnSpc>
                <a:spcPct val="160000"/>
              </a:lnSpc>
            </a:pPr>
            <a:r>
              <a:rPr lang="sk-SK" sz="2200" dirty="0">
                <a:solidFill>
                  <a:schemeClr val="tx1"/>
                </a:solidFill>
                <a:latin typeface="Century Gothic"/>
              </a:rPr>
              <a:t>Dostupnosť</a:t>
            </a:r>
          </a:p>
          <a:p>
            <a:pPr lvl="2">
              <a:lnSpc>
                <a:spcPct val="160000"/>
              </a:lnSpc>
            </a:pPr>
            <a:r>
              <a:rPr lang="sk-SK" sz="2200" b="0" i="0" dirty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Časová odozva</a:t>
            </a:r>
          </a:p>
          <a:p>
            <a:pPr lvl="1">
              <a:lnSpc>
                <a:spcPct val="160000"/>
              </a:lnSpc>
            </a:pPr>
            <a:r>
              <a:rPr lang="sk-SK" sz="2400" dirty="0">
                <a:solidFill>
                  <a:schemeClr val="tx1"/>
                </a:solidFill>
                <a:latin typeface="Century Gothic"/>
              </a:rPr>
              <a:t>Orientované na efektívnosť</a:t>
            </a:r>
          </a:p>
          <a:p>
            <a:pPr lvl="2">
              <a:lnSpc>
                <a:spcPct val="160000"/>
              </a:lnSpc>
            </a:pPr>
            <a:r>
              <a:rPr lang="sk-SK" sz="2200" b="0" i="0" dirty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Priepustnosť</a:t>
            </a:r>
          </a:p>
          <a:p>
            <a:pPr lvl="2">
              <a:lnSpc>
                <a:spcPct val="160000"/>
              </a:lnSpc>
            </a:pPr>
            <a:r>
              <a:rPr lang="sk-SK" sz="2200" dirty="0">
                <a:solidFill>
                  <a:schemeClr val="tx1"/>
                </a:solidFill>
                <a:latin typeface="Century Gothic"/>
              </a:rPr>
              <a:t>Využitie zdrojov</a:t>
            </a:r>
            <a:endParaRPr lang="sk-SK" sz="2200" b="0" i="0" dirty="0">
              <a:solidFill>
                <a:schemeClr val="tx1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9732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1216152">
              <a:lnSpc>
                <a:spcPct val="85000"/>
              </a:lnSpc>
              <a:spcBef>
                <a:spcPts val="0"/>
              </a:spcBef>
              <a:buNone/>
            </a:pPr>
            <a:r>
              <a:rPr lang="sk-SK" sz="4400" b="0" i="0" baseline="0" dirty="0">
                <a:solidFill>
                  <a:srgbClr val="374C81"/>
                </a:solidFill>
                <a:latin typeface="Century Gothic"/>
                <a:ea typeface="+mj-ea"/>
                <a:cs typeface="+mj-cs"/>
              </a:rPr>
              <a:t>Nástroje na</a:t>
            </a:r>
            <a:r>
              <a:rPr lang="sk-SK" sz="4400" b="0" i="0" dirty="0">
                <a:solidFill>
                  <a:srgbClr val="374C81"/>
                </a:solidFill>
                <a:latin typeface="Century Gothic"/>
                <a:ea typeface="+mj-ea"/>
                <a:cs typeface="+mj-cs"/>
              </a:rPr>
              <a:t> výkonnostné testovanie</a:t>
            </a:r>
            <a:endParaRPr lang="sk-SK" sz="4400" b="0" i="0" baseline="0" dirty="0">
              <a:solidFill>
                <a:srgbClr val="374C81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1752" indent="-301752" algn="l" defTabSz="1216152">
              <a:lnSpc>
                <a:spcPct val="95000"/>
              </a:lnSpc>
              <a:spcBef>
                <a:spcPts val="1866"/>
              </a:spcBef>
              <a:buClr>
                <a:srgbClr val="374C81"/>
              </a:buClr>
              <a:buSzPct val="100000"/>
              <a:buFont typeface="Arial"/>
              <a:buChar char="•"/>
            </a:pPr>
            <a:r>
              <a:rPr lang="sk-SK" sz="2200" b="0" i="0" dirty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Sú našou súčasťou už minimálne 20 rokov</a:t>
            </a:r>
          </a:p>
          <a:p>
            <a:pPr marL="301752" indent="-301752" algn="l" defTabSz="1216152">
              <a:lnSpc>
                <a:spcPct val="95000"/>
              </a:lnSpc>
              <a:spcBef>
                <a:spcPts val="1866"/>
              </a:spcBef>
              <a:buClr>
                <a:srgbClr val="374C81"/>
              </a:buClr>
              <a:buSzPct val="100000"/>
              <a:buFont typeface="Arial"/>
              <a:buChar char="•"/>
            </a:pPr>
            <a:r>
              <a:rPr lang="sk-SK" sz="2200" b="0" i="0" dirty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Technologické zmeny</a:t>
            </a:r>
          </a:p>
          <a:p>
            <a:pPr marL="728397" lvl="1" indent="-301752" defTabSz="1216152">
              <a:spcBef>
                <a:spcPts val="1866"/>
              </a:spcBef>
              <a:buClr>
                <a:srgbClr val="374C81"/>
              </a:buClr>
              <a:buFont typeface="Arial"/>
              <a:buChar char="•"/>
            </a:pPr>
            <a:r>
              <a:rPr lang="sk-SK" sz="2000" dirty="0">
                <a:solidFill>
                  <a:schemeClr val="tx1"/>
                </a:solidFill>
                <a:latin typeface="Century Gothic"/>
              </a:rPr>
              <a:t>Presun z veľkej klientovej aplikácie na webovú, mobilné sprístupnenie</a:t>
            </a:r>
          </a:p>
          <a:p>
            <a:pPr marL="301752" indent="-301752" defTabSz="1216152">
              <a:buClr>
                <a:srgbClr val="374C81"/>
              </a:buClr>
              <a:buFont typeface="Arial"/>
              <a:buChar char="•"/>
            </a:pPr>
            <a:r>
              <a:rPr lang="sk-SK" sz="2200" dirty="0">
                <a:solidFill>
                  <a:schemeClr val="tx1"/>
                </a:solidFill>
                <a:latin typeface="Century Gothic"/>
              </a:rPr>
              <a:t>Nárast automatizovaných nástrojov na trhu</a:t>
            </a:r>
          </a:p>
          <a:p>
            <a:pPr marL="301752" indent="-301752" defTabSz="1216152">
              <a:buClr>
                <a:srgbClr val="374C81"/>
              </a:buClr>
              <a:buFont typeface="Arial"/>
              <a:buChar char="•"/>
            </a:pPr>
            <a:r>
              <a:rPr lang="sk-SK" sz="2200" dirty="0">
                <a:solidFill>
                  <a:schemeClr val="tx1"/>
                </a:solidFill>
                <a:latin typeface="Century Gothic"/>
              </a:rPr>
              <a:t>Problém testovania mimo webu</a:t>
            </a:r>
          </a:p>
          <a:p>
            <a:pPr marL="301752" indent="-301752" defTabSz="1216152">
              <a:buClr>
                <a:srgbClr val="374C81"/>
              </a:buClr>
              <a:buFont typeface="Arial"/>
              <a:buChar char="•"/>
            </a:pPr>
            <a:r>
              <a:rPr lang="sk-SK" sz="2200" dirty="0">
                <a:solidFill>
                  <a:schemeClr val="tx1"/>
                </a:solidFill>
                <a:latin typeface="Century Gothic"/>
              </a:rPr>
              <a:t>Pri </a:t>
            </a:r>
            <a:r>
              <a:rPr lang="sk-SK" sz="2200" dirty="0" err="1">
                <a:solidFill>
                  <a:schemeClr val="tx1"/>
                </a:solidFill>
                <a:latin typeface="Century Gothic"/>
              </a:rPr>
              <a:t>Open</a:t>
            </a:r>
            <a:r>
              <a:rPr lang="sk-SK" sz="2200" dirty="0">
                <a:solidFill>
                  <a:schemeClr val="tx1"/>
                </a:solidFill>
                <a:latin typeface="Century Gothic"/>
              </a:rPr>
              <a:t> </a:t>
            </a:r>
            <a:r>
              <a:rPr lang="sk-SK" sz="2200" dirty="0" err="1">
                <a:solidFill>
                  <a:schemeClr val="tx1"/>
                </a:solidFill>
                <a:latin typeface="Century Gothic"/>
              </a:rPr>
              <a:t>Source</a:t>
            </a:r>
            <a:r>
              <a:rPr lang="sk-SK" sz="2200" dirty="0">
                <a:solidFill>
                  <a:schemeClr val="tx1"/>
                </a:solidFill>
                <a:latin typeface="Century Gothic"/>
              </a:rPr>
              <a:t> riešeniach problém správne nahrať aktivitu aplikácie.</a:t>
            </a:r>
          </a:p>
        </p:txBody>
      </p:sp>
    </p:spTree>
    <p:extLst>
      <p:ext uri="{BB962C8B-B14F-4D97-AF65-F5344CB8AC3E}">
        <p14:creationId xmlns:p14="http://schemas.microsoft.com/office/powerpoint/2010/main" val="686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Books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Books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E379DE0-B74C-49CC-A115-1E6BDDCE71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921</Words>
  <Application>Microsoft Office PowerPoint</Application>
  <PresentationFormat>Vlastná</PresentationFormat>
  <Paragraphs>156</Paragraphs>
  <Slides>22</Slides>
  <Notes>10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7" baseType="lpstr">
      <vt:lpstr>Arial</vt:lpstr>
      <vt:lpstr>Century Gothic</vt:lpstr>
      <vt:lpstr>DejaVu Sans Mono</vt:lpstr>
      <vt:lpstr>Wingdings 3</vt:lpstr>
      <vt:lpstr>Dym</vt:lpstr>
      <vt:lpstr>Arquillian extension for performance testing</vt:lpstr>
      <vt:lpstr>Obsah</vt:lpstr>
      <vt:lpstr>Motivácia</vt:lpstr>
      <vt:lpstr>Výkonnostné testovanie</vt:lpstr>
      <vt:lpstr>Oplatí sa „strácať“ čas výkonnostným testovaním?</vt:lpstr>
      <vt:lpstr>Oplatí sa „strácať“ čas výkonnostným testovaním?</vt:lpstr>
      <vt:lpstr>Načo slúžia výkonnostné testy?</vt:lpstr>
      <vt:lpstr>Meranie výkonu</vt:lpstr>
      <vt:lpstr>Nástroje na výkonnostné testovanie</vt:lpstr>
      <vt:lpstr>PerfCake</vt:lpstr>
      <vt:lpstr>Prezentácia programu PowerPoint</vt:lpstr>
      <vt:lpstr>Spúšťanie aplikácie PerfCake</vt:lpstr>
      <vt:lpstr>Prezentácia programu PowerPoint</vt:lpstr>
      <vt:lpstr>Ciele bakalárskej práce</vt:lpstr>
      <vt:lpstr>Arquillian framework</vt:lpstr>
      <vt:lpstr>3 základné princípy</vt:lpstr>
      <vt:lpstr>Príklad arquillian testu</vt:lpstr>
      <vt:lpstr>Prezentácia programu PowerPoint</vt:lpstr>
      <vt:lpstr>Aktuálny stav riešenia</vt:lpstr>
      <vt:lpstr>Na čom sa pracuje</vt:lpstr>
      <vt:lpstr>Zdroje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2015-10-27T16:49:35Z</dcterms:created>
  <dcterms:modified xsi:type="dcterms:W3CDTF">2017-03-13T11:38:50Z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TC027879409991</vt:lpwstr>
  </property>
</Properties>
</file>