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73" r:id="rId12"/>
    <p:sldId id="268" r:id="rId13"/>
    <p:sldId id="270" r:id="rId14"/>
    <p:sldId id="274" r:id="rId15"/>
    <p:sldId id="269" r:id="rId16"/>
    <p:sldId id="271" r:id="rId17"/>
    <p:sldId id="272" r:id="rId18"/>
    <p:sldId id="263" r:id="rId19"/>
    <p:sldId id="264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4CD-D8D4-4317-BE1F-C0A7A9F122F3}" type="datetimeFigureOut">
              <a:rPr lang="sk-SK" smtClean="0"/>
              <a:pPr/>
              <a:t>13. 12. 2016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4E5F-21AE-4B51-AA97-804F6FD3DA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4CD-D8D4-4317-BE1F-C0A7A9F122F3}" type="datetimeFigureOut">
              <a:rPr lang="sk-SK" smtClean="0"/>
              <a:pPr/>
              <a:t>13. 12. 2016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4E5F-21AE-4B51-AA97-804F6FD3DA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4CD-D8D4-4317-BE1F-C0A7A9F122F3}" type="datetimeFigureOut">
              <a:rPr lang="sk-SK" smtClean="0"/>
              <a:pPr/>
              <a:t>13. 12. 2016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4E5F-21AE-4B51-AA97-804F6FD3DA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4CD-D8D4-4317-BE1F-C0A7A9F122F3}" type="datetimeFigureOut">
              <a:rPr lang="sk-SK" smtClean="0"/>
              <a:pPr/>
              <a:t>13. 12. 2016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4E5F-21AE-4B51-AA97-804F6FD3DA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4CD-D8D4-4317-BE1F-C0A7A9F122F3}" type="datetimeFigureOut">
              <a:rPr lang="sk-SK" smtClean="0"/>
              <a:pPr/>
              <a:t>13. 12. 2016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4E5F-21AE-4B51-AA97-804F6FD3DA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4CD-D8D4-4317-BE1F-C0A7A9F122F3}" type="datetimeFigureOut">
              <a:rPr lang="sk-SK" smtClean="0"/>
              <a:pPr/>
              <a:t>13. 12. 2016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4E5F-21AE-4B51-AA97-804F6FD3DA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4CD-D8D4-4317-BE1F-C0A7A9F122F3}" type="datetimeFigureOut">
              <a:rPr lang="sk-SK" smtClean="0"/>
              <a:pPr/>
              <a:t>13. 12. 2016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4E5F-21AE-4B51-AA97-804F6FD3DA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4CD-D8D4-4317-BE1F-C0A7A9F122F3}" type="datetimeFigureOut">
              <a:rPr lang="sk-SK" smtClean="0"/>
              <a:pPr/>
              <a:t>13. 12. 2016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4E5F-21AE-4B51-AA97-804F6FD3DA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4CD-D8D4-4317-BE1F-C0A7A9F122F3}" type="datetimeFigureOut">
              <a:rPr lang="sk-SK" smtClean="0"/>
              <a:pPr/>
              <a:t>13. 12. 2016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4E5F-21AE-4B51-AA97-804F6FD3DA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4CD-D8D4-4317-BE1F-C0A7A9F122F3}" type="datetimeFigureOut">
              <a:rPr lang="sk-SK" smtClean="0"/>
              <a:pPr/>
              <a:t>13. 12. 2016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4E5F-21AE-4B51-AA97-804F6FD3DA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4CD-D8D4-4317-BE1F-C0A7A9F122F3}" type="datetimeFigureOut">
              <a:rPr lang="sk-SK" smtClean="0"/>
              <a:pPr/>
              <a:t>13. 12. 2016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4E5F-21AE-4B51-AA97-804F6FD3DA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C4CD-D8D4-4317-BE1F-C0A7A9F122F3}" type="datetimeFigureOut">
              <a:rPr lang="sk-SK" smtClean="0"/>
              <a:pPr/>
              <a:t>13. 12. 2016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C4E5F-21AE-4B51-AA97-804F6FD3DAC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85000"/>
              <a:alpha val="50000"/>
            </a:schemeClr>
          </a:solidFill>
        </p:spPr>
        <p:txBody>
          <a:bodyPr/>
          <a:lstStyle/>
          <a:p>
            <a:r>
              <a:rPr lang="sk-SK" dirty="0" smtClean="0"/>
              <a:t>Identifikácia typov útočníkov pomocou údajov z </a:t>
            </a:r>
            <a:r>
              <a:rPr lang="sk-SK" dirty="0" err="1" smtClean="0"/>
              <a:t>honeypotov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Bc. Lenka Kleinová</a:t>
            </a:r>
          </a:p>
          <a:p>
            <a:r>
              <a:rPr lang="sk-SK" dirty="0" smtClean="0"/>
              <a:t>RNDr. JUDr. Pavol Sokol, PhD.</a:t>
            </a:r>
            <a:endParaRPr lang="sk-SK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  <a:alpha val="60000"/>
            </a:schemeClr>
          </a:solidFill>
        </p:spPr>
        <p:txBody>
          <a:bodyPr/>
          <a:lstStyle/>
          <a:p>
            <a:r>
              <a:rPr lang="sk-SK" dirty="0" smtClean="0"/>
              <a:t>„</a:t>
            </a:r>
            <a:r>
              <a:rPr lang="sk-SK" dirty="0" err="1" smtClean="0"/>
              <a:t>Category</a:t>
            </a:r>
            <a:r>
              <a:rPr lang="sk-SK" dirty="0" smtClean="0"/>
              <a:t>“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D:\Documents\diplomovka\poznamky\15226527_10207664464878336_773784841_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12776"/>
            <a:ext cx="4131146" cy="512369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628800"/>
            <a:ext cx="4978943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  <a:alpha val="60000"/>
            </a:schemeClr>
          </a:solidFill>
        </p:spPr>
        <p:txBody>
          <a:bodyPr/>
          <a:lstStyle/>
          <a:p>
            <a:r>
              <a:rPr lang="sk-SK" dirty="0" smtClean="0"/>
              <a:t>„</a:t>
            </a:r>
            <a:r>
              <a:rPr lang="sk-SK" dirty="0" err="1" smtClean="0"/>
              <a:t>ConnCount</a:t>
            </a:r>
            <a:r>
              <a:rPr lang="sk-SK" dirty="0" smtClean="0"/>
              <a:t>“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  <a:alpha val="60000"/>
            </a:schemeClr>
          </a:solidFill>
        </p:spPr>
        <p:txBody>
          <a:bodyPr/>
          <a:lstStyle/>
          <a:p>
            <a:r>
              <a:rPr lang="sk-SK" dirty="0" smtClean="0"/>
              <a:t>počet pokusov o pripojenie alebo počet úspešných pripojení</a:t>
            </a:r>
            <a:endParaRPr lang="sk-SK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068960"/>
            <a:ext cx="6832079" cy="25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  <a:alpha val="60000"/>
            </a:schemeClr>
          </a:solidFill>
        </p:spPr>
        <p:txBody>
          <a:bodyPr/>
          <a:lstStyle/>
          <a:p>
            <a:r>
              <a:rPr lang="sk-SK" dirty="0" err="1" smtClean="0"/>
              <a:t>Weka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  <a:alpha val="50000"/>
            </a:schemeClr>
          </a:solidFill>
        </p:spPr>
        <p:txBody>
          <a:bodyPr/>
          <a:lstStyle/>
          <a:p>
            <a:r>
              <a:rPr lang="sk-SK" dirty="0" smtClean="0"/>
              <a:t>Nástroj na využívanie </a:t>
            </a:r>
          </a:p>
          <a:p>
            <a:pPr>
              <a:buNone/>
            </a:pPr>
            <a:r>
              <a:rPr lang="sk-SK" dirty="0" smtClean="0"/>
              <a:t>algoritmov učených pre</a:t>
            </a:r>
          </a:p>
          <a:p>
            <a:pPr>
              <a:buNone/>
            </a:pPr>
            <a:r>
              <a:rPr lang="sk-SK" dirty="0" smtClean="0"/>
              <a:t>dolovanie v dátach</a:t>
            </a:r>
          </a:p>
          <a:p>
            <a:r>
              <a:rPr lang="sk-SK" dirty="0" err="1" smtClean="0"/>
              <a:t>Klastrovanie</a:t>
            </a:r>
            <a:endParaRPr lang="sk-SK" dirty="0" smtClean="0"/>
          </a:p>
          <a:p>
            <a:r>
              <a:rPr lang="sk-SK" dirty="0" smtClean="0"/>
              <a:t>.</a:t>
            </a:r>
            <a:r>
              <a:rPr lang="sk-SK" dirty="0" err="1" smtClean="0"/>
              <a:t>arff</a:t>
            </a:r>
            <a:r>
              <a:rPr lang="sk-SK" dirty="0" smtClean="0"/>
              <a:t> formát</a:t>
            </a:r>
            <a:endParaRPr lang="sk-SK" dirty="0"/>
          </a:p>
        </p:txBody>
      </p:sp>
      <p:pic>
        <p:nvPicPr>
          <p:cNvPr id="27650" name="Picture 2" descr="https://yt3.ggpht.com/-r0rfW4taC6E/AAAAAAAAAAI/AAAAAAAAAAA/0H_3MNfAUzM/s900-c-k-no-mo-rj-c0xffffff/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620688"/>
            <a:ext cx="2376264" cy="2376264"/>
          </a:xfrm>
          <a:prstGeom prst="rect">
            <a:avLst/>
          </a:prstGeom>
          <a:noFill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780928"/>
            <a:ext cx="24003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576" y="1628800"/>
            <a:ext cx="1512168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  <a:alpha val="60000"/>
            </a:schemeClr>
          </a:solidFill>
        </p:spPr>
        <p:txBody>
          <a:bodyPr/>
          <a:lstStyle/>
          <a:p>
            <a:r>
              <a:rPr lang="sk-SK" dirty="0" smtClean="0"/>
              <a:t>Analýza </a:t>
            </a:r>
            <a:r>
              <a:rPr lang="sk-SK" dirty="0" err="1" smtClean="0"/>
              <a:t>klastrovacích</a:t>
            </a:r>
            <a:r>
              <a:rPr lang="sk-SK" dirty="0" smtClean="0"/>
              <a:t> algoritmov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bg1">
              <a:lumMod val="85000"/>
              <a:alpha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sk-SK" b="1" dirty="0" err="1" smtClean="0"/>
              <a:t>K-means</a:t>
            </a:r>
            <a:endParaRPr lang="sk-SK" b="1" dirty="0" smtClean="0"/>
          </a:p>
          <a:p>
            <a:pPr>
              <a:buNone/>
            </a:pPr>
            <a:r>
              <a:rPr lang="sk-SK" dirty="0" smtClean="0"/>
              <a:t>+  časová zložitosť		- určenie „k“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jednoduchosť</a:t>
            </a:r>
            <a:endParaRPr lang="sk-SK" dirty="0"/>
          </a:p>
          <a:p>
            <a:r>
              <a:rPr lang="sk-SK" b="1" dirty="0" err="1" smtClean="0"/>
              <a:t>Aglomeratívne</a:t>
            </a:r>
            <a:r>
              <a:rPr lang="sk-SK" b="1" dirty="0" smtClean="0"/>
              <a:t> </a:t>
            </a:r>
            <a:r>
              <a:rPr lang="sk-SK" b="1" dirty="0" err="1" smtClean="0"/>
              <a:t>klastrovanie</a:t>
            </a:r>
            <a:endParaRPr lang="sk-SK" b="1" dirty="0" smtClean="0"/>
          </a:p>
          <a:p>
            <a:pPr>
              <a:buNone/>
            </a:pPr>
            <a:r>
              <a:rPr lang="sk-SK" dirty="0" smtClean="0"/>
              <a:t>+  malé zhluky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nie je potrebné určovať počet zhlukov</a:t>
            </a:r>
          </a:p>
          <a:p>
            <a:pPr>
              <a:buFontTx/>
              <a:buChar char="-"/>
            </a:pPr>
            <a:r>
              <a:rPr lang="sk-SK" dirty="0"/>
              <a:t>z</a:t>
            </a:r>
            <a:r>
              <a:rPr lang="sk-SK" dirty="0" smtClean="0"/>
              <a:t>ávislosť od použitej metriky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závislosť od počiatočných zhlukov</a:t>
            </a:r>
            <a:endParaRPr lang="sk-SK" dirty="0"/>
          </a:p>
          <a:p>
            <a:r>
              <a:rPr lang="sk-SK" b="1" dirty="0" smtClean="0"/>
              <a:t>Deliace </a:t>
            </a:r>
            <a:r>
              <a:rPr lang="sk-SK" b="1" dirty="0" err="1" smtClean="0"/>
              <a:t>klastrovanie</a:t>
            </a:r>
            <a:endParaRPr lang="sk-SK" b="1" dirty="0" smtClean="0"/>
          </a:p>
          <a:p>
            <a:pPr>
              <a:buNone/>
            </a:pPr>
            <a:r>
              <a:rPr lang="sk-SK" dirty="0" smtClean="0"/>
              <a:t>+ najlepšie výsledky</a:t>
            </a:r>
          </a:p>
          <a:p>
            <a:pPr>
              <a:buNone/>
            </a:pPr>
            <a:r>
              <a:rPr lang="sk-SK" dirty="0" smtClean="0"/>
              <a:t>- </a:t>
            </a:r>
            <a:r>
              <a:rPr lang="sk-SK" dirty="0"/>
              <a:t>č</a:t>
            </a:r>
            <a:r>
              <a:rPr lang="sk-SK" dirty="0" smtClean="0"/>
              <a:t>asová zložitosť</a:t>
            </a:r>
            <a:endParaRPr lang="sk-SK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  <a:alpha val="60000"/>
            </a:schemeClr>
          </a:solidFill>
        </p:spPr>
        <p:txBody>
          <a:bodyPr/>
          <a:lstStyle/>
          <a:p>
            <a:r>
              <a:rPr lang="sk-SK" dirty="0" smtClean="0"/>
              <a:t>Údaje po </a:t>
            </a:r>
            <a:r>
              <a:rPr lang="sk-SK" dirty="0" err="1" smtClean="0"/>
              <a:t>naškálovaní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4308" y="2708920"/>
            <a:ext cx="601202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  <a:alpha val="60000"/>
            </a:schemeClr>
          </a:solidFill>
        </p:spPr>
        <p:txBody>
          <a:bodyPr>
            <a:normAutofit fontScale="90000"/>
          </a:bodyPr>
          <a:lstStyle/>
          <a:p>
            <a:r>
              <a:rPr lang="sk-SK" dirty="0" smtClean="0"/>
              <a:t>Údaje po </a:t>
            </a:r>
            <a:r>
              <a:rPr lang="sk-SK" dirty="0" err="1" smtClean="0"/>
              <a:t>klastrovaní</a:t>
            </a:r>
            <a:r>
              <a:rPr lang="sk-SK" dirty="0" smtClean="0"/>
              <a:t> (</a:t>
            </a:r>
            <a:r>
              <a:rPr lang="sk-SK" dirty="0" err="1" smtClean="0"/>
              <a:t>k-means</a:t>
            </a:r>
            <a:r>
              <a:rPr lang="sk-SK" dirty="0" smtClean="0"/>
              <a:t>, k =4)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4381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0236" y="3717032"/>
            <a:ext cx="5773764" cy="285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  <a:alpha val="60000"/>
            </a:schemeClr>
          </a:solidFill>
        </p:spPr>
        <p:txBody>
          <a:bodyPr/>
          <a:lstStyle/>
          <a:p>
            <a:r>
              <a:rPr lang="sk-SK" dirty="0" smtClean="0"/>
              <a:t>Čo ďalej...?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  <a:solidFill>
            <a:schemeClr val="bg1">
              <a:lumMod val="85000"/>
              <a:alpha val="60000"/>
            </a:schemeClr>
          </a:solidFill>
        </p:spPr>
        <p:txBody>
          <a:bodyPr/>
          <a:lstStyle/>
          <a:p>
            <a:r>
              <a:rPr lang="sk-SK" dirty="0" smtClean="0"/>
              <a:t>Ako určiť motiváciu útočníka?</a:t>
            </a:r>
          </a:p>
          <a:p>
            <a:r>
              <a:rPr lang="sk-SK" dirty="0" smtClean="0"/>
              <a:t>Ako určiť „ideálneho útočníka“?</a:t>
            </a:r>
          </a:p>
          <a:p>
            <a:r>
              <a:rPr lang="sk-SK" dirty="0" smtClean="0"/>
              <a:t>Pomenovanie získaných skupín útočníkov...</a:t>
            </a:r>
          </a:p>
          <a:p>
            <a:endParaRPr lang="sk-SK" dirty="0"/>
          </a:p>
        </p:txBody>
      </p:sp>
      <p:pic>
        <p:nvPicPr>
          <p:cNvPr id="4" name="Picture 2" descr="http://blog.stoneriverelearning.com/wp-content/uploads/2016/07/Programm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356992"/>
            <a:ext cx="4449484" cy="278092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  <a:alpha val="50000"/>
            </a:schemeClr>
          </a:solidFill>
        </p:spPr>
        <p:txBody>
          <a:bodyPr/>
          <a:lstStyle/>
          <a:p>
            <a:r>
              <a:rPr lang="sk-SK" dirty="0" smtClean="0"/>
              <a:t>Zhrnutie</a:t>
            </a:r>
            <a:endParaRPr lang="sk-SK" dirty="0"/>
          </a:p>
        </p:txBody>
      </p:sp>
      <p:pic>
        <p:nvPicPr>
          <p:cNvPr id="12" name="Zástupný symbol obsahu 3" descr="graf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3861048"/>
            <a:ext cx="3888432" cy="2147343"/>
          </a:xfrm>
        </p:spPr>
      </p:pic>
      <p:pic>
        <p:nvPicPr>
          <p:cNvPr id="20482" name="Picture 2" descr="https://www.pentestpartners.com/content/uploads/2015/06/shivap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16832"/>
            <a:ext cx="1584176" cy="1584176"/>
          </a:xfrm>
          <a:prstGeom prst="rect">
            <a:avLst/>
          </a:prstGeom>
          <a:noFill/>
        </p:spPr>
      </p:pic>
      <p:cxnSp>
        <p:nvCxnSpPr>
          <p:cNvPr id="6" name="Rovná spojovacia šípka 5"/>
          <p:cNvCxnSpPr/>
          <p:nvPr/>
        </p:nvCxnSpPr>
        <p:spPr>
          <a:xfrm>
            <a:off x="2339752" y="2636912"/>
            <a:ext cx="86409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3347864" y="2420888"/>
            <a:ext cx="2932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{[2, 10, 6], [9, 5, 3], …}</a:t>
            </a:r>
            <a:endParaRPr lang="sk-SK" sz="2400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4716016" y="3140968"/>
            <a:ext cx="0" cy="57606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>
            <a:off x="6084168" y="5013176"/>
            <a:ext cx="57606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6732240" y="4509120"/>
            <a:ext cx="2171172" cy="954107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Pomenovanie</a:t>
            </a:r>
            <a:endParaRPr lang="sk-SK" sz="2800" dirty="0" smtClean="0"/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skup</a:t>
            </a:r>
            <a:r>
              <a:rPr lang="sk-SK" sz="2800" dirty="0" err="1" smtClean="0"/>
              <a:t>ín</a:t>
            </a:r>
            <a:endParaRPr lang="sk-SK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Ďakujem za pozornosť...</a:t>
            </a:r>
            <a:endParaRPr lang="sk-SK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  <a:alpha val="50000"/>
            </a:schemeClr>
          </a:solidFill>
        </p:spPr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  <a:alpha val="50000"/>
            </a:schemeClr>
          </a:solidFill>
        </p:spPr>
        <p:txBody>
          <a:bodyPr/>
          <a:lstStyle/>
          <a:p>
            <a:r>
              <a:rPr lang="sk-SK" dirty="0" smtClean="0"/>
              <a:t>Otázka bezpečnosti</a:t>
            </a:r>
          </a:p>
          <a:p>
            <a:r>
              <a:rPr lang="sk-SK" dirty="0" smtClean="0"/>
              <a:t>Získavanie informácií o útočníkoch a ako ich využiť...</a:t>
            </a:r>
            <a:endParaRPr lang="sk-SK" dirty="0"/>
          </a:p>
        </p:txBody>
      </p:sp>
      <p:pic>
        <p:nvPicPr>
          <p:cNvPr id="1026" name="Picture 2" descr="http://secureacom.com.au/wp-content/uploads/2014/07/sydney-computer-networking-servic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73016"/>
            <a:ext cx="4915048" cy="2952328"/>
          </a:xfrm>
          <a:prstGeom prst="rect">
            <a:avLst/>
          </a:prstGeom>
          <a:noFill/>
        </p:spPr>
      </p:pic>
      <p:pic>
        <p:nvPicPr>
          <p:cNvPr id="1028" name="Picture 4" descr="http://ipwatchdog.com/images/thief_coming_from_monitor_hac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924944"/>
            <a:ext cx="2057370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  <a:alpha val="60000"/>
            </a:schemeClr>
          </a:solidFill>
        </p:spPr>
        <p:txBody>
          <a:bodyPr/>
          <a:lstStyle/>
          <a:p>
            <a:r>
              <a:rPr lang="sk-SK" dirty="0" smtClean="0"/>
              <a:t>Ciele práce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  <a:alpha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sk-SK" dirty="0" smtClean="0"/>
              <a:t>(1) Analyzovať možnosti identifikácie útočníkov pomocou modelov útočníkov</a:t>
            </a:r>
          </a:p>
          <a:p>
            <a:r>
              <a:rPr lang="sk-SK" dirty="0" smtClean="0"/>
              <a:t>(2) Porovnať aktuálne prístupy k identifikácii typov útočníkov</a:t>
            </a:r>
          </a:p>
          <a:p>
            <a:r>
              <a:rPr lang="sk-SK" dirty="0" smtClean="0"/>
              <a:t>(3) Navrhnúť modely útočníkov zohľadňujúc údaje získané </a:t>
            </a:r>
            <a:r>
              <a:rPr lang="sk-SK" dirty="0" err="1" smtClean="0"/>
              <a:t>honeypotmi</a:t>
            </a:r>
            <a:endParaRPr lang="sk-SK" dirty="0" smtClean="0"/>
          </a:p>
          <a:p>
            <a:r>
              <a:rPr lang="sk-SK" dirty="0" smtClean="0"/>
              <a:t>(4) Navrhnúť a implementovať rozhodovací algoritmus pre určenie typu útočníka v údajoch získaných pomocou </a:t>
            </a:r>
            <a:r>
              <a:rPr lang="sk-SK" dirty="0" err="1" smtClean="0"/>
              <a:t>honeypotov</a:t>
            </a:r>
            <a:endParaRPr lang="sk-SK" dirty="0"/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1324744"/>
          </a:xfrm>
          <a:solidFill>
            <a:schemeClr val="bg1">
              <a:lumMod val="85000"/>
              <a:alpha val="50000"/>
            </a:schemeClr>
          </a:solidFill>
        </p:spPr>
        <p:txBody>
          <a:bodyPr/>
          <a:lstStyle/>
          <a:p>
            <a:r>
              <a:rPr lang="sk-SK" b="1" dirty="0" smtClean="0"/>
              <a:t>Honeypot</a:t>
            </a:r>
            <a:r>
              <a:rPr lang="sk-SK" dirty="0" smtClean="0"/>
              <a:t> ako nástroj na získavanie údajov o útočníkoch</a:t>
            </a:r>
            <a:endParaRPr lang="sk-SK" dirty="0"/>
          </a:p>
        </p:txBody>
      </p:sp>
      <p:pic>
        <p:nvPicPr>
          <p:cNvPr id="15362" name="Picture 2" descr="https://www.carnaghan.com/wp-content/uploads/2014/09/HoneyTr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140968"/>
            <a:ext cx="2432298" cy="289559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  <a:alpha val="50000"/>
            </a:schemeClr>
          </a:solidFill>
        </p:spPr>
        <p:txBody>
          <a:bodyPr/>
          <a:lstStyle/>
          <a:p>
            <a:r>
              <a:rPr lang="sk-SK" dirty="0" smtClean="0"/>
              <a:t>Kategorizácia útočníkov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4186808" cy="3052936"/>
          </a:xfrm>
          <a:solidFill>
            <a:schemeClr val="bg1">
              <a:lumMod val="85000"/>
              <a:alpha val="50000"/>
            </a:schemeClr>
          </a:solidFill>
        </p:spPr>
        <p:txBody>
          <a:bodyPr/>
          <a:lstStyle/>
          <a:p>
            <a:r>
              <a:rPr lang="sk-SK" b="1" dirty="0" smtClean="0"/>
              <a:t>Kritériá</a:t>
            </a:r>
            <a:r>
              <a:rPr lang="sk-SK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Ciele, motivácia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Schopnosti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Znalosti o systéme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5940152" y="2564904"/>
            <a:ext cx="2206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 smtClean="0"/>
              <a:t>Script-kiddies</a:t>
            </a:r>
            <a:endParaRPr lang="sk-SK" sz="28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5436096" y="4077072"/>
            <a:ext cx="1344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 smtClean="0"/>
              <a:t>Insiders</a:t>
            </a:r>
            <a:endParaRPr lang="sk-SK" sz="2800" b="1" dirty="0"/>
          </a:p>
        </p:txBody>
      </p:sp>
      <p:pic>
        <p:nvPicPr>
          <p:cNvPr id="16386" name="Picture 2" descr="http://business-icon.com/highresolution/l_1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293096"/>
            <a:ext cx="2098204" cy="209820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gra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24744"/>
            <a:ext cx="8195663" cy="4525963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graf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195663" cy="4525963"/>
          </a:xfrm>
        </p:spPr>
      </p:pic>
      <p:sp>
        <p:nvSpPr>
          <p:cNvPr id="6" name="BlokTextu 5"/>
          <p:cNvSpPr txBox="1"/>
          <p:nvPr/>
        </p:nvSpPr>
        <p:spPr>
          <a:xfrm>
            <a:off x="1763688" y="5229200"/>
            <a:ext cx="5544616" cy="120032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k-SK" sz="2400" dirty="0" err="1" smtClean="0"/>
              <a:t>Klastrovací</a:t>
            </a:r>
            <a:r>
              <a:rPr lang="sk-SK" sz="2400" dirty="0" smtClean="0"/>
              <a:t> algoritmus</a:t>
            </a:r>
          </a:p>
          <a:p>
            <a:pPr>
              <a:buFont typeface="Wingdings" pitchFamily="2" charset="2"/>
              <a:buChar char="§"/>
            </a:pPr>
            <a:r>
              <a:rPr lang="sk-SK" sz="2400" dirty="0" smtClean="0"/>
              <a:t>„ideálny“ útočník</a:t>
            </a:r>
          </a:p>
          <a:p>
            <a:pPr>
              <a:buFont typeface="Wingdings" pitchFamily="2" charset="2"/>
              <a:buChar char="§"/>
            </a:pPr>
            <a:r>
              <a:rPr lang="sk-SK" sz="2400" dirty="0" smtClean="0"/>
              <a:t>Definovanie skupín</a:t>
            </a:r>
            <a:endParaRPr lang="sk-SK" sz="2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alpha val="60000"/>
            </a:schemeClr>
          </a:solidFill>
        </p:spPr>
        <p:txBody>
          <a:bodyPr/>
          <a:lstStyle/>
          <a:p>
            <a:r>
              <a:rPr lang="sk-SK" dirty="0" smtClean="0"/>
              <a:t>Analýza údajov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  <a:alpha val="60000"/>
            </a:schemeClr>
          </a:solidFill>
        </p:spPr>
        <p:txBody>
          <a:bodyPr/>
          <a:lstStyle/>
          <a:p>
            <a:r>
              <a:rPr lang="sk-SK" dirty="0" smtClean="0"/>
              <a:t>Týždenné údaje</a:t>
            </a:r>
          </a:p>
          <a:p>
            <a:r>
              <a:rPr lang="sk-SK" dirty="0" smtClean="0"/>
              <a:t>16 miliónov záznamov</a:t>
            </a:r>
          </a:p>
          <a:p>
            <a:r>
              <a:rPr lang="sk-SK" dirty="0" smtClean="0"/>
              <a:t>IDEA formát (JSON)</a:t>
            </a:r>
          </a:p>
          <a:p>
            <a:r>
              <a:rPr lang="sk-SK" i="1" dirty="0" err="1" smtClean="0"/>
              <a:t>key:value</a:t>
            </a:r>
            <a:endParaRPr lang="sk-SK" i="1" dirty="0" smtClean="0"/>
          </a:p>
          <a:p>
            <a:endParaRPr lang="sk-SK" i="1" dirty="0" smtClean="0"/>
          </a:p>
          <a:p>
            <a:r>
              <a:rPr lang="sk-SK" i="1" dirty="0" smtClean="0"/>
              <a:t>„Aké informácie máme o útoku?“ </a:t>
            </a:r>
            <a:r>
              <a:rPr lang="sk-SK" dirty="0" smtClean="0"/>
              <a:t>= aké kľúče sa v súbore nachádzajú?</a:t>
            </a:r>
            <a:endParaRPr lang="sk-SK" i="1" dirty="0"/>
          </a:p>
        </p:txBody>
      </p:sp>
      <p:pic>
        <p:nvPicPr>
          <p:cNvPr id="1026" name="Picture 2" descr="http://www.tcox.cz/runtime/cache/images/resize300x222fit/cesn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556792"/>
            <a:ext cx="2819400" cy="21145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Font typeface="Wingdings" pitchFamily="2" charset="2"/>
              <a:buChar char="ü"/>
            </a:pPr>
            <a:r>
              <a:rPr lang="sk-SK" dirty="0" err="1" smtClean="0"/>
              <a:t>PostgreSQL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1440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4572000" y="2276872"/>
            <a:ext cx="1152128" cy="5040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4427984" y="3789040"/>
            <a:ext cx="1152128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Words>195</Words>
  <Application>Microsoft Office PowerPoint</Application>
  <PresentationFormat>Prezentácia na obrazovke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Motív Office</vt:lpstr>
      <vt:lpstr>Identifikácia typov útočníkov pomocou údajov z honeypotov</vt:lpstr>
      <vt:lpstr>Motivácia</vt:lpstr>
      <vt:lpstr>Ciele práce</vt:lpstr>
      <vt:lpstr>Snímka 4</vt:lpstr>
      <vt:lpstr>Kategorizácia útočníkov</vt:lpstr>
      <vt:lpstr>Snímka 6</vt:lpstr>
      <vt:lpstr>Snímka 7</vt:lpstr>
      <vt:lpstr>Analýza údajov</vt:lpstr>
      <vt:lpstr>Snímka 9</vt:lpstr>
      <vt:lpstr>„Category“</vt:lpstr>
      <vt:lpstr>Snímka 11</vt:lpstr>
      <vt:lpstr>„ConnCount“</vt:lpstr>
      <vt:lpstr>Weka</vt:lpstr>
      <vt:lpstr>Analýza klastrovacích algoritmov</vt:lpstr>
      <vt:lpstr>Údaje po naškálovaní</vt:lpstr>
      <vt:lpstr>Údaje po klastrovaní (k-means, k =4)</vt:lpstr>
      <vt:lpstr>Čo ďalej...?</vt:lpstr>
      <vt:lpstr>Zhrnutie</vt:lpstr>
      <vt:lpstr>Snímka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Lenka</dc:creator>
  <cp:lastModifiedBy>Lenka</cp:lastModifiedBy>
  <cp:revision>137</cp:revision>
  <dcterms:created xsi:type="dcterms:W3CDTF">2016-10-08T14:07:13Z</dcterms:created>
  <dcterms:modified xsi:type="dcterms:W3CDTF">2016-12-13T18:30:23Z</dcterms:modified>
</cp:coreProperties>
</file>