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8"/>
  </p:notesMasterIdLst>
  <p:sldIdLst>
    <p:sldId id="295" r:id="rId2"/>
    <p:sldId id="297" r:id="rId3"/>
    <p:sldId id="298" r:id="rId4"/>
    <p:sldId id="296" r:id="rId5"/>
    <p:sldId id="299" r:id="rId6"/>
    <p:sldId id="300" r:id="rId7"/>
    <p:sldId id="301" r:id="rId8"/>
    <p:sldId id="306" r:id="rId9"/>
    <p:sldId id="302" r:id="rId10"/>
    <p:sldId id="304" r:id="rId11"/>
    <p:sldId id="305" r:id="rId12"/>
    <p:sldId id="303" r:id="rId13"/>
    <p:sldId id="308" r:id="rId14"/>
    <p:sldId id="307" r:id="rId15"/>
    <p:sldId id="310" r:id="rId16"/>
    <p:sldId id="309" r:id="rId17"/>
  </p:sldIdLst>
  <p:sldSz cx="9144000" cy="5143500" type="screen16x9"/>
  <p:notesSz cx="6858000" cy="9144000"/>
  <p:embeddedFontLst>
    <p:embeddedFont>
      <p:font typeface="Source Sans Pro" panose="020B0503030403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DB6A776-FC38-4AEE-8BCA-9CBE5ED20A4B}">
  <a:tblStyle styleId="{ADB6A776-FC38-4AEE-8BCA-9CBE5ED20A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FB4B880-D35D-454E-8234-FDC91E0DA4B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9"/>
  </p:normalViewPr>
  <p:slideViewPr>
    <p:cSldViewPr snapToGrid="0" snapToObjects="1">
      <p:cViewPr varScale="1">
        <p:scale>
          <a:sx n="160" d="100"/>
          <a:sy n="160" d="100"/>
        </p:scale>
        <p:origin x="2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7684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2468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8142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6283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5109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6215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7286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737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8861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8834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0715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598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32602" y="998975"/>
            <a:ext cx="8878800" cy="401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6"/>
          <p:cNvGrpSpPr/>
          <p:nvPr/>
        </p:nvGrpSpPr>
        <p:grpSpPr>
          <a:xfrm>
            <a:off x="132394" y="126350"/>
            <a:ext cx="8878501" cy="972488"/>
            <a:chOff x="180850" y="168450"/>
            <a:chExt cx="8781900" cy="1296650"/>
          </a:xfrm>
        </p:grpSpPr>
        <p:sp>
          <p:nvSpPr>
            <p:cNvPr id="32" name="Google Shape;32;p6"/>
            <p:cNvSpPr/>
            <p:nvPr/>
          </p:nvSpPr>
          <p:spPr>
            <a:xfrm>
              <a:off x="180850" y="168450"/>
              <a:ext cx="8781900" cy="97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6"/>
            <p:cNvSpPr/>
            <p:nvPr/>
          </p:nvSpPr>
          <p:spPr>
            <a:xfrm rot="5400000">
              <a:off x="904149" y="1053500"/>
              <a:ext cx="442800" cy="3804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6"/>
            <p:cNvSpPr/>
            <p:nvPr/>
          </p:nvSpPr>
          <p:spPr>
            <a:xfrm>
              <a:off x="328185" y="341583"/>
              <a:ext cx="8487000" cy="627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753150" y="1200150"/>
            <a:ext cx="76377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370050" y="4384575"/>
            <a:ext cx="8403900" cy="3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 b="1"/>
            </a:lvl1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0"/>
          <p:cNvSpPr/>
          <p:nvPr/>
        </p:nvSpPr>
        <p:spPr>
          <a:xfrm>
            <a:off x="-8250" y="0"/>
            <a:ext cx="9152400" cy="5143500"/>
          </a:xfrm>
          <a:prstGeom prst="frame">
            <a:avLst>
              <a:gd name="adj1" fmla="val 241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eal">
  <p:cSld name="BLANK_1_1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3"/>
          <p:cNvSpPr/>
          <p:nvPr/>
        </p:nvSpPr>
        <p:spPr>
          <a:xfrm>
            <a:off x="0" y="0"/>
            <a:ext cx="9160500" cy="5143500"/>
          </a:xfrm>
          <a:prstGeom prst="frame">
            <a:avLst>
              <a:gd name="adj1" fmla="val 241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_1_1"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/>
          <p:nvPr/>
        </p:nvSpPr>
        <p:spPr>
          <a:xfrm>
            <a:off x="0" y="0"/>
            <a:ext cx="9160500" cy="5143500"/>
          </a:xfrm>
          <a:prstGeom prst="frame">
            <a:avLst>
              <a:gd name="adj1" fmla="val 241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0050" y="205988"/>
            <a:ext cx="7383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80050" y="1200157"/>
            <a:ext cx="73839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▪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▫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9" r:id="rId3"/>
    <p:sldLayoutId id="2147483660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cdeotte/xgb-fraud-with-magic-0-96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esearch.fb.com/wp-content/uploads/2018/11/AnoGen-Deep-Anomaly-Generator.pdf" TargetMode="External"/><Relationship Id="rId3" Type="http://schemas.openxmlformats.org/officeDocument/2006/relationships/hyperlink" Target="https://www.merchantsavvy.co.uk/payment-fraud-statistics/" TargetMode="External"/><Relationship Id="rId7" Type="http://schemas.openxmlformats.org/officeDocument/2006/relationships/hyperlink" Target="https://arxiv.org/pdf/1801.03164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kaggle.com/cdeotte/xgb-fraud-with-magic-0-9600" TargetMode="External"/><Relationship Id="rId5" Type="http://schemas.openxmlformats.org/officeDocument/2006/relationships/hyperlink" Target="https://www.kaggle.com/c/ieee-fraud-detection" TargetMode="External"/><Relationship Id="rId4" Type="http://schemas.openxmlformats.org/officeDocument/2006/relationships/hyperlink" Target="https://umelainteligencia.sk/gan-siete-zblizka/" TargetMode="External"/><Relationship Id="rId9" Type="http://schemas.openxmlformats.org/officeDocument/2006/relationships/hyperlink" Target="https://arxiv.org/pdf/2006.03646.pdf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trustvesta.com/partners/" TargetMode="External"/><Relationship Id="rId3" Type="http://schemas.openxmlformats.org/officeDocument/2006/relationships/hyperlink" Target="https://traderdefenseadvisory.com/financial-protection/credit-card-fraud/" TargetMode="External"/><Relationship Id="rId7" Type="http://schemas.openxmlformats.org/officeDocument/2006/relationships/hyperlink" Target="https://en.wikipedia.org/wiki/Kaggl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martrvworld.com/rving-identity-safety/cartoon-thief/" TargetMode="External"/><Relationship Id="rId5" Type="http://schemas.openxmlformats.org/officeDocument/2006/relationships/hyperlink" Target="https://www.merchantsavvy.co.uk/payment-fraud-statistics/" TargetMode="External"/><Relationship Id="rId4" Type="http://schemas.openxmlformats.org/officeDocument/2006/relationships/hyperlink" Target="https://thedatascientist.com/anomaly-detection-why-you-need-it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c/ieee-fraud-detecti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92E5AC5E-566D-284D-A5FC-FB3A8ADD27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sp>
        <p:nvSpPr>
          <p:cNvPr id="4" name="Google Shape;87;p15">
            <a:extLst>
              <a:ext uri="{FF2B5EF4-FFF2-40B4-BE49-F238E27FC236}">
                <a16:creationId xmlns:a16="http://schemas.microsoft.com/office/drawing/2014/main" id="{C903FDC3-AE89-174C-9A9D-9F02546F18B3}"/>
              </a:ext>
            </a:extLst>
          </p:cNvPr>
          <p:cNvSpPr txBox="1">
            <a:spLocks/>
          </p:cNvSpPr>
          <p:nvPr/>
        </p:nvSpPr>
        <p:spPr>
          <a:xfrm>
            <a:off x="470288" y="1280254"/>
            <a:ext cx="8203370" cy="16226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k-SK" sz="4800" b="1" dirty="0">
                <a:solidFill>
                  <a:schemeClr val="accent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METÓDY DETEKCIE ANOMÁLIÍ V REÁLNYCH ÚDAJOCH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BF0A4A81-892F-9F44-A1F4-4FDDD2D087B2}"/>
              </a:ext>
            </a:extLst>
          </p:cNvPr>
          <p:cNvSpPr txBox="1"/>
          <p:nvPr/>
        </p:nvSpPr>
        <p:spPr>
          <a:xfrm>
            <a:off x="1515113" y="3778858"/>
            <a:ext cx="6113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chemeClr val="accent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Vedúci práce: RNDr. Ľubomír </a:t>
            </a:r>
            <a:r>
              <a:rPr lang="sk-SK" sz="2000" b="1" dirty="0" err="1">
                <a:solidFill>
                  <a:schemeClr val="accent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Antoni</a:t>
            </a:r>
            <a:r>
              <a:rPr lang="sk-SK" sz="2000" b="1" dirty="0">
                <a:solidFill>
                  <a:schemeClr val="accent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PhD. </a:t>
            </a:r>
          </a:p>
          <a:p>
            <a:pPr algn="ctr"/>
            <a:r>
              <a:rPr lang="sk-SK" sz="2000" b="1" dirty="0">
                <a:solidFill>
                  <a:schemeClr val="accent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Bc. Laura Vištanová</a:t>
            </a:r>
          </a:p>
        </p:txBody>
      </p:sp>
    </p:spTree>
    <p:extLst>
      <p:ext uri="{BB962C8B-B14F-4D97-AF65-F5344CB8AC3E}">
        <p14:creationId xmlns:p14="http://schemas.microsoft.com/office/powerpoint/2010/main" val="464706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Dátová</a:t>
            </a:r>
            <a:r>
              <a:rPr lang="en" dirty="0"/>
              <a:t> </a:t>
            </a:r>
            <a:r>
              <a:rPr lang="en" dirty="0" err="1"/>
              <a:t>sada</a:t>
            </a:r>
            <a:r>
              <a:rPr lang="en" dirty="0"/>
              <a:t> </a:t>
            </a:r>
            <a:endParaRPr dirty="0"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488B1A-DEFE-A14F-99C6-D626B6750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149" y="1200150"/>
            <a:ext cx="7637700" cy="3725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1800" dirty="0"/>
              <a:t>K dispozícii máme dve dátové sady – transaction a identity v ktorých je spolu 393 + 41 atribútov 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chemeClr val="accent3"/>
                </a:solidFill>
              </a:rPr>
              <a:t>Výhody</a:t>
            </a:r>
            <a:r>
              <a:rPr lang="sk-SK" sz="1800" dirty="0"/>
              <a:t>: reálne dáta, vysoký počet transakcií, pri každej máme hodnotu atribútu </a:t>
            </a:r>
            <a:r>
              <a:rPr lang="sk-SK" sz="1800" dirty="0" err="1"/>
              <a:t>isFraud</a:t>
            </a:r>
            <a:r>
              <a:rPr lang="sk-SK" sz="1800" dirty="0"/>
              <a:t> = 0/1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chemeClr val="accent3"/>
                </a:solidFill>
              </a:rPr>
              <a:t>Nevýhody</a:t>
            </a:r>
            <a:r>
              <a:rPr lang="sk-SK" sz="1800" dirty="0"/>
              <a:t>: kvôli citlivosti dát nepoznáme význam vysokého počtu atribútov </a:t>
            </a:r>
          </a:p>
        </p:txBody>
      </p:sp>
    </p:spTree>
    <p:extLst>
      <p:ext uri="{BB962C8B-B14F-4D97-AF65-F5344CB8AC3E}">
        <p14:creationId xmlns:p14="http://schemas.microsoft.com/office/powerpoint/2010/main" val="3789409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Víťazný</a:t>
            </a:r>
            <a:r>
              <a:rPr lang="en" dirty="0"/>
              <a:t> model </a:t>
            </a:r>
            <a:endParaRPr dirty="0"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488B1A-DEFE-A14F-99C6-D626B6750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149" y="1200150"/>
            <a:ext cx="7637700" cy="3725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1800" dirty="0"/>
              <a:t>Budeme pracovať s víťazným modelom tejto súťaže - </a:t>
            </a:r>
            <a:r>
              <a:rPr lang="sk-SK" sz="1800" dirty="0">
                <a:hlinkClick r:id="rId3"/>
              </a:rPr>
              <a:t>https://www.kaggle.com/cdeotte/xgb-fraud-with-magic-0-9600</a:t>
            </a:r>
            <a:endParaRPr lang="sk-SK" sz="1800" dirty="0"/>
          </a:p>
          <a:p>
            <a:pPr>
              <a:lnSpc>
                <a:spcPct val="150000"/>
              </a:lnSpc>
            </a:pPr>
            <a:r>
              <a:rPr lang="sk-SK" sz="1800" dirty="0"/>
              <a:t>Víťazné riešenie doplníme o umelých podvodníkov a pozrieme sa, či sa nám podarí zlepšiť tento model </a:t>
            </a:r>
          </a:p>
        </p:txBody>
      </p:sp>
    </p:spTree>
    <p:extLst>
      <p:ext uri="{BB962C8B-B14F-4D97-AF65-F5344CB8AC3E}">
        <p14:creationId xmlns:p14="http://schemas.microsoft.com/office/powerpoint/2010/main" val="1779178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Možné</a:t>
            </a:r>
            <a:r>
              <a:rPr lang="en" dirty="0"/>
              <a:t> </a:t>
            </a:r>
            <a:r>
              <a:rPr lang="en" dirty="0" err="1"/>
              <a:t>prístupy</a:t>
            </a:r>
            <a:r>
              <a:rPr lang="en" dirty="0"/>
              <a:t> </a:t>
            </a:r>
            <a:r>
              <a:rPr lang="en" dirty="0" err="1"/>
              <a:t>ku</a:t>
            </a:r>
            <a:r>
              <a:rPr lang="en" dirty="0"/>
              <a:t> </a:t>
            </a:r>
            <a:r>
              <a:rPr lang="en" dirty="0" err="1"/>
              <a:t>generovaniu</a:t>
            </a:r>
            <a:r>
              <a:rPr lang="en" dirty="0"/>
              <a:t> </a:t>
            </a:r>
            <a:endParaRPr dirty="0"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488B1A-DEFE-A14F-99C6-D626B6750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149" y="1200150"/>
            <a:ext cx="7637700" cy="3725700"/>
          </a:xfrm>
        </p:spPr>
        <p:txBody>
          <a:bodyPr/>
          <a:lstStyle/>
          <a:p>
            <a:r>
              <a:rPr lang="sk-SK" sz="1800" dirty="0"/>
              <a:t>GAN – </a:t>
            </a:r>
            <a:r>
              <a:rPr lang="sk-SK" sz="1800" b="1" dirty="0" err="1">
                <a:solidFill>
                  <a:schemeClr val="accent3"/>
                </a:solidFill>
              </a:rPr>
              <a:t>Generative</a:t>
            </a:r>
            <a:r>
              <a:rPr lang="sk-SK" sz="1800" b="1" dirty="0">
                <a:solidFill>
                  <a:schemeClr val="accent3"/>
                </a:solidFill>
              </a:rPr>
              <a:t> </a:t>
            </a:r>
            <a:r>
              <a:rPr lang="sk-SK" sz="1800" b="1" dirty="0" err="1">
                <a:solidFill>
                  <a:schemeClr val="accent3"/>
                </a:solidFill>
              </a:rPr>
              <a:t>Adversarial</a:t>
            </a:r>
            <a:r>
              <a:rPr lang="sk-SK" sz="1800" b="1" dirty="0">
                <a:solidFill>
                  <a:schemeClr val="accent3"/>
                </a:solidFill>
              </a:rPr>
              <a:t> </a:t>
            </a:r>
            <a:r>
              <a:rPr lang="sk-SK" sz="1800" b="1" dirty="0" err="1">
                <a:solidFill>
                  <a:schemeClr val="accent3"/>
                </a:solidFill>
              </a:rPr>
              <a:t>Network</a:t>
            </a:r>
            <a:r>
              <a:rPr lang="sk-SK" sz="1800" b="1" dirty="0">
                <a:solidFill>
                  <a:schemeClr val="accent3"/>
                </a:solidFill>
              </a:rPr>
              <a:t> </a:t>
            </a:r>
          </a:p>
          <a:p>
            <a:r>
              <a:rPr lang="sk-SK" sz="1800" dirty="0"/>
              <a:t>2 časti – generátor a </a:t>
            </a:r>
            <a:r>
              <a:rPr lang="sk-SK" sz="1800" dirty="0" err="1"/>
              <a:t>diskriminátor</a:t>
            </a:r>
            <a:endParaRPr lang="sk-SK" sz="1800" dirty="0"/>
          </a:p>
          <a:p>
            <a:r>
              <a:rPr lang="sk-SK" sz="1800" b="1" dirty="0">
                <a:solidFill>
                  <a:schemeClr val="accent3"/>
                </a:solidFill>
              </a:rPr>
              <a:t>Generátor</a:t>
            </a:r>
            <a:r>
              <a:rPr lang="sk-SK" sz="1800" dirty="0"/>
              <a:t> vytvára nové vzorky, snaží sa vytvoriť čo najvierohodnejšiu vzorku </a:t>
            </a:r>
          </a:p>
          <a:p>
            <a:r>
              <a:rPr lang="sk-SK" sz="1800" b="1" dirty="0" err="1">
                <a:solidFill>
                  <a:schemeClr val="accent3"/>
                </a:solidFill>
              </a:rPr>
              <a:t>Diskriminátor</a:t>
            </a:r>
            <a:r>
              <a:rPr lang="sk-SK" sz="1800" dirty="0"/>
              <a:t> sa snaží odhaliť umelo vytvorené vzorky </a:t>
            </a:r>
          </a:p>
          <a:p>
            <a:endParaRPr lang="sk-SK" sz="1800" dirty="0"/>
          </a:p>
          <a:p>
            <a:r>
              <a:rPr lang="sk-SK" sz="1800" dirty="0"/>
              <a:t>Pôvodne sa používala na generovanie obrázkov, my aktuálne študujeme možnosti využitia v časových radoch (relatívne málo dostupnej literatúry, zatiaľ nepreskúmaná oblasť)</a:t>
            </a:r>
          </a:p>
        </p:txBody>
      </p:sp>
    </p:spTree>
    <p:extLst>
      <p:ext uri="{BB962C8B-B14F-4D97-AF65-F5344CB8AC3E}">
        <p14:creationId xmlns:p14="http://schemas.microsoft.com/office/powerpoint/2010/main" val="3293577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Čo</a:t>
            </a:r>
            <a:r>
              <a:rPr lang="en" dirty="0"/>
              <a:t> </a:t>
            </a:r>
            <a:r>
              <a:rPr lang="en" dirty="0" err="1"/>
              <a:t>nás</a:t>
            </a:r>
            <a:r>
              <a:rPr lang="en" dirty="0"/>
              <a:t> </a:t>
            </a:r>
            <a:r>
              <a:rPr lang="en" dirty="0" err="1"/>
              <a:t>čaká</a:t>
            </a:r>
            <a:r>
              <a:rPr lang="en" dirty="0"/>
              <a:t> v </a:t>
            </a:r>
            <a:r>
              <a:rPr lang="en" dirty="0" err="1"/>
              <a:t>blízkej</a:t>
            </a:r>
            <a:r>
              <a:rPr lang="en" dirty="0"/>
              <a:t> </a:t>
            </a:r>
            <a:r>
              <a:rPr lang="en" dirty="0" err="1"/>
              <a:t>budúcnosti</a:t>
            </a:r>
            <a:r>
              <a:rPr lang="en" dirty="0"/>
              <a:t> </a:t>
            </a:r>
            <a:endParaRPr dirty="0"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488B1A-DEFE-A14F-99C6-D626B6750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149" y="1200150"/>
            <a:ext cx="7637700" cy="3725700"/>
          </a:xfrm>
        </p:spPr>
        <p:txBody>
          <a:bodyPr/>
          <a:lstStyle/>
          <a:p>
            <a:r>
              <a:rPr lang="sk-SK" sz="1800" dirty="0"/>
              <a:t>Lepšie </a:t>
            </a:r>
            <a:r>
              <a:rPr lang="sk-SK" sz="1800" b="1" dirty="0">
                <a:solidFill>
                  <a:schemeClr val="accent3"/>
                </a:solidFill>
              </a:rPr>
              <a:t>spoznanie</a:t>
            </a:r>
            <a:r>
              <a:rPr lang="sk-SK" sz="1800" dirty="0"/>
              <a:t> dát a víťazného modelu </a:t>
            </a:r>
          </a:p>
          <a:p>
            <a:r>
              <a:rPr lang="sk-SK" sz="1800" b="1" dirty="0">
                <a:solidFill>
                  <a:schemeClr val="accent3"/>
                </a:solidFill>
              </a:rPr>
              <a:t>Vyskúšanie</a:t>
            </a:r>
            <a:r>
              <a:rPr lang="sk-SK" sz="1800" dirty="0"/>
              <a:t> víťazného modelu </a:t>
            </a:r>
          </a:p>
          <a:p>
            <a:endParaRPr lang="sk-SK" sz="1800" dirty="0"/>
          </a:p>
          <a:p>
            <a:r>
              <a:rPr lang="sk-SK" sz="1800" b="1" dirty="0">
                <a:solidFill>
                  <a:schemeClr val="accent3"/>
                </a:solidFill>
              </a:rPr>
              <a:t>Štúdium</a:t>
            </a:r>
            <a:r>
              <a:rPr lang="sk-SK" sz="1800" dirty="0"/>
              <a:t> dostupnej literatúry o generovaní anomálií </a:t>
            </a:r>
          </a:p>
          <a:p>
            <a:r>
              <a:rPr lang="sk-SK" sz="1800" b="1" dirty="0">
                <a:solidFill>
                  <a:schemeClr val="accent3"/>
                </a:solidFill>
              </a:rPr>
              <a:t>Výber metód/y</a:t>
            </a:r>
            <a:r>
              <a:rPr lang="sk-SK" sz="1800" dirty="0"/>
              <a:t> na generovanie anomálií </a:t>
            </a:r>
          </a:p>
          <a:p>
            <a:r>
              <a:rPr lang="sk-SK" sz="1800" b="1" dirty="0">
                <a:solidFill>
                  <a:schemeClr val="accent3"/>
                </a:solidFill>
              </a:rPr>
              <a:t>Generovanie</a:t>
            </a:r>
            <a:r>
              <a:rPr lang="sk-SK" sz="1800" dirty="0"/>
              <a:t> anomálií do tréningovej množiny</a:t>
            </a:r>
          </a:p>
          <a:p>
            <a:endParaRPr lang="sk-SK" sz="1800" dirty="0"/>
          </a:p>
          <a:p>
            <a:r>
              <a:rPr lang="sk-SK" sz="1800" b="1" dirty="0">
                <a:solidFill>
                  <a:schemeClr val="accent3"/>
                </a:solidFill>
              </a:rPr>
              <a:t>Porovnanie výsledkov </a:t>
            </a:r>
            <a:r>
              <a:rPr lang="sk-SK" sz="1800" dirty="0"/>
              <a:t>pred a po generovaní anomálií </a:t>
            </a:r>
          </a:p>
          <a:p>
            <a:r>
              <a:rPr lang="sk-SK" sz="1800" dirty="0"/>
              <a:t>(Porovnanie metód generovania ak sa zvolia viaceré)</a:t>
            </a:r>
          </a:p>
        </p:txBody>
      </p:sp>
    </p:spTree>
    <p:extLst>
      <p:ext uri="{BB962C8B-B14F-4D97-AF65-F5344CB8AC3E}">
        <p14:creationId xmlns:p14="http://schemas.microsoft.com/office/powerpoint/2010/main" val="604316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Zdroje</a:t>
            </a:r>
            <a:endParaRPr dirty="0"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488B1A-DEFE-A14F-99C6-D626B6750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149" y="1200150"/>
            <a:ext cx="7637700" cy="3725700"/>
          </a:xfrm>
        </p:spPr>
        <p:txBody>
          <a:bodyPr/>
          <a:lstStyle/>
          <a:p>
            <a:r>
              <a:rPr lang="sk-SK" sz="1800" dirty="0"/>
              <a:t>Štatistiky: </a:t>
            </a:r>
            <a:r>
              <a:rPr lang="sk-SK" sz="1800" dirty="0">
                <a:solidFill>
                  <a:srgbClr val="0097A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https://www.merchantsavvy.co.uk/payment-fraud-statistics/</a:t>
            </a:r>
            <a:endParaRPr lang="sk-SK" sz="1800" dirty="0">
              <a:solidFill>
                <a:srgbClr val="0097A3"/>
              </a:solidFill>
            </a:endParaRPr>
          </a:p>
          <a:p>
            <a:r>
              <a:rPr lang="sk-SK" sz="1800" dirty="0">
                <a:solidFill>
                  <a:schemeClr val="accent5"/>
                </a:solidFill>
              </a:rPr>
              <a:t>GAN siete: </a:t>
            </a:r>
            <a:r>
              <a:rPr lang="sk-SK" sz="1800" dirty="0">
                <a:solidFill>
                  <a:schemeClr val="accent5"/>
                </a:solidFill>
                <a:hlinkClick r:id="rId4"/>
              </a:rPr>
              <a:t>https://umelainteligencia.sk/gan-siete-zblizka/</a:t>
            </a:r>
            <a:r>
              <a:rPr lang="sk-SK" sz="1800" dirty="0">
                <a:solidFill>
                  <a:schemeClr val="accent5"/>
                </a:solidFill>
              </a:rPr>
              <a:t> </a:t>
            </a:r>
          </a:p>
          <a:p>
            <a:r>
              <a:rPr lang="sk-SK" sz="1800" dirty="0">
                <a:solidFill>
                  <a:schemeClr val="accent5"/>
                </a:solidFill>
              </a:rPr>
              <a:t>Dátová </a:t>
            </a:r>
            <a:r>
              <a:rPr lang="sk-SK" sz="1800" dirty="0" err="1">
                <a:solidFill>
                  <a:schemeClr val="accent5"/>
                </a:solidFill>
              </a:rPr>
              <a:t>sada</a:t>
            </a:r>
            <a:r>
              <a:rPr lang="sk-SK" sz="1800" dirty="0">
                <a:solidFill>
                  <a:schemeClr val="accent5"/>
                </a:solidFill>
              </a:rPr>
              <a:t>: </a:t>
            </a:r>
            <a:r>
              <a:rPr lang="sk-SK" sz="1800" dirty="0">
                <a:hlinkClick r:id="rId5"/>
              </a:rPr>
              <a:t>https://www.kaggle.com/c/ieee-fraud-detection</a:t>
            </a:r>
            <a:endParaRPr lang="sk-SK" sz="1800" dirty="0"/>
          </a:p>
          <a:p>
            <a:r>
              <a:rPr lang="sk-SK" sz="1800" dirty="0">
                <a:solidFill>
                  <a:schemeClr val="accent5"/>
                </a:solidFill>
              </a:rPr>
              <a:t>Víťazný model: </a:t>
            </a:r>
            <a:r>
              <a:rPr lang="sk-SK" sz="1800" dirty="0">
                <a:hlinkClick r:id="rId6"/>
              </a:rPr>
              <a:t>https://www.kaggle.com/cdeotte/xgb-fraud-with-magic-0-9600</a:t>
            </a:r>
            <a:r>
              <a:rPr lang="sk-SK" sz="1800" dirty="0"/>
              <a:t> </a:t>
            </a:r>
          </a:p>
          <a:p>
            <a:r>
              <a:rPr lang="sk-SK" sz="1800" dirty="0">
                <a:solidFill>
                  <a:schemeClr val="accent5"/>
                </a:solidFill>
              </a:rPr>
              <a:t>Generovanie anomálií: </a:t>
            </a:r>
            <a:r>
              <a:rPr lang="sk-SK" sz="1800" dirty="0">
                <a:solidFill>
                  <a:schemeClr val="accent5"/>
                </a:solidFill>
                <a:hlinkClick r:id="rId7"/>
              </a:rPr>
              <a:t>https://arxiv.org/pdf/1801.03164.pdf</a:t>
            </a:r>
            <a:r>
              <a:rPr lang="sk-SK" sz="1800" dirty="0">
                <a:solidFill>
                  <a:schemeClr val="accent5"/>
                </a:solidFill>
              </a:rPr>
              <a:t>, </a:t>
            </a:r>
            <a:r>
              <a:rPr lang="sk-SK" sz="1800" dirty="0">
                <a:solidFill>
                  <a:schemeClr val="accent5"/>
                </a:solidFill>
                <a:hlinkClick r:id="rId8"/>
              </a:rPr>
              <a:t>https://research.fb.com/wp-content/uploads/2018/11/AnoGen-Deep-Anomaly-Generator.pdf</a:t>
            </a:r>
            <a:r>
              <a:rPr lang="sk-SK" sz="1800" dirty="0">
                <a:solidFill>
                  <a:schemeClr val="accent5"/>
                </a:solidFill>
              </a:rPr>
              <a:t>, </a:t>
            </a:r>
            <a:r>
              <a:rPr lang="sk-SK" sz="1800" dirty="0">
                <a:solidFill>
                  <a:schemeClr val="accent5"/>
                </a:solidFill>
                <a:hlinkClick r:id="rId9"/>
              </a:rPr>
              <a:t>https://arxiv.org/pdf/2006.03646.pdf</a:t>
            </a:r>
            <a:r>
              <a:rPr lang="sk-SK" sz="1800" dirty="0">
                <a:solidFill>
                  <a:schemeClr val="accent5"/>
                </a:solidFill>
              </a:rPr>
              <a:t> </a:t>
            </a:r>
          </a:p>
          <a:p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1567046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Zdroje</a:t>
            </a:r>
            <a:r>
              <a:rPr lang="en" dirty="0"/>
              <a:t> – </a:t>
            </a:r>
            <a:r>
              <a:rPr lang="en" dirty="0" err="1"/>
              <a:t>obrázky</a:t>
            </a:r>
            <a:r>
              <a:rPr lang="en" dirty="0"/>
              <a:t> </a:t>
            </a:r>
            <a:endParaRPr dirty="0"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488B1A-DEFE-A14F-99C6-D626B6750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149" y="1200150"/>
            <a:ext cx="7637700" cy="3725700"/>
          </a:xfrm>
        </p:spPr>
        <p:txBody>
          <a:bodyPr/>
          <a:lstStyle/>
          <a:p>
            <a:r>
              <a:rPr lang="sk-SK" sz="1800" dirty="0"/>
              <a:t>Strana 2: </a:t>
            </a:r>
            <a:r>
              <a:rPr lang="sk-SK" sz="1800" dirty="0">
                <a:hlinkClick r:id="rId3"/>
              </a:rPr>
              <a:t>https://traderdefenseadvisory.com/financial-protection/credit-card-fraud/</a:t>
            </a:r>
            <a:endParaRPr lang="sk-SK" sz="1800" dirty="0"/>
          </a:p>
          <a:p>
            <a:r>
              <a:rPr lang="sk-SK" sz="1800" dirty="0"/>
              <a:t>Strana 3: </a:t>
            </a:r>
            <a:r>
              <a:rPr lang="sk-SK" sz="1800" dirty="0">
                <a:hlinkClick r:id="rId4"/>
              </a:rPr>
              <a:t>https://thedatascientist.com/anomaly-detection-why-you-need-it/</a:t>
            </a:r>
            <a:r>
              <a:rPr lang="sk-SK" sz="1800" dirty="0"/>
              <a:t> </a:t>
            </a:r>
          </a:p>
          <a:p>
            <a:r>
              <a:rPr lang="sk-SK" sz="1800" dirty="0"/>
              <a:t>Strana 7: </a:t>
            </a:r>
            <a:r>
              <a:rPr lang="sk-SK" sz="1800" dirty="0">
                <a:solidFill>
                  <a:srgbClr val="0097A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https://www.merchantsavvy.co.uk/payment-fraud-statistics/</a:t>
            </a:r>
            <a:endParaRPr lang="sk-SK" sz="1800" dirty="0">
              <a:solidFill>
                <a:srgbClr val="0097A3"/>
              </a:solidFill>
            </a:endParaRPr>
          </a:p>
          <a:p>
            <a:r>
              <a:rPr lang="sk-SK" sz="1800" dirty="0"/>
              <a:t>Strana 8: </a:t>
            </a:r>
            <a:r>
              <a:rPr lang="sk-SK" sz="1800" dirty="0">
                <a:hlinkClick r:id="rId6"/>
              </a:rPr>
              <a:t>https://www.smartrvworld.com/rving-identity-safety/cartoon-thief/</a:t>
            </a:r>
            <a:r>
              <a:rPr lang="sk-SK" sz="1800" dirty="0"/>
              <a:t> </a:t>
            </a:r>
          </a:p>
          <a:p>
            <a:r>
              <a:rPr lang="sk-SK" sz="1800" dirty="0">
                <a:solidFill>
                  <a:schemeClr val="tx1"/>
                </a:solidFill>
              </a:rPr>
              <a:t>Strana 9: </a:t>
            </a:r>
            <a:r>
              <a:rPr lang="sk-SK" sz="1800" dirty="0">
                <a:solidFill>
                  <a:schemeClr val="tx1"/>
                </a:solidFill>
                <a:hlinkClick r:id="rId7"/>
              </a:rPr>
              <a:t>https://en.wikipedia.org/wiki/Kaggle</a:t>
            </a:r>
            <a:r>
              <a:rPr lang="sk-SK" sz="1800" dirty="0">
                <a:solidFill>
                  <a:schemeClr val="tx1"/>
                </a:solidFill>
              </a:rPr>
              <a:t> a </a:t>
            </a:r>
            <a:r>
              <a:rPr lang="sk-SK" sz="1800" dirty="0">
                <a:solidFill>
                  <a:schemeClr val="tx1"/>
                </a:solidFill>
                <a:hlinkClick r:id="rId8"/>
              </a:rPr>
              <a:t>https://trustvesta.com/partners/</a:t>
            </a:r>
            <a:r>
              <a:rPr lang="sk-SK" sz="1800" dirty="0">
                <a:solidFill>
                  <a:schemeClr val="tx1"/>
                </a:solidFill>
              </a:rPr>
              <a:t> </a:t>
            </a:r>
            <a:endParaRPr lang="sk-SK" sz="1800" dirty="0">
              <a:solidFill>
                <a:schemeClr val="accent5"/>
              </a:solidFill>
            </a:endParaRPr>
          </a:p>
          <a:p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915028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92E5AC5E-566D-284D-A5FC-FB3A8ADD27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4" name="Google Shape;87;p15">
            <a:extLst>
              <a:ext uri="{FF2B5EF4-FFF2-40B4-BE49-F238E27FC236}">
                <a16:creationId xmlns:a16="http://schemas.microsoft.com/office/drawing/2014/main" id="{C903FDC3-AE89-174C-9A9D-9F02546F18B3}"/>
              </a:ext>
            </a:extLst>
          </p:cNvPr>
          <p:cNvSpPr txBox="1">
            <a:spLocks/>
          </p:cNvSpPr>
          <p:nvPr/>
        </p:nvSpPr>
        <p:spPr>
          <a:xfrm>
            <a:off x="1128285" y="2120265"/>
            <a:ext cx="6887430" cy="9029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k-SK" sz="4800" b="1" dirty="0">
                <a:solidFill>
                  <a:schemeClr val="accent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Ďakujem za pozornosť!</a:t>
            </a:r>
          </a:p>
        </p:txBody>
      </p:sp>
    </p:spTree>
    <p:extLst>
      <p:ext uri="{BB962C8B-B14F-4D97-AF65-F5344CB8AC3E}">
        <p14:creationId xmlns:p14="http://schemas.microsoft.com/office/powerpoint/2010/main" val="3422170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Motivácia</a:t>
            </a:r>
            <a:r>
              <a:rPr lang="en" dirty="0"/>
              <a:t> – </a:t>
            </a:r>
            <a:r>
              <a:rPr lang="en" dirty="0" err="1"/>
              <a:t>využitie</a:t>
            </a:r>
            <a:r>
              <a:rPr lang="en" dirty="0"/>
              <a:t> </a:t>
            </a:r>
            <a:r>
              <a:rPr lang="en" dirty="0" err="1"/>
              <a:t>detekcie</a:t>
            </a:r>
            <a:r>
              <a:rPr lang="en" dirty="0"/>
              <a:t> </a:t>
            </a:r>
            <a:r>
              <a:rPr lang="en" dirty="0" err="1"/>
              <a:t>anomálií</a:t>
            </a:r>
            <a:r>
              <a:rPr lang="en" dirty="0"/>
              <a:t> </a:t>
            </a:r>
            <a:endParaRPr dirty="0"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614926" y="1249290"/>
            <a:ext cx="5637017" cy="30316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sk-SK" sz="1800" dirty="0"/>
              <a:t>Medicína – EEG, ECG, MRI, krvný tlak, problémy so spaním, epilepsia, mozgová aktivita</a:t>
            </a:r>
          </a:p>
          <a:p>
            <a:pPr marL="285750" indent="-285750"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sk-SK" sz="1800" dirty="0"/>
              <a:t>Zmena klímy - skleníkový plyn </a:t>
            </a:r>
          </a:p>
          <a:p>
            <a:pPr marL="285750" indent="-285750"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sk-SK" sz="1800" dirty="0"/>
              <a:t>Rozpoznávanie reči </a:t>
            </a:r>
          </a:p>
          <a:p>
            <a:pPr marL="285750" indent="-285750"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sk-SK" sz="1800" dirty="0"/>
              <a:t>Analýza ľudskej činnosti – mobilné telefóny, inteligentné stavby</a:t>
            </a:r>
          </a:p>
          <a:p>
            <a:pPr marL="285750" indent="-285750"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sk-SK" sz="1800" b="1" dirty="0">
                <a:solidFill>
                  <a:schemeClr val="accent3"/>
                </a:solidFill>
              </a:rPr>
              <a:t>Odhalenie podvodníkov</a:t>
            </a:r>
            <a:r>
              <a:rPr lang="sk-SK" sz="1800" dirty="0"/>
              <a:t>, podvodov (</a:t>
            </a:r>
            <a:r>
              <a:rPr lang="sk-SK" sz="1800" dirty="0" err="1"/>
              <a:t>fraud</a:t>
            </a:r>
            <a:r>
              <a:rPr lang="sk-SK" sz="1800" dirty="0"/>
              <a:t> </a:t>
            </a:r>
            <a:r>
              <a:rPr lang="sk-SK" sz="1800" dirty="0" err="1"/>
              <a:t>detection</a:t>
            </a:r>
            <a:r>
              <a:rPr lang="sk-SK" sz="1800" dirty="0"/>
              <a:t>)</a:t>
            </a: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§"/>
            </a:pPr>
            <a:endParaRPr lang="sk-SK" dirty="0"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C9310FDE-29D4-1840-B11C-7E129600237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77874" y="1930400"/>
            <a:ext cx="32512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44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Definícia</a:t>
            </a:r>
            <a:r>
              <a:rPr lang="en" dirty="0"/>
              <a:t> </a:t>
            </a:r>
            <a:r>
              <a:rPr lang="en" dirty="0" err="1"/>
              <a:t>anomálie</a:t>
            </a:r>
            <a:endParaRPr dirty="0"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614926" y="1249290"/>
            <a:ext cx="7951800" cy="28655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Clr>
                <a:schemeClr val="accent5"/>
              </a:buClr>
              <a:buFont typeface="Wingdings" pitchFamily="2" charset="2"/>
              <a:buChar char="§"/>
            </a:pPr>
            <a:r>
              <a:rPr lang="sk-SK" sz="1800" b="1" dirty="0">
                <a:solidFill>
                  <a:schemeClr val="accent3"/>
                </a:solidFill>
              </a:rPr>
              <a:t>Anomália</a:t>
            </a:r>
            <a:r>
              <a:rPr lang="sk-SK" sz="1800" b="1" dirty="0"/>
              <a:t> </a:t>
            </a:r>
            <a:r>
              <a:rPr lang="sk-SK" sz="1800" dirty="0"/>
              <a:t>= ťažko vysvetliteľná odchýlka od normálneho stavu </a:t>
            </a: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§"/>
            </a:pPr>
            <a:endParaRPr lang="sk-SK" dirty="0"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F3D12E28-FC49-D949-B4E1-353DB24A7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76" y="2105002"/>
            <a:ext cx="3543575" cy="243840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1B2F2FD2-5C8B-1148-A3CE-6C66CAAEA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188" y="2105002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47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3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85F35E-5E04-9A43-9045-87DE39E3E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908" y="1982307"/>
            <a:ext cx="8245484" cy="1178886"/>
          </a:xfrm>
        </p:spPr>
        <p:txBody>
          <a:bodyPr/>
          <a:lstStyle/>
          <a:p>
            <a:r>
              <a:rPr lang="sk-SK" sz="2000" dirty="0"/>
              <a:t>Základný problém detekcie anomálií – z definície sú to objekty/pozorovania, ktoré sa </a:t>
            </a:r>
            <a:r>
              <a:rPr lang="sk-SK" sz="2000" dirty="0">
                <a:solidFill>
                  <a:schemeClr val="accent3"/>
                </a:solidFill>
              </a:rPr>
              <a:t>objavujú iba zriedka</a:t>
            </a:r>
            <a:r>
              <a:rPr lang="sk-SK" sz="2000" dirty="0"/>
              <a:t>, v malom počte. Práve preto je náročné naučiť sa ich odhaliť. </a:t>
            </a:r>
          </a:p>
        </p:txBody>
      </p:sp>
    </p:spTree>
    <p:extLst>
      <p:ext uri="{BB962C8B-B14F-4D97-AF65-F5344CB8AC3E}">
        <p14:creationId xmlns:p14="http://schemas.microsoft.com/office/powerpoint/2010/main" val="1213813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F8DF0386-781B-2C42-97CC-5E130DE99A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grpSp>
        <p:nvGrpSpPr>
          <p:cNvPr id="5" name="Google Shape;803;p50">
            <a:extLst>
              <a:ext uri="{FF2B5EF4-FFF2-40B4-BE49-F238E27FC236}">
                <a16:creationId xmlns:a16="http://schemas.microsoft.com/office/drawing/2014/main" id="{DE7FF963-043D-C343-A9E3-6A893785A135}"/>
              </a:ext>
            </a:extLst>
          </p:cNvPr>
          <p:cNvGrpSpPr/>
          <p:nvPr/>
        </p:nvGrpSpPr>
        <p:grpSpPr>
          <a:xfrm>
            <a:off x="378595" y="3700129"/>
            <a:ext cx="1843610" cy="1158950"/>
            <a:chOff x="4610450" y="3703750"/>
            <a:chExt cx="453050" cy="332175"/>
          </a:xfrm>
        </p:grpSpPr>
        <p:sp>
          <p:nvSpPr>
            <p:cNvPr id="6" name="Google Shape;804;p50">
              <a:extLst>
                <a:ext uri="{FF2B5EF4-FFF2-40B4-BE49-F238E27FC236}">
                  <a16:creationId xmlns:a16="http://schemas.microsoft.com/office/drawing/2014/main" id="{52C8C876-81E7-5B47-9DC0-069EF8D43739}"/>
                </a:ext>
              </a:extLst>
            </p:cNvPr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05;p50">
              <a:extLst>
                <a:ext uri="{FF2B5EF4-FFF2-40B4-BE49-F238E27FC236}">
                  <a16:creationId xmlns:a16="http://schemas.microsoft.com/office/drawing/2014/main" id="{2F30326A-A983-CA48-9158-E0CD061ADA03}"/>
                </a:ext>
              </a:extLst>
            </p:cNvPr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BlokTextu 7">
            <a:extLst>
              <a:ext uri="{FF2B5EF4-FFF2-40B4-BE49-F238E27FC236}">
                <a16:creationId xmlns:a16="http://schemas.microsoft.com/office/drawing/2014/main" id="{4F046D22-0CD5-C14B-B5C0-6946AEA6D97E}"/>
              </a:ext>
            </a:extLst>
          </p:cNvPr>
          <p:cNvSpPr txBox="1"/>
          <p:nvPr/>
        </p:nvSpPr>
        <p:spPr>
          <a:xfrm>
            <a:off x="378595" y="545901"/>
            <a:ext cx="66666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Generovanie umelých anomálií </a:t>
            </a:r>
          </a:p>
        </p:txBody>
      </p:sp>
    </p:spTree>
    <p:extLst>
      <p:ext uri="{BB962C8B-B14F-4D97-AF65-F5344CB8AC3E}">
        <p14:creationId xmlns:p14="http://schemas.microsoft.com/office/powerpoint/2010/main" val="3165218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Generovanie</a:t>
            </a:r>
            <a:r>
              <a:rPr lang="en" dirty="0"/>
              <a:t> </a:t>
            </a:r>
            <a:r>
              <a:rPr lang="en" dirty="0" err="1"/>
              <a:t>anomálií</a:t>
            </a:r>
            <a:endParaRPr dirty="0"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488B1A-DEFE-A14F-99C6-D626B6750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149" y="1200150"/>
            <a:ext cx="7637700" cy="3725700"/>
          </a:xfrm>
        </p:spPr>
        <p:txBody>
          <a:bodyPr/>
          <a:lstStyle/>
          <a:p>
            <a:r>
              <a:rPr lang="sk-SK" sz="1800" dirty="0"/>
              <a:t>Zastúpenie anomálií je vo väčšine dátových </a:t>
            </a:r>
            <a:r>
              <a:rPr lang="sk-SK" sz="1800" dirty="0" err="1"/>
              <a:t>sád</a:t>
            </a:r>
            <a:r>
              <a:rPr lang="sk-SK" sz="1800" dirty="0"/>
              <a:t> vo veľmi malom počte. </a:t>
            </a:r>
          </a:p>
          <a:p>
            <a:r>
              <a:rPr lang="sk-SK" sz="1800" dirty="0"/>
              <a:t>Ak by sme dokázali zvýšiť tento počet, model by sa možno lepšie naučil rozoznať anomálie od normálnych dát. </a:t>
            </a:r>
          </a:p>
        </p:txBody>
      </p:sp>
      <p:pic>
        <p:nvPicPr>
          <p:cNvPr id="7" name="Obrázok 6" descr="Obrázok, na ktorom je text, zariadenie, tmavé, meradlo&#10;&#10;Automaticky generovaný popis">
            <a:extLst>
              <a:ext uri="{FF2B5EF4-FFF2-40B4-BE49-F238E27FC236}">
                <a16:creationId xmlns:a16="http://schemas.microsoft.com/office/drawing/2014/main" id="{479461A0-2043-4E42-8D7A-0B0262467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88" y="2571750"/>
            <a:ext cx="7537022" cy="23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83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Odhaľovanie</a:t>
            </a:r>
            <a:r>
              <a:rPr lang="en" dirty="0"/>
              <a:t> </a:t>
            </a:r>
            <a:r>
              <a:rPr lang="en" dirty="0" err="1"/>
              <a:t>podvodníkov</a:t>
            </a:r>
            <a:r>
              <a:rPr lang="en" dirty="0"/>
              <a:t> </a:t>
            </a:r>
            <a:r>
              <a:rPr lang="en" dirty="0" err="1"/>
              <a:t>pri</a:t>
            </a:r>
            <a:r>
              <a:rPr lang="en" dirty="0"/>
              <a:t> </a:t>
            </a:r>
            <a:r>
              <a:rPr lang="en" dirty="0" err="1"/>
              <a:t>platbách</a:t>
            </a:r>
            <a:r>
              <a:rPr lang="en" dirty="0"/>
              <a:t> </a:t>
            </a:r>
            <a:endParaRPr dirty="0"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488B1A-DEFE-A14F-99C6-D626B6750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149" y="1200150"/>
            <a:ext cx="7637700" cy="3725700"/>
          </a:xfrm>
        </p:spPr>
        <p:txBody>
          <a:bodyPr/>
          <a:lstStyle/>
          <a:p>
            <a:r>
              <a:rPr lang="sk-SK" sz="1800" dirty="0"/>
              <a:t>V roku 2020 boli globálne straty kvôli podvodníkom 32.29 miliárd dolárov, čo je viac ako trojnásobok straty z roku 2011 (9.84 miliárd).</a:t>
            </a:r>
          </a:p>
          <a:p>
            <a:r>
              <a:rPr lang="sk-SK" sz="1800" dirty="0"/>
              <a:t>V Európe bolo minulý rok až 79 % podvodov cez CNP– </a:t>
            </a:r>
            <a:r>
              <a:rPr lang="sk-SK" sz="1800" dirty="0" err="1"/>
              <a:t>card-not-present</a:t>
            </a:r>
            <a:r>
              <a:rPr lang="sk-SK" sz="1800" dirty="0"/>
              <a:t> platby. </a:t>
            </a:r>
          </a:p>
          <a:p>
            <a:pPr marL="76200" indent="0">
              <a:buNone/>
            </a:pPr>
            <a:endParaRPr lang="sk-SK" sz="18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4FB8953-FDAC-C543-9D97-0A50AC775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175" y="2353357"/>
            <a:ext cx="4635648" cy="251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07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Ako</a:t>
            </a:r>
            <a:r>
              <a:rPr lang="en" dirty="0"/>
              <a:t> </a:t>
            </a:r>
            <a:r>
              <a:rPr lang="en" dirty="0" err="1"/>
              <a:t>sa</a:t>
            </a:r>
            <a:r>
              <a:rPr lang="en" dirty="0"/>
              <a:t> </a:t>
            </a:r>
            <a:r>
              <a:rPr lang="en" dirty="0" err="1"/>
              <a:t>bránia</a:t>
            </a:r>
            <a:r>
              <a:rPr lang="en" dirty="0"/>
              <a:t> </a:t>
            </a:r>
            <a:r>
              <a:rPr lang="en" dirty="0" err="1"/>
              <a:t>banky</a:t>
            </a:r>
            <a:r>
              <a:rPr lang="en" dirty="0"/>
              <a:t> </a:t>
            </a:r>
            <a:r>
              <a:rPr lang="en" dirty="0" err="1"/>
              <a:t>proti</a:t>
            </a:r>
            <a:r>
              <a:rPr lang="en" dirty="0"/>
              <a:t> </a:t>
            </a:r>
            <a:r>
              <a:rPr lang="en" dirty="0" err="1"/>
              <a:t>útočníkom</a:t>
            </a:r>
            <a:endParaRPr dirty="0"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488B1A-DEFE-A14F-99C6-D626B6750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149" y="1200150"/>
            <a:ext cx="7637700" cy="3725700"/>
          </a:xfrm>
        </p:spPr>
        <p:txBody>
          <a:bodyPr/>
          <a:lstStyle/>
          <a:p>
            <a:r>
              <a:rPr lang="sk-SK" sz="1800" dirty="0">
                <a:solidFill>
                  <a:schemeClr val="accent1"/>
                </a:solidFill>
              </a:rPr>
              <a:t>70 % </a:t>
            </a:r>
            <a:r>
              <a:rPr lang="sk-SK" sz="1800" dirty="0"/>
              <a:t>sleduje hodnotu risk </a:t>
            </a:r>
            <a:r>
              <a:rPr lang="sk-SK" sz="1800" dirty="0" err="1"/>
              <a:t>score</a:t>
            </a:r>
            <a:r>
              <a:rPr lang="sk-SK" sz="1800" dirty="0"/>
              <a:t> v reálnom čase</a:t>
            </a:r>
          </a:p>
          <a:p>
            <a:r>
              <a:rPr lang="sk-SK" sz="1800" dirty="0">
                <a:solidFill>
                  <a:schemeClr val="accent1"/>
                </a:solidFill>
              </a:rPr>
              <a:t>67 % </a:t>
            </a:r>
            <a:r>
              <a:rPr lang="sk-SK" sz="1800" dirty="0"/>
              <a:t>používa na overenie hlas, odtlačok prstu alebo rozoznávanie tváre </a:t>
            </a:r>
          </a:p>
          <a:p>
            <a:r>
              <a:rPr lang="sk-SK" sz="1800" dirty="0">
                <a:solidFill>
                  <a:schemeClr val="accent1"/>
                </a:solidFill>
              </a:rPr>
              <a:t>63 % </a:t>
            </a:r>
            <a:r>
              <a:rPr lang="sk-SK" sz="1800" dirty="0"/>
              <a:t>používa </a:t>
            </a:r>
            <a:r>
              <a:rPr lang="sk-SK" sz="1800" b="1" dirty="0">
                <a:solidFill>
                  <a:schemeClr val="accent3"/>
                </a:solidFill>
              </a:rPr>
              <a:t>metódy strojového učenia </a:t>
            </a:r>
          </a:p>
          <a:p>
            <a:r>
              <a:rPr lang="sk-SK" sz="1800" dirty="0">
                <a:solidFill>
                  <a:schemeClr val="accent1"/>
                </a:solidFill>
              </a:rPr>
              <a:t>33 % </a:t>
            </a:r>
            <a:r>
              <a:rPr lang="sk-SK" sz="1800" dirty="0"/>
              <a:t>sleduje správanie užívateľov</a:t>
            </a:r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FE0904ED-E0AD-6D43-AE71-DE523C0AB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516" y="2285414"/>
            <a:ext cx="2606759" cy="258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73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Dátová</a:t>
            </a:r>
            <a:r>
              <a:rPr lang="en" dirty="0"/>
              <a:t> </a:t>
            </a:r>
            <a:r>
              <a:rPr lang="en" dirty="0" err="1"/>
              <a:t>sada</a:t>
            </a:r>
            <a:r>
              <a:rPr lang="en" dirty="0"/>
              <a:t> </a:t>
            </a:r>
            <a:endParaRPr dirty="0"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488B1A-DEFE-A14F-99C6-D626B6750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149" y="1200150"/>
            <a:ext cx="7637700" cy="3725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1800" dirty="0" err="1"/>
              <a:t>Dataset</a:t>
            </a:r>
            <a:r>
              <a:rPr lang="sk-SK" sz="1800" dirty="0"/>
              <a:t> z </a:t>
            </a:r>
            <a:r>
              <a:rPr lang="sk-SK" sz="1800" dirty="0" err="1"/>
              <a:t>kaggle</a:t>
            </a:r>
            <a:r>
              <a:rPr lang="sk-SK" sz="1800" dirty="0"/>
              <a:t> súťaže: </a:t>
            </a:r>
            <a:r>
              <a:rPr lang="sk-SK" sz="1800" dirty="0">
                <a:hlinkClick r:id="rId3"/>
              </a:rPr>
              <a:t>https://www.kaggle.com/c/ieee-fraud-detection</a:t>
            </a:r>
            <a:endParaRPr lang="sk-SK" sz="1800" dirty="0"/>
          </a:p>
          <a:p>
            <a:r>
              <a:rPr lang="sk-SK" sz="1800" dirty="0"/>
              <a:t>Dáta poskytla Vesta, ktorá je poskytovateľom platobných služieb a zaoberá sa odhaľovaním podvodníkov v online CNP transakciách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C62EC4C6-E9D2-394F-AFC8-BF2EF57A9B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13" t="23048" r="19958" b="28408"/>
          <a:stretch/>
        </p:blipFill>
        <p:spPr>
          <a:xfrm>
            <a:off x="6268313" y="3201232"/>
            <a:ext cx="2043212" cy="911957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87FF1F00-94D6-6546-B3D8-DC296BD61F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475" y="3198346"/>
            <a:ext cx="2866508" cy="91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0266"/>
      </p:ext>
    </p:extLst>
  </p:cSld>
  <p:clrMapOvr>
    <a:masterClrMapping/>
  </p:clrMapOvr>
</p:sld>
</file>

<file path=ppt/theme/theme1.xml><?xml version="1.0" encoding="utf-8"?>
<a:theme xmlns:a="http://schemas.openxmlformats.org/drawingml/2006/main" name="Benedick template">
  <a:themeElements>
    <a:clrScheme name="Custom 347">
      <a:dk1>
        <a:srgbClr val="2F3848"/>
      </a:dk1>
      <a:lt1>
        <a:srgbClr val="FFFFFF"/>
      </a:lt1>
      <a:dk2>
        <a:srgbClr val="6A717C"/>
      </a:dk2>
      <a:lt2>
        <a:srgbClr val="EFEFEF"/>
      </a:lt2>
      <a:accent1>
        <a:srgbClr val="00C5B9"/>
      </a:accent1>
      <a:accent2>
        <a:srgbClr val="6CF3CE"/>
      </a:accent2>
      <a:accent3>
        <a:srgbClr val="F05768"/>
      </a:accent3>
      <a:accent4>
        <a:srgbClr val="FD8E80"/>
      </a:accent4>
      <a:accent5>
        <a:srgbClr val="2F3848"/>
      </a:accent5>
      <a:accent6>
        <a:srgbClr val="6A717C"/>
      </a:accent6>
      <a:hlink>
        <a:srgbClr val="0097A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655</Words>
  <Application>Microsoft Macintosh PowerPoint</Application>
  <PresentationFormat>Prezentácia na obrazovke (16:9)</PresentationFormat>
  <Paragraphs>80</Paragraphs>
  <Slides>16</Slides>
  <Notes>13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0" baseType="lpstr">
      <vt:lpstr>Source Sans Pro</vt:lpstr>
      <vt:lpstr>Arial</vt:lpstr>
      <vt:lpstr>Wingdings</vt:lpstr>
      <vt:lpstr>Benedick template</vt:lpstr>
      <vt:lpstr>Prezentácia programu PowerPoint</vt:lpstr>
      <vt:lpstr>Motivácia – využitie detekcie anomálií </vt:lpstr>
      <vt:lpstr>Definícia anomálie</vt:lpstr>
      <vt:lpstr>Prezentácia programu PowerPoint</vt:lpstr>
      <vt:lpstr>Prezentácia programu PowerPoint</vt:lpstr>
      <vt:lpstr>Generovanie anomálií</vt:lpstr>
      <vt:lpstr>Odhaľovanie podvodníkov pri platbách </vt:lpstr>
      <vt:lpstr>Ako sa bránia banky proti útočníkom</vt:lpstr>
      <vt:lpstr>Dátová sada </vt:lpstr>
      <vt:lpstr>Dátová sada </vt:lpstr>
      <vt:lpstr>Víťazný model </vt:lpstr>
      <vt:lpstr>Možné prístupy ku generovaniu </vt:lpstr>
      <vt:lpstr>Čo nás čaká v blízkej budúcnosti </vt:lpstr>
      <vt:lpstr>Zdroje</vt:lpstr>
      <vt:lpstr>Zdroje – obrázky 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cp:lastModifiedBy>Laura Vištanová</cp:lastModifiedBy>
  <cp:revision>19</cp:revision>
  <dcterms:modified xsi:type="dcterms:W3CDTF">2021-05-05T08:08:48Z</dcterms:modified>
</cp:coreProperties>
</file>