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82" r:id="rId9"/>
    <p:sldId id="283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4" r:id="rId26"/>
    <p:sldId id="281" r:id="rId27"/>
    <p:sldId id="280" r:id="rId2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90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3838-0B15-41DC-A5CA-D29A39230521}" type="datetimeFigureOut">
              <a:rPr lang="sk-SK" smtClean="0"/>
              <a:t>14. 5. 2015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06C78-D393-4778-BF43-741704FD68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027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3838-0B15-41DC-A5CA-D29A39230521}" type="datetimeFigureOut">
              <a:rPr lang="sk-SK" smtClean="0"/>
              <a:t>14. 5. 2015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06C78-D393-4778-BF43-741704FD68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57886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3838-0B15-41DC-A5CA-D29A39230521}" type="datetimeFigureOut">
              <a:rPr lang="sk-SK" smtClean="0"/>
              <a:t>14. 5. 2015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06C78-D393-4778-BF43-741704FD68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77319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3838-0B15-41DC-A5CA-D29A39230521}" type="datetimeFigureOut">
              <a:rPr lang="sk-SK" smtClean="0"/>
              <a:t>14. 5. 2015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06C78-D393-4778-BF43-741704FD68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90159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3838-0B15-41DC-A5CA-D29A39230521}" type="datetimeFigureOut">
              <a:rPr lang="sk-SK" smtClean="0"/>
              <a:t>14. 5. 2015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06C78-D393-4778-BF43-741704FD68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23561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3838-0B15-41DC-A5CA-D29A39230521}" type="datetimeFigureOut">
              <a:rPr lang="sk-SK" smtClean="0"/>
              <a:t>14. 5. 2015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06C78-D393-4778-BF43-741704FD68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75474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3838-0B15-41DC-A5CA-D29A39230521}" type="datetimeFigureOut">
              <a:rPr lang="sk-SK" smtClean="0"/>
              <a:t>14. 5. 2015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06C78-D393-4778-BF43-741704FD68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2832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3838-0B15-41DC-A5CA-D29A39230521}" type="datetimeFigureOut">
              <a:rPr lang="sk-SK" smtClean="0"/>
              <a:t>14. 5. 2015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06C78-D393-4778-BF43-741704FD68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2377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3838-0B15-41DC-A5CA-D29A39230521}" type="datetimeFigureOut">
              <a:rPr lang="sk-SK" smtClean="0"/>
              <a:t>14. 5. 2015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06C78-D393-4778-BF43-741704FD68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40256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3838-0B15-41DC-A5CA-D29A39230521}" type="datetimeFigureOut">
              <a:rPr lang="sk-SK" smtClean="0"/>
              <a:t>14. 5. 2015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06C78-D393-4778-BF43-741704FD68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91800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33838-0B15-41DC-A5CA-D29A39230521}" type="datetimeFigureOut">
              <a:rPr lang="sk-SK" smtClean="0"/>
              <a:t>14. 5. 2015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06C78-D393-4778-BF43-741704FD68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25038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33838-0B15-41DC-A5CA-D29A39230521}" type="datetimeFigureOut">
              <a:rPr lang="sk-SK" smtClean="0"/>
              <a:t>14. 5. 2015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06C78-D393-4778-BF43-741704FD680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35028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0.png"/><Relationship Id="rId5" Type="http://schemas.openxmlformats.org/officeDocument/2006/relationships/image" Target="../media/image70.png"/><Relationship Id="rId4" Type="http://schemas.openxmlformats.org/officeDocument/2006/relationships/image" Target="../media/image3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0.png"/><Relationship Id="rId5" Type="http://schemas.openxmlformats.org/officeDocument/2006/relationships/image" Target="../media/image70.png"/><Relationship Id="rId4" Type="http://schemas.openxmlformats.org/officeDocument/2006/relationships/image" Target="../media/image31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3" Type="http://schemas.openxmlformats.org/officeDocument/2006/relationships/image" Target="../media/image2.png"/><Relationship Id="rId7" Type="http://schemas.openxmlformats.org/officeDocument/2006/relationships/image" Target="../media/image9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0.png"/><Relationship Id="rId5" Type="http://schemas.openxmlformats.org/officeDocument/2006/relationships/image" Target="../media/image70.png"/><Relationship Id="rId4" Type="http://schemas.openxmlformats.org/officeDocument/2006/relationships/image" Target="../media/image31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3" Type="http://schemas.openxmlformats.org/officeDocument/2006/relationships/image" Target="../media/image2.png"/><Relationship Id="rId7" Type="http://schemas.openxmlformats.org/officeDocument/2006/relationships/image" Target="../media/image9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0.png"/><Relationship Id="rId5" Type="http://schemas.openxmlformats.org/officeDocument/2006/relationships/image" Target="../media/image70.png"/><Relationship Id="rId10" Type="http://schemas.openxmlformats.org/officeDocument/2006/relationships/image" Target="../media/image120.png"/><Relationship Id="rId4" Type="http://schemas.openxmlformats.org/officeDocument/2006/relationships/image" Target="../media/image310.png"/><Relationship Id="rId9" Type="http://schemas.openxmlformats.org/officeDocument/2006/relationships/image" Target="../media/image11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13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openxmlformats.org/officeDocument/2006/relationships/image" Target="../media/image90.png"/><Relationship Id="rId12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0.png"/><Relationship Id="rId11" Type="http://schemas.openxmlformats.org/officeDocument/2006/relationships/image" Target="../media/image13.png"/><Relationship Id="rId5" Type="http://schemas.openxmlformats.org/officeDocument/2006/relationships/image" Target="../media/image70.png"/><Relationship Id="rId10" Type="http://schemas.openxmlformats.org/officeDocument/2006/relationships/image" Target="../media/image120.png"/><Relationship Id="rId4" Type="http://schemas.openxmlformats.org/officeDocument/2006/relationships/image" Target="../media/image310.png"/><Relationship Id="rId9" Type="http://schemas.openxmlformats.org/officeDocument/2006/relationships/image" Target="../media/image110.png"/><Relationship Id="rId1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8.png"/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12" Type="http://schemas.openxmlformats.org/officeDocument/2006/relationships/image" Target="../media/image27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0.png"/><Relationship Id="rId7" Type="http://schemas.openxmlformats.org/officeDocument/2006/relationships/image" Target="../media/image46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10" Type="http://schemas.openxmlformats.org/officeDocument/2006/relationships/image" Target="../media/image42.png"/><Relationship Id="rId4" Type="http://schemas.openxmlformats.org/officeDocument/2006/relationships/image" Target="../media/image43.png"/><Relationship Id="rId9" Type="http://schemas.openxmlformats.org/officeDocument/2006/relationships/image" Target="../media/image41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0.png"/><Relationship Id="rId3" Type="http://schemas.openxmlformats.org/officeDocument/2006/relationships/image" Target="../media/image40.png"/><Relationship Id="rId7" Type="http://schemas.openxmlformats.org/officeDocument/2006/relationships/image" Target="../media/image46.png"/><Relationship Id="rId12" Type="http://schemas.openxmlformats.org/officeDocument/2006/relationships/image" Target="../media/image49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11" Type="http://schemas.openxmlformats.org/officeDocument/2006/relationships/image" Target="../media/image48.png"/><Relationship Id="rId5" Type="http://schemas.openxmlformats.org/officeDocument/2006/relationships/image" Target="../media/image44.png"/><Relationship Id="rId10" Type="http://schemas.openxmlformats.org/officeDocument/2006/relationships/image" Target="../media/image42.png"/><Relationship Id="rId4" Type="http://schemas.openxmlformats.org/officeDocument/2006/relationships/image" Target="../media/image43.png"/><Relationship Id="rId9" Type="http://schemas.openxmlformats.org/officeDocument/2006/relationships/image" Target="../media/image41.png"/><Relationship Id="rId14" Type="http://schemas.openxmlformats.org/officeDocument/2006/relationships/image" Target="../media/image5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Diffie%E2%80%93Hellman_key_exchange" TargetMode="Externa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689226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Key </a:t>
            </a:r>
            <a:r>
              <a:rPr lang="en-US" dirty="0" smtClean="0">
                <a:effectLst/>
              </a:rPr>
              <a:t>distribution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</a:t>
            </a:r>
            <a:r>
              <a:rPr lang="sk-SK" dirty="0" err="1" smtClean="0"/>
              <a:t>án</a:t>
            </a:r>
            <a:r>
              <a:rPr lang="sk-SK" dirty="0" smtClean="0"/>
              <a:t> </a:t>
            </a:r>
            <a:r>
              <a:rPr lang="sk-SK" dirty="0" err="1" smtClean="0"/>
              <a:t>Kotrady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2699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1283368" y="719068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 smtClean="0">
                <a:latin typeface="+mn-lt"/>
              </a:rPr>
              <a:t>Diffie</a:t>
            </a:r>
            <a:r>
              <a:rPr lang="en-US" b="1" dirty="0" smtClean="0">
                <a:latin typeface="+mn-lt"/>
              </a:rPr>
              <a:t>-Hellman</a:t>
            </a:r>
            <a:r>
              <a:rPr lang="en-US" b="1" dirty="0" smtClean="0"/>
              <a:t> – 1976</a:t>
            </a:r>
          </a:p>
          <a:p>
            <a:r>
              <a:rPr lang="en-US" b="1" dirty="0" smtClean="0"/>
              <a:t>Man-in-the-middle attack</a:t>
            </a:r>
            <a:endParaRPr lang="en-US" b="1" dirty="0"/>
          </a:p>
        </p:txBody>
      </p:sp>
      <p:grpSp>
        <p:nvGrpSpPr>
          <p:cNvPr id="3" name="Skupina 2"/>
          <p:cNvGrpSpPr/>
          <p:nvPr/>
        </p:nvGrpSpPr>
        <p:grpSpPr>
          <a:xfrm>
            <a:off x="3172026" y="2663250"/>
            <a:ext cx="6079155" cy="1184940"/>
            <a:chOff x="2251895" y="1690688"/>
            <a:chExt cx="6079155" cy="1184940"/>
          </a:xfrm>
        </p:grpSpPr>
        <p:sp>
          <p:nvSpPr>
            <p:cNvPr id="4" name="BlokTextu 3"/>
            <p:cNvSpPr txBox="1"/>
            <p:nvPr/>
          </p:nvSpPr>
          <p:spPr>
            <a:xfrm>
              <a:off x="2550695" y="1690688"/>
              <a:ext cx="48122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A</a:t>
              </a:r>
              <a:endParaRPr lang="en-US" sz="4000" dirty="0"/>
            </a:p>
          </p:txBody>
        </p:sp>
        <p:sp>
          <p:nvSpPr>
            <p:cNvPr id="5" name="BlokTextu 4"/>
            <p:cNvSpPr txBox="1"/>
            <p:nvPr/>
          </p:nvSpPr>
          <p:spPr>
            <a:xfrm>
              <a:off x="7563853" y="1690688"/>
              <a:ext cx="48122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B</a:t>
              </a:r>
              <a:endParaRPr lang="en-US" sz="40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BlokTextu 5"/>
                <p:cNvSpPr txBox="1"/>
                <p:nvPr/>
              </p:nvSpPr>
              <p:spPr>
                <a:xfrm>
                  <a:off x="2251895" y="2398574"/>
                  <a:ext cx="1078821" cy="477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en-US" sz="2500" b="0" i="0" smtClean="0"/>
                          <m:t> </m:t>
                        </m:r>
                        <m:r>
                          <m:rPr>
                            <m:sty m:val="p"/>
                          </m:rPr>
                          <a:rPr lang="el-G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ϵ</m:t>
                        </m:r>
                        <m:r>
                          <m:rPr>
                            <m:nor/>
                          </m:rPr>
                          <a:rPr lang="en-US" sz="25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sk-SK" sz="2500" smtClean="0"/>
                              <m:t>ℤ</m:t>
                            </m:r>
                          </m:e>
                          <m:sub>
                            <m: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sz="2500" dirty="0"/>
                </a:p>
              </p:txBody>
            </p:sp>
          </mc:Choice>
          <mc:Fallback xmlns="">
            <p:sp>
              <p:nvSpPr>
                <p:cNvPr id="6" name="BlokTextu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51895" y="2398574"/>
                  <a:ext cx="1078821" cy="477054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BlokTextu 6"/>
                <p:cNvSpPr txBox="1"/>
                <p:nvPr/>
              </p:nvSpPr>
              <p:spPr>
                <a:xfrm>
                  <a:off x="7277877" y="2398574"/>
                  <a:ext cx="1053173" cy="477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sz="2500" b="0" i="0" smtClean="0"/>
                          <m:t>y</m:t>
                        </m:r>
                        <m:r>
                          <a:rPr lang="en-US" sz="25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ϵ</m:t>
                        </m:r>
                        <m:r>
                          <m:rPr>
                            <m:nor/>
                          </m:rPr>
                          <a:rPr lang="en-US" sz="25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sk-SK" sz="2500" smtClean="0"/>
                              <m:t>ℤ</m:t>
                            </m:r>
                          </m:e>
                          <m:sub>
                            <m: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sz="2500" dirty="0"/>
                </a:p>
              </p:txBody>
            </p:sp>
          </mc:Choice>
          <mc:Fallback xmlns="">
            <p:sp>
              <p:nvSpPr>
                <p:cNvPr id="7" name="BlokTextu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77877" y="2398574"/>
                  <a:ext cx="1053173" cy="477054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b="-897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BlokTextu 7"/>
              <p:cNvSpPr txBox="1"/>
              <p:nvPr/>
            </p:nvSpPr>
            <p:spPr>
              <a:xfrm>
                <a:off x="1283368" y="1930157"/>
                <a:ext cx="377731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,×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ϵ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𝑜𝑟𝑑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BlokTextu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3368" y="1930157"/>
                <a:ext cx="3777317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2262" t="-6667" b="-25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Rovná spojnica 8"/>
          <p:cNvCxnSpPr>
            <a:stCxn id="6" idx="2"/>
          </p:cNvCxnSpPr>
          <p:nvPr/>
        </p:nvCxnSpPr>
        <p:spPr>
          <a:xfrm>
            <a:off x="3711437" y="3848190"/>
            <a:ext cx="10331" cy="21836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Rovná spojnica 9"/>
          <p:cNvCxnSpPr/>
          <p:nvPr/>
        </p:nvCxnSpPr>
        <p:spPr>
          <a:xfrm>
            <a:off x="8724594" y="3848190"/>
            <a:ext cx="10331" cy="21836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Rovná spojnica 10"/>
          <p:cNvCxnSpPr/>
          <p:nvPr/>
        </p:nvCxnSpPr>
        <p:spPr>
          <a:xfrm flipV="1">
            <a:off x="3721768" y="4309855"/>
            <a:ext cx="1903973" cy="15389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BlokTextu 11"/>
              <p:cNvSpPr txBox="1"/>
              <p:nvPr/>
            </p:nvSpPr>
            <p:spPr>
              <a:xfrm>
                <a:off x="4170288" y="3848190"/>
                <a:ext cx="119141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BlokTextu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288" y="3848190"/>
                <a:ext cx="1191416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BlokTextu 16"/>
          <p:cNvSpPr txBox="1"/>
          <p:nvPr/>
        </p:nvSpPr>
        <p:spPr>
          <a:xfrm>
            <a:off x="5833810" y="2663250"/>
            <a:ext cx="458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C</a:t>
            </a:r>
            <a:endParaRPr 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BlokTextu 17"/>
              <p:cNvSpPr txBox="1"/>
              <p:nvPr/>
            </p:nvSpPr>
            <p:spPr>
              <a:xfrm>
                <a:off x="5541563" y="3371136"/>
                <a:ext cx="1162178" cy="4770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500" b="0" i="1" smtClean="0">
                          <a:latin typeface="Cambria Math" panose="02040503050406030204" pitchFamily="18" charset="0"/>
                        </a:rPr>
                        <m:t>′</m:t>
                      </m:r>
                      <m:r>
                        <m:rPr>
                          <m:nor/>
                        </m:rPr>
                        <a:rPr lang="en-US" sz="2500" b="0" i="0" smtClean="0"/>
                        <m:t> </m:t>
                      </m:r>
                      <m:r>
                        <m:rPr>
                          <m:sty m:val="p"/>
                        </m:rPr>
                        <a:rPr lang="el-GR" sz="2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ϵ</m:t>
                      </m:r>
                      <m:r>
                        <m:rPr>
                          <m:nor/>
                        </m:rPr>
                        <a:rPr lang="en-US" sz="25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sk-SK" sz="2500" smtClean="0"/>
                            <m:t>ℤ</m:t>
                          </m:r>
                        </m:e>
                        <m:sub>
                          <m:r>
                            <a:rPr lang="en-US" sz="2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2500" dirty="0"/>
              </a:p>
            </p:txBody>
          </p:sp>
        </mc:Choice>
        <mc:Fallback xmlns="">
          <p:sp>
            <p:nvSpPr>
              <p:cNvPr id="18" name="BlokTextu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1563" y="3371136"/>
                <a:ext cx="1162178" cy="47705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767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Nadpis 1"/>
          <p:cNvSpPr txBox="1">
            <a:spLocks/>
          </p:cNvSpPr>
          <p:nvPr/>
        </p:nvSpPr>
        <p:spPr>
          <a:xfrm>
            <a:off x="1283368" y="719068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 smtClean="0">
                <a:latin typeface="+mn-lt"/>
              </a:rPr>
              <a:t>Diffie</a:t>
            </a:r>
            <a:r>
              <a:rPr lang="en-US" b="1" dirty="0" smtClean="0">
                <a:latin typeface="+mn-lt"/>
              </a:rPr>
              <a:t>-Hellman</a:t>
            </a:r>
            <a:r>
              <a:rPr lang="en-US" b="1" dirty="0" smtClean="0"/>
              <a:t> – 1976</a:t>
            </a:r>
          </a:p>
          <a:p>
            <a:r>
              <a:rPr lang="en-US" b="1" dirty="0" smtClean="0"/>
              <a:t>Man-in-the-middle attack</a:t>
            </a:r>
            <a:endParaRPr lang="en-US" b="1" dirty="0"/>
          </a:p>
        </p:txBody>
      </p:sp>
      <p:grpSp>
        <p:nvGrpSpPr>
          <p:cNvPr id="43" name="Skupina 42"/>
          <p:cNvGrpSpPr/>
          <p:nvPr/>
        </p:nvGrpSpPr>
        <p:grpSpPr>
          <a:xfrm>
            <a:off x="3172026" y="2663250"/>
            <a:ext cx="6079155" cy="1184940"/>
            <a:chOff x="2251895" y="1690688"/>
            <a:chExt cx="6079155" cy="1184940"/>
          </a:xfrm>
        </p:grpSpPr>
        <p:sp>
          <p:nvSpPr>
            <p:cNvPr id="44" name="BlokTextu 43"/>
            <p:cNvSpPr txBox="1"/>
            <p:nvPr/>
          </p:nvSpPr>
          <p:spPr>
            <a:xfrm>
              <a:off x="2550695" y="1690688"/>
              <a:ext cx="48122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A</a:t>
              </a:r>
              <a:endParaRPr lang="en-US" sz="4000" dirty="0"/>
            </a:p>
          </p:txBody>
        </p:sp>
        <p:sp>
          <p:nvSpPr>
            <p:cNvPr id="45" name="BlokTextu 44"/>
            <p:cNvSpPr txBox="1"/>
            <p:nvPr/>
          </p:nvSpPr>
          <p:spPr>
            <a:xfrm>
              <a:off x="7563853" y="1690688"/>
              <a:ext cx="48122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B</a:t>
              </a:r>
              <a:endParaRPr lang="en-US" sz="40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BlokTextu 45"/>
                <p:cNvSpPr txBox="1"/>
                <p:nvPr/>
              </p:nvSpPr>
              <p:spPr>
                <a:xfrm>
                  <a:off x="2251895" y="2398574"/>
                  <a:ext cx="1078821" cy="477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en-US" sz="2500" b="0" i="0" smtClean="0"/>
                          <m:t> </m:t>
                        </m:r>
                        <m:r>
                          <m:rPr>
                            <m:sty m:val="p"/>
                          </m:rPr>
                          <a:rPr lang="el-G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ϵ</m:t>
                        </m:r>
                        <m:r>
                          <m:rPr>
                            <m:nor/>
                          </m:rPr>
                          <a:rPr lang="en-US" sz="25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sk-SK" sz="2500" smtClean="0"/>
                              <m:t>ℤ</m:t>
                            </m:r>
                          </m:e>
                          <m:sub>
                            <m: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sz="2500" dirty="0"/>
                </a:p>
              </p:txBody>
            </p:sp>
          </mc:Choice>
          <mc:Fallback xmlns="">
            <p:sp>
              <p:nvSpPr>
                <p:cNvPr id="46" name="BlokTextu 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51895" y="2398574"/>
                  <a:ext cx="1078821" cy="477054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BlokTextu 46"/>
                <p:cNvSpPr txBox="1"/>
                <p:nvPr/>
              </p:nvSpPr>
              <p:spPr>
                <a:xfrm>
                  <a:off x="7277877" y="2398574"/>
                  <a:ext cx="1053173" cy="477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sz="2500" b="0" i="0" smtClean="0"/>
                          <m:t>y</m:t>
                        </m:r>
                        <m:r>
                          <a:rPr lang="en-US" sz="25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ϵ</m:t>
                        </m:r>
                        <m:r>
                          <m:rPr>
                            <m:nor/>
                          </m:rPr>
                          <a:rPr lang="en-US" sz="25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sk-SK" sz="2500" smtClean="0"/>
                              <m:t>ℤ</m:t>
                            </m:r>
                          </m:e>
                          <m:sub>
                            <m: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sz="2500" dirty="0"/>
                </a:p>
              </p:txBody>
            </p:sp>
          </mc:Choice>
          <mc:Fallback xmlns="">
            <p:sp>
              <p:nvSpPr>
                <p:cNvPr id="47" name="BlokTextu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77877" y="2398574"/>
                  <a:ext cx="1053173" cy="477054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b="-897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BlokTextu 47"/>
              <p:cNvSpPr txBox="1"/>
              <p:nvPr/>
            </p:nvSpPr>
            <p:spPr>
              <a:xfrm>
                <a:off x="1283368" y="1930157"/>
                <a:ext cx="377731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,×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ϵ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𝑜𝑟𝑑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8" name="BlokTextu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3368" y="1930157"/>
                <a:ext cx="3777317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2262" t="-6667" b="-25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Rovná spojnica 48"/>
          <p:cNvCxnSpPr>
            <a:stCxn id="46" idx="2"/>
          </p:cNvCxnSpPr>
          <p:nvPr/>
        </p:nvCxnSpPr>
        <p:spPr>
          <a:xfrm>
            <a:off x="3711437" y="3848190"/>
            <a:ext cx="10331" cy="21836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Rovná spojnica 49"/>
          <p:cNvCxnSpPr/>
          <p:nvPr/>
        </p:nvCxnSpPr>
        <p:spPr>
          <a:xfrm>
            <a:off x="8724594" y="3848190"/>
            <a:ext cx="10331" cy="21836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Rovná spojnica 50"/>
          <p:cNvCxnSpPr/>
          <p:nvPr/>
        </p:nvCxnSpPr>
        <p:spPr>
          <a:xfrm flipV="1">
            <a:off x="3721768" y="4309855"/>
            <a:ext cx="1903973" cy="15389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BlokTextu 51"/>
              <p:cNvSpPr txBox="1"/>
              <p:nvPr/>
            </p:nvSpPr>
            <p:spPr>
              <a:xfrm>
                <a:off x="4170288" y="3848190"/>
                <a:ext cx="119141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2" name="BlokTextu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288" y="3848190"/>
                <a:ext cx="1191416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BlokTextu 52"/>
          <p:cNvSpPr txBox="1"/>
          <p:nvPr/>
        </p:nvSpPr>
        <p:spPr>
          <a:xfrm>
            <a:off x="5833810" y="2663250"/>
            <a:ext cx="458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C</a:t>
            </a:r>
            <a:endParaRPr 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BlokTextu 53"/>
              <p:cNvSpPr txBox="1"/>
              <p:nvPr/>
            </p:nvSpPr>
            <p:spPr>
              <a:xfrm>
                <a:off x="5541563" y="3371136"/>
                <a:ext cx="1162178" cy="4770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500" b="0" i="1" smtClean="0">
                          <a:latin typeface="Cambria Math" panose="02040503050406030204" pitchFamily="18" charset="0"/>
                        </a:rPr>
                        <m:t>′</m:t>
                      </m:r>
                      <m:r>
                        <m:rPr>
                          <m:nor/>
                        </m:rPr>
                        <a:rPr lang="en-US" sz="2500" b="0" i="0" smtClean="0"/>
                        <m:t> </m:t>
                      </m:r>
                      <m:r>
                        <m:rPr>
                          <m:sty m:val="p"/>
                        </m:rPr>
                        <a:rPr lang="el-GR" sz="2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ϵ</m:t>
                      </m:r>
                      <m:r>
                        <m:rPr>
                          <m:nor/>
                        </m:rPr>
                        <a:rPr lang="en-US" sz="25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sk-SK" sz="2500" smtClean="0"/>
                            <m:t>ℤ</m:t>
                          </m:r>
                        </m:e>
                        <m:sub>
                          <m:r>
                            <a:rPr lang="en-US" sz="2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2500" dirty="0"/>
              </a:p>
            </p:txBody>
          </p:sp>
        </mc:Choice>
        <mc:Fallback xmlns="">
          <p:sp>
            <p:nvSpPr>
              <p:cNvPr id="54" name="BlokTextu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1563" y="3371136"/>
                <a:ext cx="1162178" cy="47705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Rovná spojnica 54"/>
          <p:cNvCxnSpPr/>
          <p:nvPr/>
        </p:nvCxnSpPr>
        <p:spPr>
          <a:xfrm flipV="1">
            <a:off x="6801548" y="4325244"/>
            <a:ext cx="1903973" cy="15389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BlokTextu 55"/>
              <p:cNvSpPr txBox="1"/>
              <p:nvPr/>
            </p:nvSpPr>
            <p:spPr>
              <a:xfrm>
                <a:off x="6738338" y="3863579"/>
                <a:ext cx="133818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6" name="BlokTextu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8338" y="3863579"/>
                <a:ext cx="1338187" cy="46166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181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1283368" y="719068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 smtClean="0">
                <a:latin typeface="+mn-lt"/>
              </a:rPr>
              <a:t>Diffie</a:t>
            </a:r>
            <a:r>
              <a:rPr lang="en-US" b="1" dirty="0" smtClean="0">
                <a:latin typeface="+mn-lt"/>
              </a:rPr>
              <a:t>-Hellman</a:t>
            </a:r>
            <a:r>
              <a:rPr lang="en-US" b="1" dirty="0" smtClean="0"/>
              <a:t> – 1976</a:t>
            </a:r>
          </a:p>
          <a:p>
            <a:r>
              <a:rPr lang="en-US" b="1" dirty="0" smtClean="0"/>
              <a:t>Man-in-the-middle attack</a:t>
            </a:r>
            <a:endParaRPr lang="en-US" b="1" dirty="0"/>
          </a:p>
        </p:txBody>
      </p:sp>
      <p:grpSp>
        <p:nvGrpSpPr>
          <p:cNvPr id="3" name="Skupina 2"/>
          <p:cNvGrpSpPr/>
          <p:nvPr/>
        </p:nvGrpSpPr>
        <p:grpSpPr>
          <a:xfrm>
            <a:off x="3172026" y="2663250"/>
            <a:ext cx="6079155" cy="1184940"/>
            <a:chOff x="2251895" y="1690688"/>
            <a:chExt cx="6079155" cy="1184940"/>
          </a:xfrm>
        </p:grpSpPr>
        <p:sp>
          <p:nvSpPr>
            <p:cNvPr id="4" name="BlokTextu 3"/>
            <p:cNvSpPr txBox="1"/>
            <p:nvPr/>
          </p:nvSpPr>
          <p:spPr>
            <a:xfrm>
              <a:off x="2550695" y="1690688"/>
              <a:ext cx="48122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A</a:t>
              </a:r>
              <a:endParaRPr lang="en-US" sz="4000" dirty="0"/>
            </a:p>
          </p:txBody>
        </p:sp>
        <p:sp>
          <p:nvSpPr>
            <p:cNvPr id="5" name="BlokTextu 4"/>
            <p:cNvSpPr txBox="1"/>
            <p:nvPr/>
          </p:nvSpPr>
          <p:spPr>
            <a:xfrm>
              <a:off x="7563853" y="1690688"/>
              <a:ext cx="48122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B</a:t>
              </a:r>
              <a:endParaRPr lang="en-US" sz="40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BlokTextu 5"/>
                <p:cNvSpPr txBox="1"/>
                <p:nvPr/>
              </p:nvSpPr>
              <p:spPr>
                <a:xfrm>
                  <a:off x="2251895" y="2398574"/>
                  <a:ext cx="1078821" cy="477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en-US" sz="2500" b="0" i="0" smtClean="0"/>
                          <m:t> </m:t>
                        </m:r>
                        <m:r>
                          <m:rPr>
                            <m:sty m:val="p"/>
                          </m:rPr>
                          <a:rPr lang="el-G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ϵ</m:t>
                        </m:r>
                        <m:r>
                          <m:rPr>
                            <m:nor/>
                          </m:rPr>
                          <a:rPr lang="en-US" sz="25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sk-SK" sz="2500" smtClean="0"/>
                              <m:t>ℤ</m:t>
                            </m:r>
                          </m:e>
                          <m:sub>
                            <m: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sz="2500" dirty="0"/>
                </a:p>
              </p:txBody>
            </p:sp>
          </mc:Choice>
          <mc:Fallback xmlns="">
            <p:sp>
              <p:nvSpPr>
                <p:cNvPr id="6" name="BlokTextu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51895" y="2398574"/>
                  <a:ext cx="1078821" cy="477054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BlokTextu 6"/>
                <p:cNvSpPr txBox="1"/>
                <p:nvPr/>
              </p:nvSpPr>
              <p:spPr>
                <a:xfrm>
                  <a:off x="7277877" y="2398574"/>
                  <a:ext cx="1053173" cy="477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sz="2500" b="0" i="0" smtClean="0"/>
                          <m:t>y</m:t>
                        </m:r>
                        <m:r>
                          <a:rPr lang="en-US" sz="25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ϵ</m:t>
                        </m:r>
                        <m:r>
                          <m:rPr>
                            <m:nor/>
                          </m:rPr>
                          <a:rPr lang="en-US" sz="25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sk-SK" sz="2500" smtClean="0"/>
                              <m:t>ℤ</m:t>
                            </m:r>
                          </m:e>
                          <m:sub>
                            <m: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sz="2500" dirty="0"/>
                </a:p>
              </p:txBody>
            </p:sp>
          </mc:Choice>
          <mc:Fallback xmlns="">
            <p:sp>
              <p:nvSpPr>
                <p:cNvPr id="7" name="BlokTextu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77877" y="2398574"/>
                  <a:ext cx="1053173" cy="477054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b="-897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BlokTextu 7"/>
              <p:cNvSpPr txBox="1"/>
              <p:nvPr/>
            </p:nvSpPr>
            <p:spPr>
              <a:xfrm>
                <a:off x="1283368" y="1930157"/>
                <a:ext cx="377731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,×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ϵ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𝑜𝑟𝑑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BlokTextu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3368" y="1930157"/>
                <a:ext cx="3777317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2262" t="-6667" b="-25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Rovná spojnica 8"/>
          <p:cNvCxnSpPr>
            <a:stCxn id="6" idx="2"/>
          </p:cNvCxnSpPr>
          <p:nvPr/>
        </p:nvCxnSpPr>
        <p:spPr>
          <a:xfrm>
            <a:off x="3711437" y="3848190"/>
            <a:ext cx="10331" cy="21836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Rovná spojnica 9"/>
          <p:cNvCxnSpPr/>
          <p:nvPr/>
        </p:nvCxnSpPr>
        <p:spPr>
          <a:xfrm>
            <a:off x="8724594" y="3848190"/>
            <a:ext cx="10331" cy="21836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Rovná spojnica 10"/>
          <p:cNvCxnSpPr/>
          <p:nvPr/>
        </p:nvCxnSpPr>
        <p:spPr>
          <a:xfrm flipV="1">
            <a:off x="3721768" y="4309855"/>
            <a:ext cx="1903973" cy="15389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BlokTextu 11"/>
              <p:cNvSpPr txBox="1"/>
              <p:nvPr/>
            </p:nvSpPr>
            <p:spPr>
              <a:xfrm>
                <a:off x="4170288" y="3848190"/>
                <a:ext cx="119141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BlokTextu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288" y="3848190"/>
                <a:ext cx="1191416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BlokTextu 12"/>
          <p:cNvSpPr txBox="1"/>
          <p:nvPr/>
        </p:nvSpPr>
        <p:spPr>
          <a:xfrm>
            <a:off x="5833810" y="2663250"/>
            <a:ext cx="458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C</a:t>
            </a:r>
            <a:endParaRPr 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BlokTextu 13"/>
              <p:cNvSpPr txBox="1"/>
              <p:nvPr/>
            </p:nvSpPr>
            <p:spPr>
              <a:xfrm>
                <a:off x="5541563" y="3371136"/>
                <a:ext cx="1162178" cy="4770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500" b="0" i="1" smtClean="0">
                          <a:latin typeface="Cambria Math" panose="02040503050406030204" pitchFamily="18" charset="0"/>
                        </a:rPr>
                        <m:t>′</m:t>
                      </m:r>
                      <m:r>
                        <m:rPr>
                          <m:nor/>
                        </m:rPr>
                        <a:rPr lang="en-US" sz="2500" b="0" i="0" smtClean="0"/>
                        <m:t> </m:t>
                      </m:r>
                      <m:r>
                        <m:rPr>
                          <m:sty m:val="p"/>
                        </m:rPr>
                        <a:rPr lang="el-GR" sz="2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ϵ</m:t>
                      </m:r>
                      <m:r>
                        <m:rPr>
                          <m:nor/>
                        </m:rPr>
                        <a:rPr lang="en-US" sz="25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sk-SK" sz="2500" smtClean="0"/>
                            <m:t>ℤ</m:t>
                          </m:r>
                        </m:e>
                        <m:sub>
                          <m:r>
                            <a:rPr lang="en-US" sz="2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2500" dirty="0"/>
              </a:p>
            </p:txBody>
          </p:sp>
        </mc:Choice>
        <mc:Fallback xmlns="">
          <p:sp>
            <p:nvSpPr>
              <p:cNvPr id="14" name="BlokTextu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1563" y="3371136"/>
                <a:ext cx="1162178" cy="47705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Rovná spojnica 14"/>
          <p:cNvCxnSpPr/>
          <p:nvPr/>
        </p:nvCxnSpPr>
        <p:spPr>
          <a:xfrm flipV="1">
            <a:off x="6801548" y="4325244"/>
            <a:ext cx="1903973" cy="15389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BlokTextu 15"/>
              <p:cNvSpPr txBox="1"/>
              <p:nvPr/>
            </p:nvSpPr>
            <p:spPr>
              <a:xfrm>
                <a:off x="6738338" y="3863579"/>
                <a:ext cx="133818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BlokTextu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8338" y="3863579"/>
                <a:ext cx="1338187" cy="46166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BlokTextu 16"/>
              <p:cNvSpPr txBox="1"/>
              <p:nvPr/>
            </p:nvSpPr>
            <p:spPr>
              <a:xfrm>
                <a:off x="6801548" y="4654147"/>
                <a:ext cx="119487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BlokTextu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1548" y="4654147"/>
                <a:ext cx="1194879" cy="46166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Rovná spojnica 18"/>
          <p:cNvCxnSpPr/>
          <p:nvPr/>
        </p:nvCxnSpPr>
        <p:spPr>
          <a:xfrm flipV="1">
            <a:off x="6830952" y="5077724"/>
            <a:ext cx="1903973" cy="15389"/>
          </a:xfrm>
          <a:prstGeom prst="line">
            <a:avLst/>
          </a:prstGeom>
          <a:ln w="28575"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613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1283368" y="719068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 smtClean="0">
                <a:latin typeface="+mn-lt"/>
              </a:rPr>
              <a:t>Diffie</a:t>
            </a:r>
            <a:r>
              <a:rPr lang="en-US" b="1" dirty="0" smtClean="0">
                <a:latin typeface="+mn-lt"/>
              </a:rPr>
              <a:t>-Hellman</a:t>
            </a:r>
            <a:r>
              <a:rPr lang="en-US" b="1" dirty="0" smtClean="0"/>
              <a:t> – 1976</a:t>
            </a:r>
          </a:p>
          <a:p>
            <a:r>
              <a:rPr lang="en-US" b="1" dirty="0" smtClean="0"/>
              <a:t>Man-in-the-middle attack</a:t>
            </a:r>
            <a:endParaRPr lang="en-US" b="1" dirty="0"/>
          </a:p>
        </p:txBody>
      </p:sp>
      <p:grpSp>
        <p:nvGrpSpPr>
          <p:cNvPr id="3" name="Skupina 2"/>
          <p:cNvGrpSpPr/>
          <p:nvPr/>
        </p:nvGrpSpPr>
        <p:grpSpPr>
          <a:xfrm>
            <a:off x="3172026" y="2663250"/>
            <a:ext cx="6079155" cy="1184940"/>
            <a:chOff x="2251895" y="1690688"/>
            <a:chExt cx="6079155" cy="1184940"/>
          </a:xfrm>
        </p:grpSpPr>
        <p:sp>
          <p:nvSpPr>
            <p:cNvPr id="4" name="BlokTextu 3"/>
            <p:cNvSpPr txBox="1"/>
            <p:nvPr/>
          </p:nvSpPr>
          <p:spPr>
            <a:xfrm>
              <a:off x="2550695" y="1690688"/>
              <a:ext cx="48122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A</a:t>
              </a:r>
              <a:endParaRPr lang="en-US" sz="4000" dirty="0"/>
            </a:p>
          </p:txBody>
        </p:sp>
        <p:sp>
          <p:nvSpPr>
            <p:cNvPr id="5" name="BlokTextu 4"/>
            <p:cNvSpPr txBox="1"/>
            <p:nvPr/>
          </p:nvSpPr>
          <p:spPr>
            <a:xfrm>
              <a:off x="7563853" y="1690688"/>
              <a:ext cx="48122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B</a:t>
              </a:r>
              <a:endParaRPr lang="en-US" sz="40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BlokTextu 5"/>
                <p:cNvSpPr txBox="1"/>
                <p:nvPr/>
              </p:nvSpPr>
              <p:spPr>
                <a:xfrm>
                  <a:off x="2251895" y="2398574"/>
                  <a:ext cx="1078821" cy="477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en-US" sz="2500" b="0" i="0" smtClean="0"/>
                          <m:t> </m:t>
                        </m:r>
                        <m:r>
                          <m:rPr>
                            <m:sty m:val="p"/>
                          </m:rPr>
                          <a:rPr lang="el-G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ϵ</m:t>
                        </m:r>
                        <m:r>
                          <m:rPr>
                            <m:nor/>
                          </m:rPr>
                          <a:rPr lang="en-US" sz="25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sk-SK" sz="2500" smtClean="0"/>
                              <m:t>ℤ</m:t>
                            </m:r>
                          </m:e>
                          <m:sub>
                            <m: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sz="2500" dirty="0"/>
                </a:p>
              </p:txBody>
            </p:sp>
          </mc:Choice>
          <mc:Fallback xmlns="">
            <p:sp>
              <p:nvSpPr>
                <p:cNvPr id="6" name="BlokTextu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51895" y="2398574"/>
                  <a:ext cx="1078821" cy="477054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BlokTextu 6"/>
                <p:cNvSpPr txBox="1"/>
                <p:nvPr/>
              </p:nvSpPr>
              <p:spPr>
                <a:xfrm>
                  <a:off x="7277877" y="2398574"/>
                  <a:ext cx="1053173" cy="477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sz="2500" b="0" i="0" smtClean="0"/>
                          <m:t>y</m:t>
                        </m:r>
                        <m:r>
                          <a:rPr lang="en-US" sz="25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ϵ</m:t>
                        </m:r>
                        <m:r>
                          <m:rPr>
                            <m:nor/>
                          </m:rPr>
                          <a:rPr lang="en-US" sz="25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sk-SK" sz="2500" smtClean="0"/>
                              <m:t>ℤ</m:t>
                            </m:r>
                          </m:e>
                          <m:sub>
                            <m: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sz="2500" dirty="0"/>
                </a:p>
              </p:txBody>
            </p:sp>
          </mc:Choice>
          <mc:Fallback xmlns="">
            <p:sp>
              <p:nvSpPr>
                <p:cNvPr id="7" name="BlokTextu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77877" y="2398574"/>
                  <a:ext cx="1053173" cy="477054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b="-897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BlokTextu 7"/>
              <p:cNvSpPr txBox="1"/>
              <p:nvPr/>
            </p:nvSpPr>
            <p:spPr>
              <a:xfrm>
                <a:off x="1283368" y="1930157"/>
                <a:ext cx="377731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,×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ϵ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𝑜𝑟𝑑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BlokTextu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3368" y="1930157"/>
                <a:ext cx="3777317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2262" t="-6667" b="-25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Rovná spojnica 8"/>
          <p:cNvCxnSpPr>
            <a:stCxn id="6" idx="2"/>
          </p:cNvCxnSpPr>
          <p:nvPr/>
        </p:nvCxnSpPr>
        <p:spPr>
          <a:xfrm>
            <a:off x="3711437" y="3848190"/>
            <a:ext cx="10331" cy="21836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Rovná spojnica 9"/>
          <p:cNvCxnSpPr/>
          <p:nvPr/>
        </p:nvCxnSpPr>
        <p:spPr>
          <a:xfrm>
            <a:off x="8724594" y="3848190"/>
            <a:ext cx="10331" cy="21836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Rovná spojnica 10"/>
          <p:cNvCxnSpPr/>
          <p:nvPr/>
        </p:nvCxnSpPr>
        <p:spPr>
          <a:xfrm flipV="1">
            <a:off x="3721768" y="4309855"/>
            <a:ext cx="1903973" cy="15389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BlokTextu 11"/>
              <p:cNvSpPr txBox="1"/>
              <p:nvPr/>
            </p:nvSpPr>
            <p:spPr>
              <a:xfrm>
                <a:off x="4170288" y="3848190"/>
                <a:ext cx="119141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BlokTextu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288" y="3848190"/>
                <a:ext cx="1191416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BlokTextu 12"/>
          <p:cNvSpPr txBox="1"/>
          <p:nvPr/>
        </p:nvSpPr>
        <p:spPr>
          <a:xfrm>
            <a:off x="5833810" y="2663250"/>
            <a:ext cx="458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C</a:t>
            </a:r>
            <a:endParaRPr 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BlokTextu 13"/>
              <p:cNvSpPr txBox="1"/>
              <p:nvPr/>
            </p:nvSpPr>
            <p:spPr>
              <a:xfrm>
                <a:off x="5541563" y="3371136"/>
                <a:ext cx="1162178" cy="4770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500" b="0" i="1" smtClean="0">
                          <a:latin typeface="Cambria Math" panose="02040503050406030204" pitchFamily="18" charset="0"/>
                        </a:rPr>
                        <m:t>′</m:t>
                      </m:r>
                      <m:r>
                        <m:rPr>
                          <m:nor/>
                        </m:rPr>
                        <a:rPr lang="en-US" sz="2500" b="0" i="0" smtClean="0"/>
                        <m:t> </m:t>
                      </m:r>
                      <m:r>
                        <m:rPr>
                          <m:sty m:val="p"/>
                        </m:rPr>
                        <a:rPr lang="el-GR" sz="2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ϵ</m:t>
                      </m:r>
                      <m:r>
                        <m:rPr>
                          <m:nor/>
                        </m:rPr>
                        <a:rPr lang="en-US" sz="25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sk-SK" sz="2500" smtClean="0"/>
                            <m:t>ℤ</m:t>
                          </m:r>
                        </m:e>
                        <m:sub>
                          <m:r>
                            <a:rPr lang="en-US" sz="2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2500" dirty="0"/>
              </a:p>
            </p:txBody>
          </p:sp>
        </mc:Choice>
        <mc:Fallback xmlns="">
          <p:sp>
            <p:nvSpPr>
              <p:cNvPr id="14" name="BlokTextu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1563" y="3371136"/>
                <a:ext cx="1162178" cy="47705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Rovná spojnica 14"/>
          <p:cNvCxnSpPr/>
          <p:nvPr/>
        </p:nvCxnSpPr>
        <p:spPr>
          <a:xfrm flipV="1">
            <a:off x="6801548" y="4325244"/>
            <a:ext cx="1903973" cy="15389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BlokTextu 15"/>
              <p:cNvSpPr txBox="1"/>
              <p:nvPr/>
            </p:nvSpPr>
            <p:spPr>
              <a:xfrm>
                <a:off x="6738338" y="3863579"/>
                <a:ext cx="133818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BlokTextu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8338" y="3863579"/>
                <a:ext cx="1338187" cy="46166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BlokTextu 16"/>
              <p:cNvSpPr txBox="1"/>
              <p:nvPr/>
            </p:nvSpPr>
            <p:spPr>
              <a:xfrm>
                <a:off x="6801548" y="4654147"/>
                <a:ext cx="119487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BlokTextu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1548" y="4654147"/>
                <a:ext cx="1194879" cy="46166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Rovná spojnica 18"/>
          <p:cNvCxnSpPr/>
          <p:nvPr/>
        </p:nvCxnSpPr>
        <p:spPr>
          <a:xfrm flipV="1">
            <a:off x="6830952" y="5077724"/>
            <a:ext cx="1903973" cy="15389"/>
          </a:xfrm>
          <a:prstGeom prst="line">
            <a:avLst/>
          </a:prstGeom>
          <a:ln w="28575"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Rovná spojnica 19"/>
          <p:cNvCxnSpPr/>
          <p:nvPr/>
        </p:nvCxnSpPr>
        <p:spPr>
          <a:xfrm flipV="1">
            <a:off x="3721767" y="5093113"/>
            <a:ext cx="1903973" cy="15389"/>
          </a:xfrm>
          <a:prstGeom prst="line">
            <a:avLst/>
          </a:prstGeom>
          <a:ln w="28575"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BlokTextu 20"/>
              <p:cNvSpPr txBox="1"/>
              <p:nvPr/>
            </p:nvSpPr>
            <p:spPr>
              <a:xfrm>
                <a:off x="4149095" y="4654147"/>
                <a:ext cx="134299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1" name="BlokTextu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9095" y="4654147"/>
                <a:ext cx="1342995" cy="46166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BlokTextu 21"/>
              <p:cNvSpPr txBox="1"/>
              <p:nvPr/>
            </p:nvSpPr>
            <p:spPr>
              <a:xfrm>
                <a:off x="5541563" y="4470651"/>
                <a:ext cx="1065997" cy="4770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500" b="0" dirty="0" smtClean="0"/>
                  <a:t>y</a:t>
                </a:r>
                <a14:m>
                  <m:oMath xmlns:m="http://schemas.openxmlformats.org/officeDocument/2006/math">
                    <m:r>
                      <a:rPr lang="en-US" sz="2500" b="0" i="1" smtClean="0">
                        <a:latin typeface="Cambria Math" panose="02040503050406030204" pitchFamily="18" charset="0"/>
                      </a:rPr>
                      <m:t>′</m:t>
                    </m:r>
                    <m:r>
                      <m:rPr>
                        <m:nor/>
                      </m:rPr>
                      <a:rPr lang="en-US" sz="2500" b="0" i="0" smtClean="0"/>
                      <m:t> </m:t>
                    </m:r>
                    <m:r>
                      <m:rPr>
                        <m:sty m:val="p"/>
                      </m:rPr>
                      <a:rPr lang="el-GR" sz="2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ϵ</m:t>
                    </m:r>
                    <m:r>
                      <m:rPr>
                        <m:nor/>
                      </m:rPr>
                      <a:rPr lang="en-US" sz="25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sk-SK" sz="2500" smtClean="0"/>
                          <m:t>ℤ</m:t>
                        </m:r>
                      </m:e>
                      <m:sub>
                        <m:r>
                          <a:rPr lang="en-US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sz="2500" dirty="0"/>
              </a:p>
            </p:txBody>
          </p:sp>
        </mc:Choice>
        <mc:Fallback xmlns="">
          <p:sp>
            <p:nvSpPr>
              <p:cNvPr id="22" name="BlokTextu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1563" y="4470651"/>
                <a:ext cx="1065997" cy="477054"/>
              </a:xfrm>
              <a:prstGeom prst="rect">
                <a:avLst/>
              </a:prstGeom>
              <a:blipFill rotWithShape="0">
                <a:blip r:embed="rId10"/>
                <a:stretch>
                  <a:fillRect l="-9143" t="-8861" b="-291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523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1283368" y="719068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 smtClean="0">
                <a:latin typeface="+mn-lt"/>
              </a:rPr>
              <a:t>Diffie</a:t>
            </a:r>
            <a:r>
              <a:rPr lang="en-US" b="1" dirty="0" smtClean="0">
                <a:latin typeface="+mn-lt"/>
              </a:rPr>
              <a:t>-Hellman</a:t>
            </a:r>
            <a:r>
              <a:rPr lang="en-US" b="1" dirty="0" smtClean="0"/>
              <a:t> – 1976</a:t>
            </a:r>
          </a:p>
          <a:p>
            <a:r>
              <a:rPr lang="en-US" b="1" dirty="0" smtClean="0"/>
              <a:t>Man-in-the-middle attack</a:t>
            </a:r>
            <a:endParaRPr lang="en-US" b="1" dirty="0"/>
          </a:p>
        </p:txBody>
      </p:sp>
      <p:grpSp>
        <p:nvGrpSpPr>
          <p:cNvPr id="3" name="Skupina 2"/>
          <p:cNvGrpSpPr/>
          <p:nvPr/>
        </p:nvGrpSpPr>
        <p:grpSpPr>
          <a:xfrm>
            <a:off x="3172026" y="2663250"/>
            <a:ext cx="6079155" cy="1184940"/>
            <a:chOff x="2251895" y="1690688"/>
            <a:chExt cx="6079155" cy="1184940"/>
          </a:xfrm>
        </p:grpSpPr>
        <p:sp>
          <p:nvSpPr>
            <p:cNvPr id="4" name="BlokTextu 3"/>
            <p:cNvSpPr txBox="1"/>
            <p:nvPr/>
          </p:nvSpPr>
          <p:spPr>
            <a:xfrm>
              <a:off x="2550695" y="1690688"/>
              <a:ext cx="48122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A</a:t>
              </a:r>
              <a:endParaRPr lang="en-US" sz="4000" dirty="0"/>
            </a:p>
          </p:txBody>
        </p:sp>
        <p:sp>
          <p:nvSpPr>
            <p:cNvPr id="5" name="BlokTextu 4"/>
            <p:cNvSpPr txBox="1"/>
            <p:nvPr/>
          </p:nvSpPr>
          <p:spPr>
            <a:xfrm>
              <a:off x="7563853" y="1690688"/>
              <a:ext cx="48122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B</a:t>
              </a:r>
              <a:endParaRPr lang="en-US" sz="40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BlokTextu 5"/>
                <p:cNvSpPr txBox="1"/>
                <p:nvPr/>
              </p:nvSpPr>
              <p:spPr>
                <a:xfrm>
                  <a:off x="2251895" y="2398574"/>
                  <a:ext cx="1078821" cy="477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en-US" sz="2500" b="0" i="0" smtClean="0"/>
                          <m:t> </m:t>
                        </m:r>
                        <m:r>
                          <m:rPr>
                            <m:sty m:val="p"/>
                          </m:rPr>
                          <a:rPr lang="el-G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ϵ</m:t>
                        </m:r>
                        <m:r>
                          <m:rPr>
                            <m:nor/>
                          </m:rPr>
                          <a:rPr lang="en-US" sz="25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sk-SK" sz="2500" smtClean="0"/>
                              <m:t>ℤ</m:t>
                            </m:r>
                          </m:e>
                          <m:sub>
                            <m: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sz="2500" dirty="0"/>
                </a:p>
              </p:txBody>
            </p:sp>
          </mc:Choice>
          <mc:Fallback xmlns="">
            <p:sp>
              <p:nvSpPr>
                <p:cNvPr id="6" name="BlokTextu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51895" y="2398574"/>
                  <a:ext cx="1078821" cy="477054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BlokTextu 6"/>
                <p:cNvSpPr txBox="1"/>
                <p:nvPr/>
              </p:nvSpPr>
              <p:spPr>
                <a:xfrm>
                  <a:off x="7277877" y="2398574"/>
                  <a:ext cx="1053173" cy="477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sz="2500" b="0" i="0" smtClean="0"/>
                          <m:t>y</m:t>
                        </m:r>
                        <m:r>
                          <a:rPr lang="en-US" sz="25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ϵ</m:t>
                        </m:r>
                        <m:r>
                          <m:rPr>
                            <m:nor/>
                          </m:rPr>
                          <a:rPr lang="en-US" sz="25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sk-SK" sz="2500" smtClean="0"/>
                              <m:t>ℤ</m:t>
                            </m:r>
                          </m:e>
                          <m:sub>
                            <m: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sz="2500" dirty="0"/>
                </a:p>
              </p:txBody>
            </p:sp>
          </mc:Choice>
          <mc:Fallback xmlns="">
            <p:sp>
              <p:nvSpPr>
                <p:cNvPr id="7" name="BlokTextu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77877" y="2398574"/>
                  <a:ext cx="1053173" cy="477054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b="-897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BlokTextu 7"/>
              <p:cNvSpPr txBox="1"/>
              <p:nvPr/>
            </p:nvSpPr>
            <p:spPr>
              <a:xfrm>
                <a:off x="1283368" y="1930157"/>
                <a:ext cx="377731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,×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ϵ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𝑜𝑟𝑑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BlokTextu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3368" y="1930157"/>
                <a:ext cx="3777317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2262" t="-6667" b="-25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Rovná spojnica 8"/>
          <p:cNvCxnSpPr>
            <a:stCxn id="6" idx="2"/>
          </p:cNvCxnSpPr>
          <p:nvPr/>
        </p:nvCxnSpPr>
        <p:spPr>
          <a:xfrm>
            <a:off x="3711437" y="3848190"/>
            <a:ext cx="10331" cy="21836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Rovná spojnica 9"/>
          <p:cNvCxnSpPr/>
          <p:nvPr/>
        </p:nvCxnSpPr>
        <p:spPr>
          <a:xfrm>
            <a:off x="8724594" y="3848190"/>
            <a:ext cx="10331" cy="21836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Rovná spojnica 10"/>
          <p:cNvCxnSpPr/>
          <p:nvPr/>
        </p:nvCxnSpPr>
        <p:spPr>
          <a:xfrm flipV="1">
            <a:off x="3721768" y="4309855"/>
            <a:ext cx="1903973" cy="15389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BlokTextu 11"/>
              <p:cNvSpPr txBox="1"/>
              <p:nvPr/>
            </p:nvSpPr>
            <p:spPr>
              <a:xfrm>
                <a:off x="4170288" y="3848190"/>
                <a:ext cx="119141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BlokTextu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288" y="3848190"/>
                <a:ext cx="1191416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BlokTextu 12"/>
          <p:cNvSpPr txBox="1"/>
          <p:nvPr/>
        </p:nvSpPr>
        <p:spPr>
          <a:xfrm>
            <a:off x="5833810" y="2663250"/>
            <a:ext cx="458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C</a:t>
            </a:r>
            <a:endParaRPr 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BlokTextu 13"/>
              <p:cNvSpPr txBox="1"/>
              <p:nvPr/>
            </p:nvSpPr>
            <p:spPr>
              <a:xfrm>
                <a:off x="5541563" y="3371136"/>
                <a:ext cx="1162178" cy="4770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500" b="0" i="1" smtClean="0">
                          <a:latin typeface="Cambria Math" panose="02040503050406030204" pitchFamily="18" charset="0"/>
                        </a:rPr>
                        <m:t>′</m:t>
                      </m:r>
                      <m:r>
                        <m:rPr>
                          <m:nor/>
                        </m:rPr>
                        <a:rPr lang="en-US" sz="2500" b="0" i="0" smtClean="0"/>
                        <m:t> </m:t>
                      </m:r>
                      <m:r>
                        <m:rPr>
                          <m:sty m:val="p"/>
                        </m:rPr>
                        <a:rPr lang="el-GR" sz="2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ϵ</m:t>
                      </m:r>
                      <m:r>
                        <m:rPr>
                          <m:nor/>
                        </m:rPr>
                        <a:rPr lang="en-US" sz="25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sk-SK" sz="2500" smtClean="0"/>
                            <m:t>ℤ</m:t>
                          </m:r>
                        </m:e>
                        <m:sub>
                          <m:r>
                            <a:rPr lang="en-US" sz="2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2500" dirty="0"/>
              </a:p>
            </p:txBody>
          </p:sp>
        </mc:Choice>
        <mc:Fallback xmlns="">
          <p:sp>
            <p:nvSpPr>
              <p:cNvPr id="14" name="BlokTextu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1563" y="3371136"/>
                <a:ext cx="1162178" cy="47705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Rovná spojnica 14"/>
          <p:cNvCxnSpPr/>
          <p:nvPr/>
        </p:nvCxnSpPr>
        <p:spPr>
          <a:xfrm flipV="1">
            <a:off x="6801548" y="4325244"/>
            <a:ext cx="1903973" cy="15389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BlokTextu 15"/>
              <p:cNvSpPr txBox="1"/>
              <p:nvPr/>
            </p:nvSpPr>
            <p:spPr>
              <a:xfrm>
                <a:off x="6738338" y="3863579"/>
                <a:ext cx="133818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BlokTextu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8338" y="3863579"/>
                <a:ext cx="1338187" cy="46166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BlokTextu 16"/>
              <p:cNvSpPr txBox="1"/>
              <p:nvPr/>
            </p:nvSpPr>
            <p:spPr>
              <a:xfrm>
                <a:off x="6801548" y="4654147"/>
                <a:ext cx="119487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BlokTextu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1548" y="4654147"/>
                <a:ext cx="1194879" cy="46166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Rovná spojnica 17"/>
          <p:cNvCxnSpPr/>
          <p:nvPr/>
        </p:nvCxnSpPr>
        <p:spPr>
          <a:xfrm flipV="1">
            <a:off x="6830952" y="5077724"/>
            <a:ext cx="1903973" cy="15389"/>
          </a:xfrm>
          <a:prstGeom prst="line">
            <a:avLst/>
          </a:prstGeom>
          <a:ln w="28575"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Rovná spojnica 18"/>
          <p:cNvCxnSpPr/>
          <p:nvPr/>
        </p:nvCxnSpPr>
        <p:spPr>
          <a:xfrm flipV="1">
            <a:off x="3721767" y="5093113"/>
            <a:ext cx="1903973" cy="15389"/>
          </a:xfrm>
          <a:prstGeom prst="line">
            <a:avLst/>
          </a:prstGeom>
          <a:ln w="28575"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BlokTextu 19"/>
              <p:cNvSpPr txBox="1"/>
              <p:nvPr/>
            </p:nvSpPr>
            <p:spPr>
              <a:xfrm>
                <a:off x="4149095" y="4654147"/>
                <a:ext cx="134299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0" name="BlokTextu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9095" y="4654147"/>
                <a:ext cx="1342995" cy="46166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BlokTextu 20"/>
              <p:cNvSpPr txBox="1"/>
              <p:nvPr/>
            </p:nvSpPr>
            <p:spPr>
              <a:xfrm>
                <a:off x="5541563" y="4470651"/>
                <a:ext cx="1065997" cy="4770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500" b="0" dirty="0" smtClean="0"/>
                  <a:t>y</a:t>
                </a:r>
                <a14:m>
                  <m:oMath xmlns:m="http://schemas.openxmlformats.org/officeDocument/2006/math">
                    <m:r>
                      <a:rPr lang="en-US" sz="2500" b="0" i="1" smtClean="0">
                        <a:latin typeface="Cambria Math" panose="02040503050406030204" pitchFamily="18" charset="0"/>
                      </a:rPr>
                      <m:t>′</m:t>
                    </m:r>
                    <m:r>
                      <m:rPr>
                        <m:nor/>
                      </m:rPr>
                      <a:rPr lang="en-US" sz="2500" b="0" i="0" smtClean="0"/>
                      <m:t> </m:t>
                    </m:r>
                    <m:r>
                      <m:rPr>
                        <m:sty m:val="p"/>
                      </m:rPr>
                      <a:rPr lang="el-GR" sz="2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ϵ</m:t>
                    </m:r>
                    <m:r>
                      <m:rPr>
                        <m:nor/>
                      </m:rPr>
                      <a:rPr lang="en-US" sz="25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sk-SK" sz="2500" smtClean="0"/>
                          <m:t>ℤ</m:t>
                        </m:r>
                      </m:e>
                      <m:sub>
                        <m:r>
                          <a:rPr lang="en-US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sz="2500" dirty="0"/>
              </a:p>
            </p:txBody>
          </p:sp>
        </mc:Choice>
        <mc:Fallback xmlns="">
          <p:sp>
            <p:nvSpPr>
              <p:cNvPr id="21" name="BlokTextu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1563" y="4470651"/>
                <a:ext cx="1065997" cy="477054"/>
              </a:xfrm>
              <a:prstGeom prst="rect">
                <a:avLst/>
              </a:prstGeom>
              <a:blipFill rotWithShape="0">
                <a:blip r:embed="rId10"/>
                <a:stretch>
                  <a:fillRect l="-9143" t="-8861" b="-291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BlokTextu 21"/>
              <p:cNvSpPr txBox="1"/>
              <p:nvPr/>
            </p:nvSpPr>
            <p:spPr>
              <a:xfrm>
                <a:off x="2154624" y="5570167"/>
                <a:ext cx="145328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2" name="BlokTextu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4624" y="5570167"/>
                <a:ext cx="1453283" cy="46166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BlokTextu 22"/>
              <p:cNvSpPr txBox="1"/>
              <p:nvPr/>
            </p:nvSpPr>
            <p:spPr>
              <a:xfrm>
                <a:off x="4765996" y="5570167"/>
                <a:ext cx="15680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3" name="BlokTextu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996" y="5570167"/>
                <a:ext cx="1568058" cy="461665"/>
              </a:xfrm>
              <a:prstGeom prst="rect">
                <a:avLst/>
              </a:prstGeom>
              <a:blipFill rotWithShape="0">
                <a:blip r:embed="rId12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BlokTextu 23"/>
              <p:cNvSpPr txBox="1"/>
              <p:nvPr/>
            </p:nvSpPr>
            <p:spPr>
              <a:xfrm>
                <a:off x="8965206" y="5523069"/>
                <a:ext cx="145873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4" name="BlokTextu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5206" y="5523069"/>
                <a:ext cx="1458733" cy="461665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BlokTextu 24"/>
              <p:cNvSpPr txBox="1"/>
              <p:nvPr/>
            </p:nvSpPr>
            <p:spPr>
              <a:xfrm>
                <a:off x="6251508" y="5578506"/>
                <a:ext cx="159588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5" name="BlokTextu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1508" y="5578506"/>
                <a:ext cx="1595885" cy="461665"/>
              </a:xfrm>
              <a:prstGeom prst="rect">
                <a:avLst/>
              </a:prstGeom>
              <a:blipFill rotWithShape="0">
                <a:blip r:embed="rId14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673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838200" y="801619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latin typeface="+mn-lt"/>
              </a:rPr>
              <a:t>Key distribution</a:t>
            </a:r>
            <a:endParaRPr lang="en-US" b="1" dirty="0"/>
          </a:p>
        </p:txBody>
      </p:sp>
      <p:sp>
        <p:nvSpPr>
          <p:cNvPr id="3" name="Zástupný symbol obsahu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/>
              <a:t>Trusted authority (TA)</a:t>
            </a:r>
          </a:p>
          <a:p>
            <a:r>
              <a:rPr lang="en-US" sz="3600" dirty="0" smtClean="0"/>
              <a:t>A have secret key with TA</a:t>
            </a:r>
          </a:p>
          <a:p>
            <a:r>
              <a:rPr lang="en-US" sz="3600" dirty="0" smtClean="0"/>
              <a:t>Also B have secret key with TA</a:t>
            </a:r>
          </a:p>
          <a:p>
            <a:r>
              <a:rPr lang="en-US" sz="3600" dirty="0" smtClean="0"/>
              <a:t>TA provide certificates for all users</a:t>
            </a:r>
          </a:p>
          <a:p>
            <a:r>
              <a:rPr lang="en-US" sz="3600" dirty="0" smtClean="0"/>
              <a:t>Symmetric cryptography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5647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Skupina 64"/>
          <p:cNvGrpSpPr/>
          <p:nvPr/>
        </p:nvGrpSpPr>
        <p:grpSpPr>
          <a:xfrm>
            <a:off x="822478" y="542601"/>
            <a:ext cx="10515600" cy="5827643"/>
            <a:chOff x="325173" y="558643"/>
            <a:chExt cx="10515600" cy="5827643"/>
          </a:xfrm>
        </p:grpSpPr>
        <p:sp>
          <p:nvSpPr>
            <p:cNvPr id="2" name="Nadpis 1"/>
            <p:cNvSpPr txBox="1">
              <a:spLocks/>
            </p:cNvSpPr>
            <p:nvPr/>
          </p:nvSpPr>
          <p:spPr>
            <a:xfrm>
              <a:off x="325173" y="558643"/>
              <a:ext cx="10515600" cy="1325563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b="1" dirty="0" err="1" smtClean="0">
                  <a:latin typeface="+mn-lt"/>
                </a:rPr>
                <a:t>Heedham</a:t>
              </a:r>
              <a:r>
                <a:rPr lang="en-US" b="1" dirty="0" smtClean="0">
                  <a:latin typeface="+mn-lt"/>
                </a:rPr>
                <a:t>-Schroeder </a:t>
              </a:r>
              <a:r>
                <a:rPr lang="en-US" b="1" dirty="0" smtClean="0"/>
                <a:t>– 1978</a:t>
              </a:r>
            </a:p>
          </p:txBody>
        </p:sp>
        <p:grpSp>
          <p:nvGrpSpPr>
            <p:cNvPr id="3" name="Skupina 2"/>
            <p:cNvGrpSpPr/>
            <p:nvPr/>
          </p:nvGrpSpPr>
          <p:grpSpPr>
            <a:xfrm>
              <a:off x="5029646" y="1708510"/>
              <a:ext cx="4697941" cy="1265483"/>
              <a:chOff x="3347134" y="1690688"/>
              <a:chExt cx="4697941" cy="1265483"/>
            </a:xfrm>
          </p:grpSpPr>
          <p:sp>
            <p:nvSpPr>
              <p:cNvPr id="4" name="BlokTextu 3"/>
              <p:cNvSpPr txBox="1"/>
              <p:nvPr/>
            </p:nvSpPr>
            <p:spPr>
              <a:xfrm>
                <a:off x="3885617" y="1717105"/>
                <a:ext cx="48122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 smtClean="0"/>
                  <a:t>A</a:t>
                </a:r>
                <a:endParaRPr lang="en-US" sz="4000" dirty="0"/>
              </a:p>
            </p:txBody>
          </p:sp>
          <p:sp>
            <p:nvSpPr>
              <p:cNvPr id="5" name="BlokTextu 4"/>
              <p:cNvSpPr txBox="1"/>
              <p:nvPr/>
            </p:nvSpPr>
            <p:spPr>
              <a:xfrm>
                <a:off x="7563853" y="1690688"/>
                <a:ext cx="48122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 smtClean="0"/>
                  <a:t>B</a:t>
                </a:r>
                <a:endParaRPr lang="en-US" sz="4000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" name="BlokTextu 5"/>
                  <p:cNvSpPr txBox="1"/>
                  <p:nvPr/>
                </p:nvSpPr>
                <p:spPr>
                  <a:xfrm>
                    <a:off x="3347134" y="2479117"/>
                    <a:ext cx="1554849" cy="4770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500" b="0" i="0" smtClean="0"/>
                              <m:t>r</m:t>
                            </m:r>
                          </m:e>
                          <m:sub>
                            <m: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oMath>
                    </a14:m>
                    <a:r>
                      <a:rPr lang="en-US" sz="2500" dirty="0" smtClean="0"/>
                      <a:t> random</a:t>
                    </a:r>
                    <a:endParaRPr lang="en-US" sz="2500" dirty="0"/>
                  </a:p>
                </p:txBody>
              </p:sp>
            </mc:Choice>
            <mc:Fallback xmlns="">
              <p:sp>
                <p:nvSpPr>
                  <p:cNvPr id="6" name="BlokTextu 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347134" y="2479117"/>
                    <a:ext cx="1554849" cy="477054"/>
                  </a:xfrm>
                  <a:prstGeom prst="rect">
                    <a:avLst/>
                  </a:prstGeom>
                  <a:blipFill rotWithShape="0">
                    <a:blip r:embed="rId2"/>
                    <a:stretch>
                      <a:fillRect t="-10256" r="-5098" b="-30769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9" name="Rovná spojnica 8"/>
            <p:cNvCxnSpPr/>
            <p:nvPr/>
          </p:nvCxnSpPr>
          <p:spPr>
            <a:xfrm>
              <a:off x="4499134" y="2891624"/>
              <a:ext cx="9750" cy="218546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Rovná spojnica 9"/>
            <p:cNvCxnSpPr/>
            <p:nvPr/>
          </p:nvCxnSpPr>
          <p:spPr>
            <a:xfrm>
              <a:off x="9486975" y="2893450"/>
              <a:ext cx="20662" cy="349283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BlokTextu 25"/>
            <p:cNvSpPr txBox="1"/>
            <p:nvPr/>
          </p:nvSpPr>
          <p:spPr>
            <a:xfrm>
              <a:off x="1060268" y="1708510"/>
              <a:ext cx="69121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TA</a:t>
              </a:r>
              <a:endParaRPr lang="en-US" sz="4000" dirty="0"/>
            </a:p>
          </p:txBody>
        </p:sp>
        <p:cxnSp>
          <p:nvCxnSpPr>
            <p:cNvPr id="29" name="Rovná spojnica 28"/>
            <p:cNvCxnSpPr/>
            <p:nvPr/>
          </p:nvCxnSpPr>
          <p:spPr>
            <a:xfrm>
              <a:off x="1405876" y="2887068"/>
              <a:ext cx="3078272" cy="21772"/>
            </a:xfrm>
            <a:prstGeom prst="line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Rovná spojnica 29"/>
            <p:cNvCxnSpPr/>
            <p:nvPr/>
          </p:nvCxnSpPr>
          <p:spPr>
            <a:xfrm>
              <a:off x="1414810" y="2837505"/>
              <a:ext cx="9750" cy="218546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BlokTextu 31"/>
                <p:cNvSpPr txBox="1"/>
                <p:nvPr/>
              </p:nvSpPr>
              <p:spPr>
                <a:xfrm>
                  <a:off x="2087306" y="2420589"/>
                  <a:ext cx="1562351" cy="47788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/>
                            <m:t>r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a14:m>
                  <a:r>
                    <a:rPr lang="en-US" sz="2400" dirty="0" smtClean="0"/>
                    <a:t>,</a:t>
                  </a:r>
                  <a:r>
                    <a:rPr lang="en-US" sz="2400" b="0" dirty="0" smtClean="0">
                      <a:ea typeface="Cambria Math" panose="02040503050406030204" pitchFamily="18" charset="0"/>
                    </a:rPr>
                    <a:t>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ID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ID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32" name="BlokTextu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87306" y="2420589"/>
                  <a:ext cx="1562351" cy="477888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t="-8861" b="-2531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7" name="Rovná spojnica 46"/>
            <p:cNvCxnSpPr/>
            <p:nvPr/>
          </p:nvCxnSpPr>
          <p:spPr>
            <a:xfrm>
              <a:off x="7393933" y="2912676"/>
              <a:ext cx="17431" cy="347361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3789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Skupina 32"/>
          <p:cNvGrpSpPr/>
          <p:nvPr/>
        </p:nvGrpSpPr>
        <p:grpSpPr>
          <a:xfrm>
            <a:off x="429195" y="542601"/>
            <a:ext cx="10908883" cy="5827643"/>
            <a:chOff x="-68110" y="558643"/>
            <a:chExt cx="10908883" cy="5827643"/>
          </a:xfrm>
        </p:grpSpPr>
        <p:sp>
          <p:nvSpPr>
            <p:cNvPr id="34" name="Nadpis 1"/>
            <p:cNvSpPr txBox="1">
              <a:spLocks/>
            </p:cNvSpPr>
            <p:nvPr/>
          </p:nvSpPr>
          <p:spPr>
            <a:xfrm>
              <a:off x="325173" y="558643"/>
              <a:ext cx="10515600" cy="1325563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b="1" dirty="0" err="1" smtClean="0">
                  <a:latin typeface="+mn-lt"/>
                </a:rPr>
                <a:t>Heedham</a:t>
              </a:r>
              <a:r>
                <a:rPr lang="en-US" b="1" dirty="0" smtClean="0">
                  <a:latin typeface="+mn-lt"/>
                </a:rPr>
                <a:t>-Schroeder </a:t>
              </a:r>
              <a:r>
                <a:rPr lang="en-US" b="1" dirty="0" smtClean="0"/>
                <a:t>– 1978</a:t>
              </a:r>
            </a:p>
          </p:txBody>
        </p:sp>
        <p:grpSp>
          <p:nvGrpSpPr>
            <p:cNvPr id="35" name="Skupina 34"/>
            <p:cNvGrpSpPr/>
            <p:nvPr/>
          </p:nvGrpSpPr>
          <p:grpSpPr>
            <a:xfrm>
              <a:off x="5029646" y="1708510"/>
              <a:ext cx="4697941" cy="1265483"/>
              <a:chOff x="3347134" y="1690688"/>
              <a:chExt cx="4697941" cy="1265483"/>
            </a:xfrm>
          </p:grpSpPr>
          <p:sp>
            <p:nvSpPr>
              <p:cNvPr id="60" name="BlokTextu 59"/>
              <p:cNvSpPr txBox="1"/>
              <p:nvPr/>
            </p:nvSpPr>
            <p:spPr>
              <a:xfrm>
                <a:off x="3885617" y="1717105"/>
                <a:ext cx="48122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 smtClean="0"/>
                  <a:t>A</a:t>
                </a:r>
                <a:endParaRPr lang="en-US" sz="4000" dirty="0"/>
              </a:p>
            </p:txBody>
          </p:sp>
          <p:sp>
            <p:nvSpPr>
              <p:cNvPr id="61" name="BlokTextu 60"/>
              <p:cNvSpPr txBox="1"/>
              <p:nvPr/>
            </p:nvSpPr>
            <p:spPr>
              <a:xfrm>
                <a:off x="7563853" y="1690688"/>
                <a:ext cx="48122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 smtClean="0"/>
                  <a:t>B</a:t>
                </a:r>
                <a:endParaRPr lang="en-US" sz="4000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2" name="BlokTextu 61"/>
                  <p:cNvSpPr txBox="1"/>
                  <p:nvPr/>
                </p:nvSpPr>
                <p:spPr>
                  <a:xfrm>
                    <a:off x="3347134" y="2479117"/>
                    <a:ext cx="1554849" cy="4770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500" b="0" i="0" smtClean="0"/>
                              <m:t>r</m:t>
                            </m:r>
                          </m:e>
                          <m:sub>
                            <m: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oMath>
                    </a14:m>
                    <a:r>
                      <a:rPr lang="en-US" sz="2500" dirty="0" smtClean="0"/>
                      <a:t> random</a:t>
                    </a:r>
                    <a:endParaRPr lang="en-US" sz="2500" dirty="0"/>
                  </a:p>
                </p:txBody>
              </p:sp>
            </mc:Choice>
            <mc:Fallback xmlns="">
              <p:sp>
                <p:nvSpPr>
                  <p:cNvPr id="62" name="BlokTextu 6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347134" y="2479117"/>
                    <a:ext cx="1554849" cy="477054"/>
                  </a:xfrm>
                  <a:prstGeom prst="rect">
                    <a:avLst/>
                  </a:prstGeom>
                  <a:blipFill rotWithShape="0">
                    <a:blip r:embed="rId2"/>
                    <a:stretch>
                      <a:fillRect t="-10256" r="-5098" b="-30769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36" name="Rovná spojnica 35"/>
            <p:cNvCxnSpPr/>
            <p:nvPr/>
          </p:nvCxnSpPr>
          <p:spPr>
            <a:xfrm>
              <a:off x="4499134" y="2891624"/>
              <a:ext cx="9750" cy="218546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Rovná spojnica 36"/>
            <p:cNvCxnSpPr/>
            <p:nvPr/>
          </p:nvCxnSpPr>
          <p:spPr>
            <a:xfrm>
              <a:off x="9486975" y="2893450"/>
              <a:ext cx="20662" cy="349283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BlokTextu 40"/>
            <p:cNvSpPr txBox="1"/>
            <p:nvPr/>
          </p:nvSpPr>
          <p:spPr>
            <a:xfrm>
              <a:off x="772792" y="1118230"/>
              <a:ext cx="69121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TA</a:t>
              </a:r>
              <a:endParaRPr lang="en-US" sz="4000" dirty="0"/>
            </a:p>
          </p:txBody>
        </p:sp>
        <p:cxnSp>
          <p:nvCxnSpPr>
            <p:cNvPr id="42" name="Rovná spojnica 41"/>
            <p:cNvCxnSpPr/>
            <p:nvPr/>
          </p:nvCxnSpPr>
          <p:spPr>
            <a:xfrm>
              <a:off x="1405876" y="2887068"/>
              <a:ext cx="3078272" cy="21772"/>
            </a:xfrm>
            <a:prstGeom prst="line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Rovná spojnica 42"/>
            <p:cNvCxnSpPr/>
            <p:nvPr/>
          </p:nvCxnSpPr>
          <p:spPr>
            <a:xfrm>
              <a:off x="1414810" y="2837505"/>
              <a:ext cx="9750" cy="218546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BlokTextu 43"/>
                <p:cNvSpPr txBox="1"/>
                <p:nvPr/>
              </p:nvSpPr>
              <p:spPr>
                <a:xfrm>
                  <a:off x="2087306" y="2420589"/>
                  <a:ext cx="1562351" cy="47788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/>
                            <m:t>r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a14:m>
                  <a:r>
                    <a:rPr lang="en-US" sz="2400" dirty="0" smtClean="0"/>
                    <a:t>,</a:t>
                  </a:r>
                  <a:r>
                    <a:rPr lang="en-US" sz="2400" b="0" dirty="0" smtClean="0">
                      <a:ea typeface="Cambria Math" panose="02040503050406030204" pitchFamily="18" charset="0"/>
                    </a:rPr>
                    <a:t>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ID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ID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44" name="BlokTextu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87306" y="2420589"/>
                  <a:ext cx="1562351" cy="477888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t="-8861" b="-2531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BlokTextu 44"/>
                <p:cNvSpPr txBox="1"/>
                <p:nvPr/>
              </p:nvSpPr>
              <p:spPr>
                <a:xfrm>
                  <a:off x="320366" y="2073141"/>
                  <a:ext cx="154023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random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45" name="BlokTextu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0366" y="2073141"/>
                  <a:ext cx="1540230" cy="46166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BlokTextu 45"/>
                <p:cNvSpPr txBox="1"/>
                <p:nvPr/>
              </p:nvSpPr>
              <p:spPr>
                <a:xfrm>
                  <a:off x="-68110" y="1646306"/>
                  <a:ext cx="239655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/>
                              <m:t>t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e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𝐾𝑏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𝐼𝐷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46" name="BlokTextu 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68110" y="1646306"/>
                  <a:ext cx="2396554" cy="46166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r="-254" b="-1710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BlokTextu 48"/>
                <p:cNvSpPr txBox="1"/>
                <p:nvPr/>
              </p:nvSpPr>
              <p:spPr>
                <a:xfrm>
                  <a:off x="5311222" y="3002733"/>
                  <a:ext cx="1293751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d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𝐾𝑎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y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49" name="BlokTextu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11222" y="3002733"/>
                  <a:ext cx="1293751" cy="461665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r="-943" b="-1710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BlokTextu 49"/>
                <p:cNvSpPr txBox="1"/>
                <p:nvPr/>
              </p:nvSpPr>
              <p:spPr>
                <a:xfrm>
                  <a:off x="4998170" y="3430929"/>
                  <a:ext cx="196617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/>
                            <m:t>r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a14:m>
                  <a:r>
                    <a:rPr lang="en-US" sz="2400" dirty="0" smtClean="0"/>
                    <a:t>  OK?, GET </a:t>
                  </a:r>
                  <a14:m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50" name="BlokTextu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98170" y="3430929"/>
                  <a:ext cx="1966179" cy="461665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t="-10526" r="-310" b="-289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1" name="Rovná spojnica 50"/>
            <p:cNvCxnSpPr/>
            <p:nvPr/>
          </p:nvCxnSpPr>
          <p:spPr>
            <a:xfrm>
              <a:off x="7393933" y="2912676"/>
              <a:ext cx="17431" cy="347361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64" name="Rovná spojnica 63"/>
          <p:cNvCxnSpPr/>
          <p:nvPr/>
        </p:nvCxnSpPr>
        <p:spPr>
          <a:xfrm>
            <a:off x="1929358" y="3800737"/>
            <a:ext cx="3067081" cy="21773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BlokTextu 64"/>
              <p:cNvSpPr txBox="1"/>
              <p:nvPr/>
            </p:nvSpPr>
            <p:spPr>
              <a:xfrm>
                <a:off x="1878223" y="3299843"/>
                <a:ext cx="318766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y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𝐾𝑎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/>
                            <m:t>r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/>
                            <m:t>t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𝐼𝐷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5" name="BlokTextu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8223" y="3299843"/>
                <a:ext cx="3187668" cy="461665"/>
              </a:xfrm>
              <a:prstGeom prst="rect">
                <a:avLst/>
              </a:prstGeom>
              <a:blipFill rotWithShape="0">
                <a:blip r:embed="rId8"/>
                <a:stretch>
                  <a:fillRect r="-191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162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429195" y="542601"/>
            <a:ext cx="11270526" cy="5827643"/>
            <a:chOff x="-68110" y="558643"/>
            <a:chExt cx="11270526" cy="5827643"/>
          </a:xfrm>
        </p:grpSpPr>
        <p:sp>
          <p:nvSpPr>
            <p:cNvPr id="3" name="Nadpis 1"/>
            <p:cNvSpPr txBox="1">
              <a:spLocks/>
            </p:cNvSpPr>
            <p:nvPr/>
          </p:nvSpPr>
          <p:spPr>
            <a:xfrm>
              <a:off x="325173" y="558643"/>
              <a:ext cx="10515600" cy="1325563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b="1" dirty="0" err="1" smtClean="0">
                  <a:latin typeface="+mn-lt"/>
                </a:rPr>
                <a:t>Heedham</a:t>
              </a:r>
              <a:r>
                <a:rPr lang="en-US" b="1" dirty="0" smtClean="0">
                  <a:latin typeface="+mn-lt"/>
                </a:rPr>
                <a:t>-Schroeder </a:t>
              </a:r>
              <a:r>
                <a:rPr lang="en-US" b="1" dirty="0" smtClean="0"/>
                <a:t>– 1978</a:t>
              </a:r>
            </a:p>
          </p:txBody>
        </p:sp>
        <p:grpSp>
          <p:nvGrpSpPr>
            <p:cNvPr id="4" name="Skupina 3"/>
            <p:cNvGrpSpPr/>
            <p:nvPr/>
          </p:nvGrpSpPr>
          <p:grpSpPr>
            <a:xfrm>
              <a:off x="5029646" y="1708510"/>
              <a:ext cx="4697941" cy="1265483"/>
              <a:chOff x="3347134" y="1690688"/>
              <a:chExt cx="4697941" cy="1265483"/>
            </a:xfrm>
          </p:grpSpPr>
          <p:sp>
            <p:nvSpPr>
              <p:cNvPr id="28" name="BlokTextu 27"/>
              <p:cNvSpPr txBox="1"/>
              <p:nvPr/>
            </p:nvSpPr>
            <p:spPr>
              <a:xfrm>
                <a:off x="3885617" y="1717105"/>
                <a:ext cx="48122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 smtClean="0"/>
                  <a:t>A</a:t>
                </a:r>
                <a:endParaRPr lang="en-US" sz="4000" dirty="0"/>
              </a:p>
            </p:txBody>
          </p:sp>
          <p:sp>
            <p:nvSpPr>
              <p:cNvPr id="29" name="BlokTextu 28"/>
              <p:cNvSpPr txBox="1"/>
              <p:nvPr/>
            </p:nvSpPr>
            <p:spPr>
              <a:xfrm>
                <a:off x="7563853" y="1690688"/>
                <a:ext cx="48122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 smtClean="0"/>
                  <a:t>B</a:t>
                </a:r>
                <a:endParaRPr lang="en-US" sz="4000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0" name="BlokTextu 29"/>
                  <p:cNvSpPr txBox="1"/>
                  <p:nvPr/>
                </p:nvSpPr>
                <p:spPr>
                  <a:xfrm>
                    <a:off x="3347134" y="2479117"/>
                    <a:ext cx="1554849" cy="4770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500" b="0" i="0" smtClean="0"/>
                              <m:t>r</m:t>
                            </m:r>
                          </m:e>
                          <m:sub>
                            <m: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oMath>
                    </a14:m>
                    <a:r>
                      <a:rPr lang="en-US" sz="2500" dirty="0" smtClean="0"/>
                      <a:t> random</a:t>
                    </a:r>
                    <a:endParaRPr lang="en-US" sz="2500" dirty="0"/>
                  </a:p>
                </p:txBody>
              </p:sp>
            </mc:Choice>
            <mc:Fallback xmlns="">
              <p:sp>
                <p:nvSpPr>
                  <p:cNvPr id="30" name="BlokTextu 2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347134" y="2479117"/>
                    <a:ext cx="1554849" cy="477054"/>
                  </a:xfrm>
                  <a:prstGeom prst="rect">
                    <a:avLst/>
                  </a:prstGeom>
                  <a:blipFill rotWithShape="0">
                    <a:blip r:embed="rId2"/>
                    <a:stretch>
                      <a:fillRect t="-10256" r="-5098" b="-30769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5" name="Rovná spojnica 4"/>
            <p:cNvCxnSpPr/>
            <p:nvPr/>
          </p:nvCxnSpPr>
          <p:spPr>
            <a:xfrm>
              <a:off x="4499134" y="2891624"/>
              <a:ext cx="9750" cy="218546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Rovná spojnica 5"/>
            <p:cNvCxnSpPr/>
            <p:nvPr/>
          </p:nvCxnSpPr>
          <p:spPr>
            <a:xfrm>
              <a:off x="9486975" y="2893450"/>
              <a:ext cx="20662" cy="349283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Rovná spojnica 6"/>
            <p:cNvCxnSpPr/>
            <p:nvPr/>
          </p:nvCxnSpPr>
          <p:spPr>
            <a:xfrm>
              <a:off x="7404264" y="4136571"/>
              <a:ext cx="2093042" cy="0"/>
            </a:xfrm>
            <a:prstGeom prst="line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Rovná spojnica 7"/>
            <p:cNvCxnSpPr/>
            <p:nvPr/>
          </p:nvCxnSpPr>
          <p:spPr>
            <a:xfrm flipV="1">
              <a:off x="7404264" y="4846143"/>
              <a:ext cx="2082711" cy="116"/>
            </a:xfrm>
            <a:prstGeom prst="line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BlokTextu 8"/>
            <p:cNvSpPr txBox="1"/>
            <p:nvPr/>
          </p:nvSpPr>
          <p:spPr>
            <a:xfrm>
              <a:off x="772792" y="1118230"/>
              <a:ext cx="69121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TA</a:t>
              </a:r>
              <a:endParaRPr lang="en-US" sz="4000" dirty="0"/>
            </a:p>
          </p:txBody>
        </p:sp>
        <p:cxnSp>
          <p:nvCxnSpPr>
            <p:cNvPr id="10" name="Rovná spojnica 9"/>
            <p:cNvCxnSpPr/>
            <p:nvPr/>
          </p:nvCxnSpPr>
          <p:spPr>
            <a:xfrm>
              <a:off x="1405876" y="2887068"/>
              <a:ext cx="3078272" cy="21772"/>
            </a:xfrm>
            <a:prstGeom prst="line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Rovná spojnica 10"/>
            <p:cNvCxnSpPr/>
            <p:nvPr/>
          </p:nvCxnSpPr>
          <p:spPr>
            <a:xfrm>
              <a:off x="1414810" y="2837505"/>
              <a:ext cx="9750" cy="218546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BlokTextu 11"/>
                <p:cNvSpPr txBox="1"/>
                <p:nvPr/>
              </p:nvSpPr>
              <p:spPr>
                <a:xfrm>
                  <a:off x="2087306" y="2420589"/>
                  <a:ext cx="1562351" cy="47788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/>
                            <m:t>r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a14:m>
                  <a:r>
                    <a:rPr lang="en-US" sz="2400" dirty="0" smtClean="0"/>
                    <a:t>,</a:t>
                  </a:r>
                  <a:r>
                    <a:rPr lang="en-US" sz="2400" b="0" dirty="0" smtClean="0">
                      <a:ea typeface="Cambria Math" panose="02040503050406030204" pitchFamily="18" charset="0"/>
                    </a:rPr>
                    <a:t>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ID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ID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2" name="BlokTextu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87306" y="2420589"/>
                  <a:ext cx="1562351" cy="477888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t="-8861" b="-2531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BlokTextu 12"/>
                <p:cNvSpPr txBox="1"/>
                <p:nvPr/>
              </p:nvSpPr>
              <p:spPr>
                <a:xfrm>
                  <a:off x="320366" y="2073141"/>
                  <a:ext cx="154023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random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3" name="BlokTextu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0366" y="2073141"/>
                  <a:ext cx="1540230" cy="46166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BlokTextu 13"/>
                <p:cNvSpPr txBox="1"/>
                <p:nvPr/>
              </p:nvSpPr>
              <p:spPr>
                <a:xfrm>
                  <a:off x="-68110" y="1646306"/>
                  <a:ext cx="239655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/>
                              <m:t>t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e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𝐾𝑏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𝐼𝐷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4" name="BlokTextu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68110" y="1646306"/>
                  <a:ext cx="2396554" cy="46166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r="-254" b="-1710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Rovná spojnica 14"/>
            <p:cNvCxnSpPr/>
            <p:nvPr/>
          </p:nvCxnSpPr>
          <p:spPr>
            <a:xfrm>
              <a:off x="1432053" y="3816779"/>
              <a:ext cx="3067081" cy="21773"/>
            </a:xfrm>
            <a:prstGeom prst="line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BlokTextu 15"/>
                <p:cNvSpPr txBox="1"/>
                <p:nvPr/>
              </p:nvSpPr>
              <p:spPr>
                <a:xfrm>
                  <a:off x="1380918" y="3315885"/>
                  <a:ext cx="318766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y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e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𝐾𝑎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/>
                              <m:t>r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/>
                              <m:t>t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𝐼𝐷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6" name="BlokTextu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80918" y="3315885"/>
                  <a:ext cx="3187668" cy="461665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r="-191" b="-1710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BlokTextu 16"/>
                <p:cNvSpPr txBox="1"/>
                <p:nvPr/>
              </p:nvSpPr>
              <p:spPr>
                <a:xfrm>
                  <a:off x="5311222" y="3002733"/>
                  <a:ext cx="1293751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d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𝐾𝑎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y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7" name="BlokTextu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11222" y="3002733"/>
                  <a:ext cx="1293751" cy="461665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r="-943" b="-1710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BlokTextu 17"/>
                <p:cNvSpPr txBox="1"/>
                <p:nvPr/>
              </p:nvSpPr>
              <p:spPr>
                <a:xfrm>
                  <a:off x="4998170" y="3430929"/>
                  <a:ext cx="196617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/>
                            <m:t>r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a14:m>
                  <a:r>
                    <a:rPr lang="en-US" sz="2400" dirty="0" smtClean="0"/>
                    <a:t>  OK?, GET </a:t>
                  </a:r>
                  <a14:m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8" name="BlokTextu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98170" y="3430929"/>
                  <a:ext cx="1966179" cy="461665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t="-10526" r="-310" b="-289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9" name="Rovná spojnica 18"/>
            <p:cNvCxnSpPr/>
            <p:nvPr/>
          </p:nvCxnSpPr>
          <p:spPr>
            <a:xfrm>
              <a:off x="7393933" y="2912676"/>
              <a:ext cx="17431" cy="347361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Obdĺžnik 19"/>
                <p:cNvSpPr/>
                <p:nvPr/>
              </p:nvSpPr>
              <p:spPr>
                <a:xfrm>
                  <a:off x="8195971" y="3661761"/>
                  <a:ext cx="509627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/>
                              <m:t>t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0" name="Obdĺžnik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95971" y="3661761"/>
                  <a:ext cx="509627" cy="461665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b="-263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BlokTextu 20"/>
                <p:cNvSpPr txBox="1"/>
                <p:nvPr/>
              </p:nvSpPr>
              <p:spPr>
                <a:xfrm>
                  <a:off x="9653402" y="4369089"/>
                  <a:ext cx="1549014" cy="477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500" b="0" i="0" smtClean="0"/>
                            <m:t>r</m:t>
                          </m:r>
                        </m:e>
                        <m:sub>
                          <m:r>
                            <a:rPr lang="en-US" sz="2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a14:m>
                  <a:r>
                    <a:rPr lang="en-US" sz="2500" dirty="0" smtClean="0"/>
                    <a:t> random</a:t>
                  </a:r>
                  <a:endParaRPr lang="en-US" sz="2500" dirty="0"/>
                </a:p>
              </p:txBody>
            </p:sp>
          </mc:Choice>
          <mc:Fallback xmlns="">
            <p:sp>
              <p:nvSpPr>
                <p:cNvPr id="21" name="BlokTextu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53402" y="4369089"/>
                  <a:ext cx="1549014" cy="477054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t="-8974" r="-5512" b="-3076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BlokTextu 21"/>
                <p:cNvSpPr txBox="1"/>
                <p:nvPr/>
              </p:nvSpPr>
              <p:spPr>
                <a:xfrm>
                  <a:off x="7583648" y="4260583"/>
                  <a:ext cx="177548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y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e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/>
                              <m:t>r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2" name="BlokTextu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83648" y="4260583"/>
                  <a:ext cx="1775486" cy="461665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 r="-344" b="-1710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52213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429195" y="542601"/>
            <a:ext cx="11277596" cy="5827643"/>
            <a:chOff x="-68110" y="558643"/>
            <a:chExt cx="11277596" cy="5827643"/>
          </a:xfrm>
        </p:grpSpPr>
        <p:sp>
          <p:nvSpPr>
            <p:cNvPr id="3" name="Nadpis 1"/>
            <p:cNvSpPr txBox="1">
              <a:spLocks/>
            </p:cNvSpPr>
            <p:nvPr/>
          </p:nvSpPr>
          <p:spPr>
            <a:xfrm>
              <a:off x="325173" y="558643"/>
              <a:ext cx="10515600" cy="1325563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b="1" dirty="0" err="1" smtClean="0">
                  <a:latin typeface="+mn-lt"/>
                </a:rPr>
                <a:t>Heedham</a:t>
              </a:r>
              <a:r>
                <a:rPr lang="en-US" b="1" dirty="0" smtClean="0">
                  <a:latin typeface="+mn-lt"/>
                </a:rPr>
                <a:t>-Schroeder </a:t>
              </a:r>
              <a:r>
                <a:rPr lang="en-US" b="1" dirty="0" smtClean="0"/>
                <a:t>– 1978</a:t>
              </a:r>
            </a:p>
          </p:txBody>
        </p:sp>
        <p:grpSp>
          <p:nvGrpSpPr>
            <p:cNvPr id="4" name="Skupina 3"/>
            <p:cNvGrpSpPr/>
            <p:nvPr/>
          </p:nvGrpSpPr>
          <p:grpSpPr>
            <a:xfrm>
              <a:off x="5029646" y="1708510"/>
              <a:ext cx="4697941" cy="1265483"/>
              <a:chOff x="3347134" y="1690688"/>
              <a:chExt cx="4697941" cy="1265483"/>
            </a:xfrm>
          </p:grpSpPr>
          <p:sp>
            <p:nvSpPr>
              <p:cNvPr id="28" name="BlokTextu 27"/>
              <p:cNvSpPr txBox="1"/>
              <p:nvPr/>
            </p:nvSpPr>
            <p:spPr>
              <a:xfrm>
                <a:off x="3885617" y="1717105"/>
                <a:ext cx="48122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 smtClean="0"/>
                  <a:t>A</a:t>
                </a:r>
                <a:endParaRPr lang="en-US" sz="4000" dirty="0"/>
              </a:p>
            </p:txBody>
          </p:sp>
          <p:sp>
            <p:nvSpPr>
              <p:cNvPr id="29" name="BlokTextu 28"/>
              <p:cNvSpPr txBox="1"/>
              <p:nvPr/>
            </p:nvSpPr>
            <p:spPr>
              <a:xfrm>
                <a:off x="7563853" y="1690688"/>
                <a:ext cx="48122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 smtClean="0"/>
                  <a:t>B</a:t>
                </a:r>
                <a:endParaRPr lang="en-US" sz="4000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0" name="BlokTextu 29"/>
                  <p:cNvSpPr txBox="1"/>
                  <p:nvPr/>
                </p:nvSpPr>
                <p:spPr>
                  <a:xfrm>
                    <a:off x="3347134" y="2479117"/>
                    <a:ext cx="1554849" cy="4770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500" b="0" i="0" smtClean="0"/>
                              <m:t>r</m:t>
                            </m:r>
                          </m:e>
                          <m:sub>
                            <m: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oMath>
                    </a14:m>
                    <a:r>
                      <a:rPr lang="en-US" sz="2500" dirty="0" smtClean="0"/>
                      <a:t> random</a:t>
                    </a:r>
                    <a:endParaRPr lang="en-US" sz="2500" dirty="0"/>
                  </a:p>
                </p:txBody>
              </p:sp>
            </mc:Choice>
            <mc:Fallback xmlns="">
              <p:sp>
                <p:nvSpPr>
                  <p:cNvPr id="30" name="BlokTextu 2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347134" y="2479117"/>
                    <a:ext cx="1554849" cy="477054"/>
                  </a:xfrm>
                  <a:prstGeom prst="rect">
                    <a:avLst/>
                  </a:prstGeom>
                  <a:blipFill rotWithShape="0">
                    <a:blip r:embed="rId2"/>
                    <a:stretch>
                      <a:fillRect t="-10256" r="-5098" b="-30769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5" name="Rovná spojnica 4"/>
            <p:cNvCxnSpPr/>
            <p:nvPr/>
          </p:nvCxnSpPr>
          <p:spPr>
            <a:xfrm>
              <a:off x="4499134" y="2891624"/>
              <a:ext cx="9750" cy="218546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Rovná spojnica 5"/>
            <p:cNvCxnSpPr/>
            <p:nvPr/>
          </p:nvCxnSpPr>
          <p:spPr>
            <a:xfrm>
              <a:off x="9486975" y="2893450"/>
              <a:ext cx="20662" cy="349283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Rovná spojnica 6"/>
            <p:cNvCxnSpPr/>
            <p:nvPr/>
          </p:nvCxnSpPr>
          <p:spPr>
            <a:xfrm>
              <a:off x="7404264" y="4136571"/>
              <a:ext cx="2093042" cy="0"/>
            </a:xfrm>
            <a:prstGeom prst="line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Rovná spojnica 7"/>
            <p:cNvCxnSpPr/>
            <p:nvPr/>
          </p:nvCxnSpPr>
          <p:spPr>
            <a:xfrm flipV="1">
              <a:off x="7404264" y="4846143"/>
              <a:ext cx="2082711" cy="116"/>
            </a:xfrm>
            <a:prstGeom prst="line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BlokTextu 8"/>
            <p:cNvSpPr txBox="1"/>
            <p:nvPr/>
          </p:nvSpPr>
          <p:spPr>
            <a:xfrm>
              <a:off x="772792" y="1118230"/>
              <a:ext cx="69121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TA</a:t>
              </a:r>
              <a:endParaRPr lang="en-US" sz="4000" dirty="0"/>
            </a:p>
          </p:txBody>
        </p:sp>
        <p:cxnSp>
          <p:nvCxnSpPr>
            <p:cNvPr id="10" name="Rovná spojnica 9"/>
            <p:cNvCxnSpPr/>
            <p:nvPr/>
          </p:nvCxnSpPr>
          <p:spPr>
            <a:xfrm>
              <a:off x="1405876" y="2887068"/>
              <a:ext cx="3078272" cy="21772"/>
            </a:xfrm>
            <a:prstGeom prst="line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Rovná spojnica 10"/>
            <p:cNvCxnSpPr/>
            <p:nvPr/>
          </p:nvCxnSpPr>
          <p:spPr>
            <a:xfrm>
              <a:off x="1414810" y="2837505"/>
              <a:ext cx="9750" cy="218546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BlokTextu 11"/>
                <p:cNvSpPr txBox="1"/>
                <p:nvPr/>
              </p:nvSpPr>
              <p:spPr>
                <a:xfrm>
                  <a:off x="2087306" y="2420589"/>
                  <a:ext cx="1562351" cy="47788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/>
                            <m:t>r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a14:m>
                  <a:r>
                    <a:rPr lang="en-US" sz="2400" dirty="0" smtClean="0"/>
                    <a:t>,</a:t>
                  </a:r>
                  <a:r>
                    <a:rPr lang="en-US" sz="2400" b="0" dirty="0" smtClean="0">
                      <a:ea typeface="Cambria Math" panose="02040503050406030204" pitchFamily="18" charset="0"/>
                    </a:rPr>
                    <a:t>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ID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ID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2" name="BlokTextu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87306" y="2420589"/>
                  <a:ext cx="1562351" cy="477888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t="-8861" b="-2531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BlokTextu 12"/>
                <p:cNvSpPr txBox="1"/>
                <p:nvPr/>
              </p:nvSpPr>
              <p:spPr>
                <a:xfrm>
                  <a:off x="320366" y="2073141"/>
                  <a:ext cx="154023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random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3" name="BlokTextu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0366" y="2073141"/>
                  <a:ext cx="1540230" cy="46166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BlokTextu 13"/>
                <p:cNvSpPr txBox="1"/>
                <p:nvPr/>
              </p:nvSpPr>
              <p:spPr>
                <a:xfrm>
                  <a:off x="-68110" y="1646306"/>
                  <a:ext cx="239655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/>
                              <m:t>t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e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𝐾𝑏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𝐼𝐷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4" name="BlokTextu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68110" y="1646306"/>
                  <a:ext cx="2396554" cy="46166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r="-254" b="-1710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Rovná spojnica 14"/>
            <p:cNvCxnSpPr/>
            <p:nvPr/>
          </p:nvCxnSpPr>
          <p:spPr>
            <a:xfrm>
              <a:off x="1432053" y="3816779"/>
              <a:ext cx="3067081" cy="21773"/>
            </a:xfrm>
            <a:prstGeom prst="line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BlokTextu 15"/>
                <p:cNvSpPr txBox="1"/>
                <p:nvPr/>
              </p:nvSpPr>
              <p:spPr>
                <a:xfrm>
                  <a:off x="1380918" y="3315885"/>
                  <a:ext cx="318766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y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e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𝐾𝑎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/>
                              <m:t>r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/>
                              <m:t>t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𝐼𝐷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6" name="BlokTextu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80918" y="3315885"/>
                  <a:ext cx="3187668" cy="461665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r="-191" b="-1710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BlokTextu 16"/>
                <p:cNvSpPr txBox="1"/>
                <p:nvPr/>
              </p:nvSpPr>
              <p:spPr>
                <a:xfrm>
                  <a:off x="5311222" y="3002733"/>
                  <a:ext cx="1293751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d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𝐾𝑎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y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7" name="BlokTextu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11222" y="3002733"/>
                  <a:ext cx="1293751" cy="461665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r="-943" b="-1710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BlokTextu 17"/>
                <p:cNvSpPr txBox="1"/>
                <p:nvPr/>
              </p:nvSpPr>
              <p:spPr>
                <a:xfrm>
                  <a:off x="4998170" y="3430929"/>
                  <a:ext cx="196617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/>
                            <m:t>r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a14:m>
                  <a:r>
                    <a:rPr lang="en-US" sz="2400" dirty="0" smtClean="0"/>
                    <a:t>  OK?, GET </a:t>
                  </a:r>
                  <a14:m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8" name="BlokTextu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98170" y="3430929"/>
                  <a:ext cx="1966179" cy="461665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t="-10526" r="-310" b="-289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9" name="Rovná spojnica 18"/>
            <p:cNvCxnSpPr/>
            <p:nvPr/>
          </p:nvCxnSpPr>
          <p:spPr>
            <a:xfrm>
              <a:off x="7393933" y="2912676"/>
              <a:ext cx="17431" cy="347361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Obdĺžnik 19"/>
                <p:cNvSpPr/>
                <p:nvPr/>
              </p:nvSpPr>
              <p:spPr>
                <a:xfrm>
                  <a:off x="8195971" y="3661761"/>
                  <a:ext cx="509627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/>
                              <m:t>t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0" name="Obdĺžnik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95971" y="3661761"/>
                  <a:ext cx="509627" cy="461665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b="-263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BlokTextu 20"/>
                <p:cNvSpPr txBox="1"/>
                <p:nvPr/>
              </p:nvSpPr>
              <p:spPr>
                <a:xfrm>
                  <a:off x="9653402" y="4369089"/>
                  <a:ext cx="1549014" cy="477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500" b="0" i="0" smtClean="0"/>
                            <m:t>r</m:t>
                          </m:r>
                        </m:e>
                        <m:sub>
                          <m:r>
                            <a:rPr lang="en-US" sz="2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a14:m>
                  <a:r>
                    <a:rPr lang="en-US" sz="2500" dirty="0" smtClean="0"/>
                    <a:t> random</a:t>
                  </a:r>
                  <a:endParaRPr lang="en-US" sz="2500" dirty="0"/>
                </a:p>
              </p:txBody>
            </p:sp>
          </mc:Choice>
          <mc:Fallback xmlns="">
            <p:sp>
              <p:nvSpPr>
                <p:cNvPr id="21" name="BlokTextu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53402" y="4369089"/>
                  <a:ext cx="1549014" cy="477054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t="-8974" r="-5512" b="-3076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BlokTextu 21"/>
                <p:cNvSpPr txBox="1"/>
                <p:nvPr/>
              </p:nvSpPr>
              <p:spPr>
                <a:xfrm>
                  <a:off x="7583648" y="4260583"/>
                  <a:ext cx="177548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y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e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/>
                              <m:t>r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2" name="BlokTextu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83648" y="4260583"/>
                  <a:ext cx="1775486" cy="461665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 r="-344" b="-1710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BlokTextu 22"/>
                <p:cNvSpPr txBox="1"/>
                <p:nvPr/>
              </p:nvSpPr>
              <p:spPr>
                <a:xfrm>
                  <a:off x="5367206" y="4289883"/>
                  <a:ext cx="107869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 smtClean="0"/>
                    <a:t>GET 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/>
                            <m:t>r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3" name="BlokTextu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67206" y="4289883"/>
                  <a:ext cx="1078693" cy="461665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 l="-8475" t="-10526" b="-289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4" name="Rovná spojnica 23"/>
            <p:cNvCxnSpPr/>
            <p:nvPr/>
          </p:nvCxnSpPr>
          <p:spPr>
            <a:xfrm>
              <a:off x="7424870" y="5790111"/>
              <a:ext cx="2093042" cy="0"/>
            </a:xfrm>
            <a:prstGeom prst="line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BlokTextu 24"/>
                <p:cNvSpPr txBox="1"/>
                <p:nvPr/>
              </p:nvSpPr>
              <p:spPr>
                <a:xfrm>
                  <a:off x="4825525" y="5208484"/>
                  <a:ext cx="231146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y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e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/>
                              <m:t>r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−1)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5" name="BlokTextu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25525" y="5208484"/>
                  <a:ext cx="2311467" cy="461665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 r="-528" b="-1710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Obdĺžnik 25"/>
                <p:cNvSpPr/>
                <p:nvPr/>
              </p:nvSpPr>
              <p:spPr>
                <a:xfrm>
                  <a:off x="8224962" y="5360467"/>
                  <a:ext cx="55168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y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6" name="Obdĺžnik 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24962" y="5360467"/>
                  <a:ext cx="551689" cy="461665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 b="-10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Obdĺžnik 26"/>
                <p:cNvSpPr/>
                <p:nvPr/>
              </p:nvSpPr>
              <p:spPr>
                <a:xfrm>
                  <a:off x="9650085" y="5591299"/>
                  <a:ext cx="1559401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𝑂𝐾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?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𝐴𝐶𝐾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!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7" name="Obdĺžnik 2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50085" y="5591299"/>
                  <a:ext cx="1559401" cy="461665"/>
                </a:xfrm>
                <a:prstGeom prst="rect">
                  <a:avLst/>
                </a:prstGeom>
                <a:blipFill rotWithShape="0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91765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en-US" b="1" dirty="0" smtClean="0">
                <a:latin typeface="+mn-lt"/>
              </a:rPr>
              <a:t>Content:</a:t>
            </a:r>
            <a:endParaRPr lang="en-US" b="1" dirty="0">
              <a:latin typeface="+mn-lt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What is key distribution?</a:t>
            </a:r>
          </a:p>
          <a:p>
            <a:r>
              <a:rPr lang="en-US" sz="3600" dirty="0" smtClean="0"/>
              <a:t>Key agreement and distribution</a:t>
            </a:r>
          </a:p>
          <a:p>
            <a:r>
              <a:rPr lang="en-US" sz="3600" dirty="0" smtClean="0"/>
              <a:t>Basic algorithm – </a:t>
            </a:r>
            <a:r>
              <a:rPr lang="en-US" sz="3600" dirty="0" err="1" smtClean="0"/>
              <a:t>Diffie</a:t>
            </a:r>
            <a:r>
              <a:rPr lang="en-US" sz="3600" dirty="0" smtClean="0"/>
              <a:t>-Hellman</a:t>
            </a:r>
          </a:p>
          <a:p>
            <a:r>
              <a:rPr lang="en-US" sz="3600" dirty="0" smtClean="0"/>
              <a:t>Basic attacks – Man in the middle</a:t>
            </a:r>
          </a:p>
          <a:p>
            <a:r>
              <a:rPr lang="en-US" sz="3600" dirty="0" smtClean="0"/>
              <a:t>Advanced key distributions algorithms</a:t>
            </a:r>
          </a:p>
          <a:p>
            <a:pPr lvl="2"/>
            <a:r>
              <a:rPr lang="en-US" sz="2800" dirty="0" smtClean="0"/>
              <a:t>Needham-Schroder</a:t>
            </a:r>
          </a:p>
          <a:p>
            <a:pPr lvl="2"/>
            <a:r>
              <a:rPr lang="en-US" sz="2800" dirty="0" err="1" smtClean="0"/>
              <a:t>Bellare-Rogaway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5936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822478" y="542601"/>
            <a:ext cx="10515600" cy="5649396"/>
            <a:chOff x="325173" y="558643"/>
            <a:chExt cx="10515600" cy="5649396"/>
          </a:xfrm>
        </p:grpSpPr>
        <p:sp>
          <p:nvSpPr>
            <p:cNvPr id="3" name="Nadpis 1"/>
            <p:cNvSpPr txBox="1">
              <a:spLocks/>
            </p:cNvSpPr>
            <p:nvPr/>
          </p:nvSpPr>
          <p:spPr>
            <a:xfrm>
              <a:off x="325173" y="558643"/>
              <a:ext cx="10515600" cy="1325563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b="1" dirty="0" err="1" smtClean="0">
                  <a:latin typeface="+mn-lt"/>
                </a:rPr>
                <a:t>Heedham</a:t>
              </a:r>
              <a:r>
                <a:rPr lang="en-US" b="1" dirty="0" smtClean="0">
                  <a:latin typeface="+mn-lt"/>
                </a:rPr>
                <a:t>-Schroeder </a:t>
              </a:r>
              <a:r>
                <a:rPr lang="en-US" b="1" dirty="0" smtClean="0"/>
                <a:t>– 1978</a:t>
              </a:r>
            </a:p>
          </p:txBody>
        </p:sp>
        <p:grpSp>
          <p:nvGrpSpPr>
            <p:cNvPr id="4" name="Skupina 3"/>
            <p:cNvGrpSpPr/>
            <p:nvPr/>
          </p:nvGrpSpPr>
          <p:grpSpPr>
            <a:xfrm>
              <a:off x="2957970" y="1601431"/>
              <a:ext cx="4919224" cy="738977"/>
              <a:chOff x="1275458" y="1583609"/>
              <a:chExt cx="4919224" cy="738977"/>
            </a:xfrm>
          </p:grpSpPr>
          <p:sp>
            <p:nvSpPr>
              <p:cNvPr id="28" name="BlokTextu 27"/>
              <p:cNvSpPr txBox="1"/>
              <p:nvPr/>
            </p:nvSpPr>
            <p:spPr>
              <a:xfrm>
                <a:off x="1275458" y="1583609"/>
                <a:ext cx="45878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 smtClean="0"/>
                  <a:t>C</a:t>
                </a:r>
                <a:endParaRPr lang="en-US" sz="4000" dirty="0"/>
              </a:p>
            </p:txBody>
          </p:sp>
          <p:sp>
            <p:nvSpPr>
              <p:cNvPr id="29" name="BlokTextu 28"/>
              <p:cNvSpPr txBox="1"/>
              <p:nvPr/>
            </p:nvSpPr>
            <p:spPr>
              <a:xfrm>
                <a:off x="5713460" y="1614700"/>
                <a:ext cx="48122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 smtClean="0"/>
                  <a:t>B</a:t>
                </a:r>
                <a:endParaRPr lang="en-US" sz="4000" dirty="0"/>
              </a:p>
            </p:txBody>
          </p:sp>
        </p:grpSp>
        <p:cxnSp>
          <p:nvCxnSpPr>
            <p:cNvPr id="6" name="Rovná spojnica 5"/>
            <p:cNvCxnSpPr/>
            <p:nvPr/>
          </p:nvCxnSpPr>
          <p:spPr>
            <a:xfrm>
              <a:off x="6695649" y="2715203"/>
              <a:ext cx="20662" cy="349283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Rovná spojnica 6"/>
            <p:cNvCxnSpPr/>
            <p:nvPr/>
          </p:nvCxnSpPr>
          <p:spPr>
            <a:xfrm>
              <a:off x="4612938" y="3958324"/>
              <a:ext cx="2093042" cy="0"/>
            </a:xfrm>
            <a:prstGeom prst="line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Rovná spojnica 7"/>
            <p:cNvCxnSpPr/>
            <p:nvPr/>
          </p:nvCxnSpPr>
          <p:spPr>
            <a:xfrm flipV="1">
              <a:off x="4602607" y="4814263"/>
              <a:ext cx="2082711" cy="116"/>
            </a:xfrm>
            <a:prstGeom prst="line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BlokTextu 17"/>
                <p:cNvSpPr txBox="1"/>
                <p:nvPr/>
              </p:nvSpPr>
              <p:spPr>
                <a:xfrm>
                  <a:off x="2651284" y="3252681"/>
                  <a:ext cx="92788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 smtClean="0"/>
                    <a:t>GET </a:t>
                  </a:r>
                  <a14:m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8" name="BlokTextu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51284" y="3252681"/>
                  <a:ext cx="927883" cy="461665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10526" t="-10526" b="-289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9" name="Rovná spojnica 18"/>
            <p:cNvCxnSpPr/>
            <p:nvPr/>
          </p:nvCxnSpPr>
          <p:spPr>
            <a:xfrm>
              <a:off x="4602607" y="2734429"/>
              <a:ext cx="17431" cy="347361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Obdĺžnik 19"/>
                <p:cNvSpPr/>
                <p:nvPr/>
              </p:nvSpPr>
              <p:spPr>
                <a:xfrm>
                  <a:off x="5404645" y="3483514"/>
                  <a:ext cx="509627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/>
                              <m:t>t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0" name="Obdĺžnik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04645" y="3483514"/>
                  <a:ext cx="509627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b="-131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BlokTextu 20"/>
                <p:cNvSpPr txBox="1"/>
                <p:nvPr/>
              </p:nvSpPr>
              <p:spPr>
                <a:xfrm>
                  <a:off x="6862076" y="4190842"/>
                  <a:ext cx="1549014" cy="477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500" b="0" i="0" smtClean="0"/>
                            <m:t>r</m:t>
                          </m:r>
                        </m:e>
                        <m:sub>
                          <m:r>
                            <a:rPr lang="en-US" sz="2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a14:m>
                  <a:r>
                    <a:rPr lang="en-US" sz="2500" dirty="0" smtClean="0"/>
                    <a:t> random</a:t>
                  </a:r>
                  <a:endParaRPr lang="en-US" sz="2500" dirty="0"/>
                </a:p>
              </p:txBody>
            </p:sp>
          </mc:Choice>
          <mc:Fallback xmlns="">
            <p:sp>
              <p:nvSpPr>
                <p:cNvPr id="21" name="BlokTextu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62076" y="4190842"/>
                  <a:ext cx="1549014" cy="477054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t="-10256" r="-5512" b="-3076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BlokTextu 21"/>
                <p:cNvSpPr txBox="1"/>
                <p:nvPr/>
              </p:nvSpPr>
              <p:spPr>
                <a:xfrm>
                  <a:off x="4792322" y="4082336"/>
                  <a:ext cx="177548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y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e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/>
                              <m:t>r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2" name="BlokTextu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92322" y="4082336"/>
                  <a:ext cx="1775486" cy="46166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r="-344" b="-1710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BlokTextu 22"/>
                <p:cNvSpPr txBox="1"/>
                <p:nvPr/>
              </p:nvSpPr>
              <p:spPr>
                <a:xfrm>
                  <a:off x="2575880" y="4111636"/>
                  <a:ext cx="107869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 smtClean="0"/>
                    <a:t>GET 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/>
                            <m:t>r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3" name="BlokTextu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75880" y="4111636"/>
                  <a:ext cx="1078693" cy="461665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8475" t="-10526" b="-289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4" name="Rovná spojnica 23"/>
            <p:cNvCxnSpPr/>
            <p:nvPr/>
          </p:nvCxnSpPr>
          <p:spPr>
            <a:xfrm>
              <a:off x="4633544" y="5611864"/>
              <a:ext cx="2093042" cy="0"/>
            </a:xfrm>
            <a:prstGeom prst="line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BlokTextu 24"/>
                <p:cNvSpPr txBox="1"/>
                <p:nvPr/>
              </p:nvSpPr>
              <p:spPr>
                <a:xfrm>
                  <a:off x="2034199" y="5030237"/>
                  <a:ext cx="231146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y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e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/>
                              <m:t>r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−1)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5" name="BlokTextu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34199" y="5030237"/>
                  <a:ext cx="2311467" cy="461665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r="-528" b="-18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Obdĺžnik 25"/>
                <p:cNvSpPr/>
                <p:nvPr/>
              </p:nvSpPr>
              <p:spPr>
                <a:xfrm>
                  <a:off x="5433636" y="5182220"/>
                  <a:ext cx="55168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y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6" name="Obdĺžnik 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33636" y="5182220"/>
                  <a:ext cx="551689" cy="461665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b="-1052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Obdĺžnik 26"/>
                <p:cNvSpPr/>
                <p:nvPr/>
              </p:nvSpPr>
              <p:spPr>
                <a:xfrm>
                  <a:off x="6858759" y="5413052"/>
                  <a:ext cx="1559401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𝑂𝐾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?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𝐴𝐶𝐾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!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7" name="Obdĺžnik 2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58759" y="5413052"/>
                  <a:ext cx="1559401" cy="461665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87233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822478" y="542601"/>
            <a:ext cx="11009126" cy="5827643"/>
            <a:chOff x="325173" y="558643"/>
            <a:chExt cx="11009126" cy="5827643"/>
          </a:xfrm>
        </p:grpSpPr>
        <p:sp>
          <p:nvSpPr>
            <p:cNvPr id="3" name="Nadpis 1"/>
            <p:cNvSpPr txBox="1">
              <a:spLocks/>
            </p:cNvSpPr>
            <p:nvPr/>
          </p:nvSpPr>
          <p:spPr>
            <a:xfrm>
              <a:off x="325173" y="558643"/>
              <a:ext cx="10515600" cy="1325563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b="1" dirty="0" err="1" smtClean="0">
                  <a:latin typeface="+mn-lt"/>
                </a:rPr>
                <a:t>Bellare-Rogaway</a:t>
              </a:r>
              <a:endParaRPr lang="en-US" b="1" dirty="0" smtClean="0"/>
            </a:p>
          </p:txBody>
        </p:sp>
        <p:grpSp>
          <p:nvGrpSpPr>
            <p:cNvPr id="4" name="Skupina 3"/>
            <p:cNvGrpSpPr/>
            <p:nvPr/>
          </p:nvGrpSpPr>
          <p:grpSpPr>
            <a:xfrm>
              <a:off x="5714339" y="1734927"/>
              <a:ext cx="5619960" cy="1148025"/>
              <a:chOff x="4031827" y="1717105"/>
              <a:chExt cx="5619960" cy="1148025"/>
            </a:xfrm>
          </p:grpSpPr>
          <p:sp>
            <p:nvSpPr>
              <p:cNvPr id="28" name="BlokTextu 27"/>
              <p:cNvSpPr txBox="1"/>
              <p:nvPr/>
            </p:nvSpPr>
            <p:spPr>
              <a:xfrm>
                <a:off x="4031827" y="1717105"/>
                <a:ext cx="48122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 smtClean="0"/>
                  <a:t>B</a:t>
                </a:r>
                <a:endParaRPr lang="en-US" sz="4000" dirty="0"/>
              </a:p>
            </p:txBody>
          </p:sp>
          <p:sp>
            <p:nvSpPr>
              <p:cNvPr id="29" name="BlokTextu 28"/>
              <p:cNvSpPr txBox="1"/>
              <p:nvPr/>
            </p:nvSpPr>
            <p:spPr>
              <a:xfrm>
                <a:off x="8633752" y="1717105"/>
                <a:ext cx="48122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 smtClean="0"/>
                  <a:t>A</a:t>
                </a:r>
                <a:endParaRPr lang="en-US" sz="4000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0" name="BlokTextu 29"/>
                  <p:cNvSpPr txBox="1"/>
                  <p:nvPr/>
                </p:nvSpPr>
                <p:spPr>
                  <a:xfrm>
                    <a:off x="8096938" y="2388076"/>
                    <a:ext cx="1554849" cy="4770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500" b="0" i="0" smtClean="0"/>
                              <m:t>r</m:t>
                            </m:r>
                          </m:e>
                          <m:sub>
                            <m: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oMath>
                    </a14:m>
                    <a:r>
                      <a:rPr lang="en-US" sz="2500" dirty="0" smtClean="0"/>
                      <a:t> random</a:t>
                    </a:r>
                    <a:endParaRPr lang="en-US" sz="2500" dirty="0"/>
                  </a:p>
                </p:txBody>
              </p:sp>
            </mc:Choice>
            <mc:Fallback xmlns="">
              <p:sp>
                <p:nvSpPr>
                  <p:cNvPr id="30" name="BlokTextu 2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096938" y="2388076"/>
                    <a:ext cx="1554849" cy="477054"/>
                  </a:xfrm>
                  <a:prstGeom prst="rect">
                    <a:avLst/>
                  </a:prstGeom>
                  <a:blipFill rotWithShape="0">
                    <a:blip r:embed="rId2"/>
                    <a:stretch>
                      <a:fillRect t="-8974" r="-5098" b="-30769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5" name="Rovná spojnica 4"/>
            <p:cNvCxnSpPr/>
            <p:nvPr/>
          </p:nvCxnSpPr>
          <p:spPr>
            <a:xfrm>
              <a:off x="4499134" y="2891624"/>
              <a:ext cx="7493" cy="20834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Rovná spojnica 5"/>
            <p:cNvCxnSpPr/>
            <p:nvPr/>
          </p:nvCxnSpPr>
          <p:spPr>
            <a:xfrm>
              <a:off x="9486975" y="2893450"/>
              <a:ext cx="20662" cy="349283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Rovná spojnica 7"/>
            <p:cNvCxnSpPr/>
            <p:nvPr/>
          </p:nvCxnSpPr>
          <p:spPr>
            <a:xfrm flipV="1">
              <a:off x="7371122" y="3002617"/>
              <a:ext cx="2082711" cy="116"/>
            </a:xfrm>
            <a:prstGeom prst="line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BlokTextu 8"/>
            <p:cNvSpPr txBox="1"/>
            <p:nvPr/>
          </p:nvSpPr>
          <p:spPr>
            <a:xfrm>
              <a:off x="772792" y="1118230"/>
              <a:ext cx="69121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TA</a:t>
              </a:r>
              <a:endParaRPr lang="en-US" sz="4000" dirty="0"/>
            </a:p>
          </p:txBody>
        </p:sp>
        <p:cxnSp>
          <p:nvCxnSpPr>
            <p:cNvPr id="11" name="Rovná spojnica 10"/>
            <p:cNvCxnSpPr/>
            <p:nvPr/>
          </p:nvCxnSpPr>
          <p:spPr>
            <a:xfrm>
              <a:off x="1414810" y="2837505"/>
              <a:ext cx="9750" cy="218546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BlokTextu 11"/>
                <p:cNvSpPr txBox="1"/>
                <p:nvPr/>
              </p:nvSpPr>
              <p:spPr>
                <a:xfrm>
                  <a:off x="7669608" y="2472031"/>
                  <a:ext cx="1562351" cy="47788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/>
                            <m:t>r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a14:m>
                  <a:r>
                    <a:rPr lang="en-US" sz="2400" dirty="0" smtClean="0"/>
                    <a:t>,</a:t>
                  </a:r>
                  <a:r>
                    <a:rPr lang="en-US" sz="2400" b="0" dirty="0" smtClean="0">
                      <a:ea typeface="Cambria Math" panose="02040503050406030204" pitchFamily="18" charset="0"/>
                    </a:rPr>
                    <a:t>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ID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ID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2" name="BlokTextu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69608" y="2472031"/>
                  <a:ext cx="1562351" cy="477888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t="-8974" b="-2692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9" name="Rovná spojnica 18"/>
            <p:cNvCxnSpPr/>
            <p:nvPr/>
          </p:nvCxnSpPr>
          <p:spPr>
            <a:xfrm>
              <a:off x="7393933" y="2912676"/>
              <a:ext cx="17431" cy="347361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23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822478" y="542601"/>
            <a:ext cx="11009126" cy="5827643"/>
            <a:chOff x="325173" y="558643"/>
            <a:chExt cx="11009126" cy="5827643"/>
          </a:xfrm>
        </p:grpSpPr>
        <p:sp>
          <p:nvSpPr>
            <p:cNvPr id="3" name="Nadpis 1"/>
            <p:cNvSpPr txBox="1">
              <a:spLocks/>
            </p:cNvSpPr>
            <p:nvPr/>
          </p:nvSpPr>
          <p:spPr>
            <a:xfrm>
              <a:off x="325173" y="558643"/>
              <a:ext cx="10515600" cy="1325563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b="1" dirty="0" err="1" smtClean="0">
                  <a:latin typeface="+mn-lt"/>
                </a:rPr>
                <a:t>Bellare-Rogaway</a:t>
              </a:r>
              <a:endParaRPr lang="en-US" b="1" dirty="0" smtClean="0"/>
            </a:p>
          </p:txBody>
        </p:sp>
        <p:grpSp>
          <p:nvGrpSpPr>
            <p:cNvPr id="4" name="Skupina 3"/>
            <p:cNvGrpSpPr/>
            <p:nvPr/>
          </p:nvGrpSpPr>
          <p:grpSpPr>
            <a:xfrm>
              <a:off x="5714339" y="1734927"/>
              <a:ext cx="5619960" cy="1148025"/>
              <a:chOff x="4031827" y="1717105"/>
              <a:chExt cx="5619960" cy="1148025"/>
            </a:xfrm>
          </p:grpSpPr>
          <p:sp>
            <p:nvSpPr>
              <p:cNvPr id="26" name="BlokTextu 25"/>
              <p:cNvSpPr txBox="1"/>
              <p:nvPr/>
            </p:nvSpPr>
            <p:spPr>
              <a:xfrm>
                <a:off x="4031827" y="1717105"/>
                <a:ext cx="48122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 smtClean="0"/>
                  <a:t>B</a:t>
                </a:r>
                <a:endParaRPr lang="en-US" sz="4000" dirty="0"/>
              </a:p>
            </p:txBody>
          </p:sp>
          <p:sp>
            <p:nvSpPr>
              <p:cNvPr id="27" name="BlokTextu 26"/>
              <p:cNvSpPr txBox="1"/>
              <p:nvPr/>
            </p:nvSpPr>
            <p:spPr>
              <a:xfrm>
                <a:off x="8633752" y="1717105"/>
                <a:ext cx="48122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 smtClean="0"/>
                  <a:t>A</a:t>
                </a:r>
                <a:endParaRPr lang="en-US" sz="4000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8" name="BlokTextu 27"/>
                  <p:cNvSpPr txBox="1"/>
                  <p:nvPr/>
                </p:nvSpPr>
                <p:spPr>
                  <a:xfrm>
                    <a:off x="8096938" y="2388076"/>
                    <a:ext cx="1554849" cy="4770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500" b="0" i="0" smtClean="0"/>
                              <m:t>r</m:t>
                            </m:r>
                          </m:e>
                          <m:sub>
                            <m: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oMath>
                    </a14:m>
                    <a:r>
                      <a:rPr lang="en-US" sz="2500" dirty="0" smtClean="0"/>
                      <a:t> random</a:t>
                    </a:r>
                    <a:endParaRPr lang="en-US" sz="2500" dirty="0"/>
                  </a:p>
                </p:txBody>
              </p:sp>
            </mc:Choice>
            <mc:Fallback xmlns="">
              <p:sp>
                <p:nvSpPr>
                  <p:cNvPr id="28" name="BlokTextu 2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096938" y="2388076"/>
                    <a:ext cx="1554849" cy="477054"/>
                  </a:xfrm>
                  <a:prstGeom prst="rect">
                    <a:avLst/>
                  </a:prstGeom>
                  <a:blipFill rotWithShape="0">
                    <a:blip r:embed="rId2"/>
                    <a:stretch>
                      <a:fillRect t="-8974" r="-5098" b="-30769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5" name="Rovná spojnica 4"/>
            <p:cNvCxnSpPr/>
            <p:nvPr/>
          </p:nvCxnSpPr>
          <p:spPr>
            <a:xfrm>
              <a:off x="4499134" y="2891624"/>
              <a:ext cx="7493" cy="20834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Rovná spojnica 5"/>
            <p:cNvCxnSpPr/>
            <p:nvPr/>
          </p:nvCxnSpPr>
          <p:spPr>
            <a:xfrm>
              <a:off x="9486975" y="2893450"/>
              <a:ext cx="20662" cy="349283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Rovná spojnica 7"/>
            <p:cNvCxnSpPr/>
            <p:nvPr/>
          </p:nvCxnSpPr>
          <p:spPr>
            <a:xfrm flipV="1">
              <a:off x="7371122" y="3002617"/>
              <a:ext cx="2082711" cy="116"/>
            </a:xfrm>
            <a:prstGeom prst="line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BlokTextu 8"/>
            <p:cNvSpPr txBox="1"/>
            <p:nvPr/>
          </p:nvSpPr>
          <p:spPr>
            <a:xfrm>
              <a:off x="772792" y="1118230"/>
              <a:ext cx="69121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TA</a:t>
              </a:r>
              <a:endParaRPr lang="en-US" sz="4000" dirty="0"/>
            </a:p>
          </p:txBody>
        </p:sp>
        <p:cxnSp>
          <p:nvCxnSpPr>
            <p:cNvPr id="10" name="Rovná spojnica 9"/>
            <p:cNvCxnSpPr/>
            <p:nvPr/>
          </p:nvCxnSpPr>
          <p:spPr>
            <a:xfrm>
              <a:off x="1405876" y="2887068"/>
              <a:ext cx="3078272" cy="21772"/>
            </a:xfrm>
            <a:prstGeom prst="line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Rovná spojnica 10"/>
            <p:cNvCxnSpPr/>
            <p:nvPr/>
          </p:nvCxnSpPr>
          <p:spPr>
            <a:xfrm>
              <a:off x="1414810" y="2837505"/>
              <a:ext cx="9750" cy="218546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BlokTextu 11"/>
                <p:cNvSpPr txBox="1"/>
                <p:nvPr/>
              </p:nvSpPr>
              <p:spPr>
                <a:xfrm>
                  <a:off x="7669608" y="2472031"/>
                  <a:ext cx="1562351" cy="47788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/>
                            <m:t>r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a14:m>
                  <a:r>
                    <a:rPr lang="en-US" sz="2400" dirty="0" smtClean="0"/>
                    <a:t>,</a:t>
                  </a:r>
                  <a:r>
                    <a:rPr lang="en-US" sz="2400" b="0" dirty="0" smtClean="0">
                      <a:ea typeface="Cambria Math" panose="02040503050406030204" pitchFamily="18" charset="0"/>
                    </a:rPr>
                    <a:t>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ID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ID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2" name="BlokTextu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69608" y="2472031"/>
                  <a:ext cx="1562351" cy="477888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t="-8974" b="-2692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9" name="Rovná spojnica 18"/>
            <p:cNvCxnSpPr/>
            <p:nvPr/>
          </p:nvCxnSpPr>
          <p:spPr>
            <a:xfrm>
              <a:off x="7393933" y="2912676"/>
              <a:ext cx="17431" cy="347361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BlokTextu 20"/>
                <p:cNvSpPr txBox="1"/>
                <p:nvPr/>
              </p:nvSpPr>
              <p:spPr>
                <a:xfrm>
                  <a:off x="5020962" y="2414504"/>
                  <a:ext cx="1549014" cy="477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500" b="0" i="0" smtClean="0"/>
                            <m:t>r</m:t>
                          </m:r>
                        </m:e>
                        <m:sub>
                          <m:r>
                            <a:rPr lang="en-US" sz="2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a14:m>
                  <a:r>
                    <a:rPr lang="en-US" sz="2500" dirty="0" smtClean="0"/>
                    <a:t> random</a:t>
                  </a:r>
                  <a:endParaRPr lang="en-US" sz="2500" dirty="0"/>
                </a:p>
              </p:txBody>
            </p:sp>
          </mc:Choice>
          <mc:Fallback xmlns="">
            <p:sp>
              <p:nvSpPr>
                <p:cNvPr id="21" name="BlokTextu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20962" y="2414504"/>
                  <a:ext cx="1549014" cy="477054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t="-8861" r="-5512" b="-2911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BlokTextu 28"/>
              <p:cNvSpPr txBox="1"/>
              <p:nvPr/>
            </p:nvSpPr>
            <p:spPr>
              <a:xfrm>
                <a:off x="2574484" y="2287931"/>
                <a:ext cx="1910588" cy="4778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400" b="0" i="0" smtClean="0"/>
                          <m:t>r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n-US" sz="2400" dirty="0" smtClean="0"/>
                  <a:t>,</a:t>
                </a:r>
                <a:r>
                  <a:rPr lang="en-US" sz="2400" b="0" dirty="0" smtClean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400" b="0" i="0" smtClean="0"/>
                          <m:t>r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sz="2400" b="0" dirty="0" smtClean="0">
                    <a:ea typeface="Cambria Math" panose="02040503050406030204" pitchFamily="18" charset="0"/>
                  </a:rPr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ID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</m:sub>
                    </m:sSub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ID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9" name="BlokTextu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4484" y="2287931"/>
                <a:ext cx="1910588" cy="477888"/>
              </a:xfrm>
              <a:prstGeom prst="rect">
                <a:avLst/>
              </a:prstGeom>
              <a:blipFill rotWithShape="0">
                <a:blip r:embed="rId5"/>
                <a:stretch>
                  <a:fillRect t="-8861" b="-25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612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176514" y="542601"/>
            <a:ext cx="11655090" cy="5827643"/>
            <a:chOff x="-320791" y="558643"/>
            <a:chExt cx="11655090" cy="5827643"/>
          </a:xfrm>
        </p:grpSpPr>
        <p:sp>
          <p:nvSpPr>
            <p:cNvPr id="3" name="Nadpis 1"/>
            <p:cNvSpPr txBox="1">
              <a:spLocks/>
            </p:cNvSpPr>
            <p:nvPr/>
          </p:nvSpPr>
          <p:spPr>
            <a:xfrm>
              <a:off x="325173" y="558643"/>
              <a:ext cx="10515600" cy="1325563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b="1" dirty="0" err="1" smtClean="0">
                  <a:latin typeface="+mn-lt"/>
                </a:rPr>
                <a:t>Bellare-Rogaway</a:t>
              </a:r>
              <a:endParaRPr lang="en-US" b="1" dirty="0" smtClean="0"/>
            </a:p>
          </p:txBody>
        </p:sp>
        <p:grpSp>
          <p:nvGrpSpPr>
            <p:cNvPr id="4" name="Skupina 3"/>
            <p:cNvGrpSpPr/>
            <p:nvPr/>
          </p:nvGrpSpPr>
          <p:grpSpPr>
            <a:xfrm>
              <a:off x="5714339" y="1734927"/>
              <a:ext cx="5619960" cy="1148025"/>
              <a:chOff x="4031827" y="1717105"/>
              <a:chExt cx="5619960" cy="1148025"/>
            </a:xfrm>
          </p:grpSpPr>
          <p:sp>
            <p:nvSpPr>
              <p:cNvPr id="26" name="BlokTextu 25"/>
              <p:cNvSpPr txBox="1"/>
              <p:nvPr/>
            </p:nvSpPr>
            <p:spPr>
              <a:xfrm>
                <a:off x="4031827" y="1717105"/>
                <a:ext cx="48122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 smtClean="0"/>
                  <a:t>B</a:t>
                </a:r>
                <a:endParaRPr lang="en-US" sz="4000" dirty="0"/>
              </a:p>
            </p:txBody>
          </p:sp>
          <p:sp>
            <p:nvSpPr>
              <p:cNvPr id="27" name="BlokTextu 26"/>
              <p:cNvSpPr txBox="1"/>
              <p:nvPr/>
            </p:nvSpPr>
            <p:spPr>
              <a:xfrm>
                <a:off x="8633752" y="1717105"/>
                <a:ext cx="48122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 smtClean="0"/>
                  <a:t>A</a:t>
                </a:r>
                <a:endParaRPr lang="en-US" sz="4000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8" name="BlokTextu 27"/>
                  <p:cNvSpPr txBox="1"/>
                  <p:nvPr/>
                </p:nvSpPr>
                <p:spPr>
                  <a:xfrm>
                    <a:off x="8096938" y="2388076"/>
                    <a:ext cx="1554849" cy="4770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500" b="0" i="0" smtClean="0"/>
                              <m:t>r</m:t>
                            </m:r>
                          </m:e>
                          <m:sub>
                            <m: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oMath>
                    </a14:m>
                    <a:r>
                      <a:rPr lang="en-US" sz="2500" dirty="0" smtClean="0"/>
                      <a:t> random</a:t>
                    </a:r>
                    <a:endParaRPr lang="en-US" sz="2500" dirty="0"/>
                  </a:p>
                </p:txBody>
              </p:sp>
            </mc:Choice>
            <mc:Fallback xmlns="">
              <p:sp>
                <p:nvSpPr>
                  <p:cNvPr id="28" name="BlokTextu 2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096938" y="2388076"/>
                    <a:ext cx="1554849" cy="477054"/>
                  </a:xfrm>
                  <a:prstGeom prst="rect">
                    <a:avLst/>
                  </a:prstGeom>
                  <a:blipFill rotWithShape="0">
                    <a:blip r:embed="rId2"/>
                    <a:stretch>
                      <a:fillRect t="-8974" r="-5098" b="-30769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5" name="Rovná spojnica 4"/>
            <p:cNvCxnSpPr/>
            <p:nvPr/>
          </p:nvCxnSpPr>
          <p:spPr>
            <a:xfrm>
              <a:off x="4499134" y="2891624"/>
              <a:ext cx="7493" cy="20834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Rovná spojnica 5"/>
            <p:cNvCxnSpPr/>
            <p:nvPr/>
          </p:nvCxnSpPr>
          <p:spPr>
            <a:xfrm>
              <a:off x="9486975" y="2893450"/>
              <a:ext cx="20662" cy="349283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Rovná spojnica 7"/>
            <p:cNvCxnSpPr/>
            <p:nvPr/>
          </p:nvCxnSpPr>
          <p:spPr>
            <a:xfrm flipV="1">
              <a:off x="7371122" y="3002617"/>
              <a:ext cx="2082711" cy="116"/>
            </a:xfrm>
            <a:prstGeom prst="line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BlokTextu 8"/>
            <p:cNvSpPr txBox="1"/>
            <p:nvPr/>
          </p:nvSpPr>
          <p:spPr>
            <a:xfrm>
              <a:off x="772792" y="1118230"/>
              <a:ext cx="69121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TA</a:t>
              </a:r>
              <a:endParaRPr lang="en-US" sz="4000" dirty="0"/>
            </a:p>
          </p:txBody>
        </p:sp>
        <p:cxnSp>
          <p:nvCxnSpPr>
            <p:cNvPr id="10" name="Rovná spojnica 9"/>
            <p:cNvCxnSpPr/>
            <p:nvPr/>
          </p:nvCxnSpPr>
          <p:spPr>
            <a:xfrm>
              <a:off x="1405876" y="2887068"/>
              <a:ext cx="3078272" cy="21772"/>
            </a:xfrm>
            <a:prstGeom prst="line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Rovná spojnica 10"/>
            <p:cNvCxnSpPr/>
            <p:nvPr/>
          </p:nvCxnSpPr>
          <p:spPr>
            <a:xfrm>
              <a:off x="1414810" y="2837505"/>
              <a:ext cx="9750" cy="218546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BlokTextu 11"/>
                <p:cNvSpPr txBox="1"/>
                <p:nvPr/>
              </p:nvSpPr>
              <p:spPr>
                <a:xfrm>
                  <a:off x="7669608" y="2472031"/>
                  <a:ext cx="1562351" cy="47788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/>
                            <m:t>r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a14:m>
                  <a:r>
                    <a:rPr lang="en-US" sz="2400" dirty="0" smtClean="0"/>
                    <a:t>,</a:t>
                  </a:r>
                  <a:r>
                    <a:rPr lang="en-US" sz="2400" b="0" dirty="0" smtClean="0">
                      <a:ea typeface="Cambria Math" panose="02040503050406030204" pitchFamily="18" charset="0"/>
                    </a:rPr>
                    <a:t>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ID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ID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2" name="BlokTextu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69608" y="2472031"/>
                  <a:ext cx="1562351" cy="477888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t="-8974" b="-2692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BlokTextu 12"/>
                <p:cNvSpPr txBox="1"/>
                <p:nvPr/>
              </p:nvSpPr>
              <p:spPr>
                <a:xfrm>
                  <a:off x="469814" y="2287880"/>
                  <a:ext cx="154023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random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3" name="BlokTextu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9814" y="2287880"/>
                  <a:ext cx="1540230" cy="46166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BlokTextu 13"/>
                <p:cNvSpPr txBox="1"/>
                <p:nvPr/>
              </p:nvSpPr>
              <p:spPr>
                <a:xfrm>
                  <a:off x="-320791" y="1773878"/>
                  <a:ext cx="588892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𝐾𝑏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mac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𝐾𝑏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𝐼𝐷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𝐼𝐷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||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𝐾𝑏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))</m:t>
                      </m:r>
                    </m:oMath>
                  </a14:m>
                  <a:r>
                    <a:rPr lang="en-US" sz="2400" dirty="0" smtClean="0"/>
                    <a:t>]</a:t>
                  </a:r>
                  <a:endParaRPr lang="en-US" sz="2400" dirty="0"/>
                </a:p>
              </p:txBody>
            </p:sp>
          </mc:Choice>
          <mc:Fallback xmlns="">
            <p:sp>
              <p:nvSpPr>
                <p:cNvPr id="14" name="BlokTextu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320791" y="1773878"/>
                  <a:ext cx="5888920" cy="46166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311" t="-10526" r="-932" b="-289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Rovná spojnica 14"/>
            <p:cNvCxnSpPr/>
            <p:nvPr/>
          </p:nvCxnSpPr>
          <p:spPr>
            <a:xfrm>
              <a:off x="1432053" y="3816779"/>
              <a:ext cx="3067081" cy="21773"/>
            </a:xfrm>
            <a:prstGeom prst="line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BlokTextu 15"/>
                <p:cNvSpPr txBox="1"/>
                <p:nvPr/>
              </p:nvSpPr>
              <p:spPr>
                <a:xfrm>
                  <a:off x="2554659" y="3332132"/>
                  <a:ext cx="56925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6" name="BlokTextu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54659" y="3332132"/>
                  <a:ext cx="569258" cy="461665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b="-92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BlokTextu 16"/>
                <p:cNvSpPr txBox="1"/>
                <p:nvPr/>
              </p:nvSpPr>
              <p:spPr>
                <a:xfrm>
                  <a:off x="5311222" y="3002733"/>
                  <a:ext cx="131170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d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𝐾𝑏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y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7" name="BlokTextu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11222" y="3002733"/>
                  <a:ext cx="1311706" cy="461665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r="-930" b="-1710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BlokTextu 17"/>
                <p:cNvSpPr txBox="1"/>
                <p:nvPr/>
              </p:nvSpPr>
              <p:spPr>
                <a:xfrm>
                  <a:off x="4808808" y="3447593"/>
                  <a:ext cx="229857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𝑚𝑎𝑐</m:t>
                      </m:r>
                    </m:oMath>
                  </a14:m>
                  <a:r>
                    <a:rPr lang="en-US" sz="2400" dirty="0" smtClean="0"/>
                    <a:t>  OK?, GET </a:t>
                  </a:r>
                  <a14:m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8" name="BlokTextu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08808" y="3447593"/>
                  <a:ext cx="2298578" cy="461665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t="-10526" b="-289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9" name="Rovná spojnica 18"/>
            <p:cNvCxnSpPr/>
            <p:nvPr/>
          </p:nvCxnSpPr>
          <p:spPr>
            <a:xfrm>
              <a:off x="7393933" y="2912676"/>
              <a:ext cx="17431" cy="347361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BlokTextu 20"/>
                <p:cNvSpPr txBox="1"/>
                <p:nvPr/>
              </p:nvSpPr>
              <p:spPr>
                <a:xfrm>
                  <a:off x="5020962" y="2414504"/>
                  <a:ext cx="1549014" cy="477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500" b="0" i="0" smtClean="0"/>
                            <m:t>r</m:t>
                          </m:r>
                        </m:e>
                        <m:sub>
                          <m:r>
                            <a:rPr lang="en-US" sz="2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a14:m>
                  <a:r>
                    <a:rPr lang="en-US" sz="2500" dirty="0" smtClean="0"/>
                    <a:t> random</a:t>
                  </a:r>
                  <a:endParaRPr lang="en-US" sz="2500" dirty="0"/>
                </a:p>
              </p:txBody>
            </p:sp>
          </mc:Choice>
          <mc:Fallback xmlns="">
            <p:sp>
              <p:nvSpPr>
                <p:cNvPr id="21" name="BlokTextu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20962" y="2414504"/>
                  <a:ext cx="1549014" cy="477054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t="-8861" r="-5512" b="-2911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BlokTextu 28"/>
              <p:cNvSpPr txBox="1"/>
              <p:nvPr/>
            </p:nvSpPr>
            <p:spPr>
              <a:xfrm>
                <a:off x="2574484" y="2287931"/>
                <a:ext cx="1910588" cy="4778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400" b="0" i="0" smtClean="0"/>
                          <m:t>r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n-US" sz="2400" dirty="0" smtClean="0"/>
                  <a:t>,</a:t>
                </a:r>
                <a:r>
                  <a:rPr lang="en-US" sz="2400" b="0" dirty="0" smtClean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400" b="0" i="0" smtClean="0"/>
                          <m:t>r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sz="2400" b="0" dirty="0" smtClean="0">
                    <a:ea typeface="Cambria Math" panose="02040503050406030204" pitchFamily="18" charset="0"/>
                  </a:rPr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ID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</m:sub>
                    </m:sSub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ID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9" name="BlokTextu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4484" y="2287931"/>
                <a:ext cx="1910588" cy="477888"/>
              </a:xfrm>
              <a:prstGeom prst="rect">
                <a:avLst/>
              </a:prstGeom>
              <a:blipFill rotWithShape="0">
                <a:blip r:embed="rId10"/>
                <a:stretch>
                  <a:fillRect t="-8861" b="-25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916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176514" y="542601"/>
            <a:ext cx="11655090" cy="5827643"/>
            <a:chOff x="-320791" y="558643"/>
            <a:chExt cx="11655090" cy="5827643"/>
          </a:xfrm>
        </p:grpSpPr>
        <p:sp>
          <p:nvSpPr>
            <p:cNvPr id="3" name="Nadpis 1"/>
            <p:cNvSpPr txBox="1">
              <a:spLocks/>
            </p:cNvSpPr>
            <p:nvPr/>
          </p:nvSpPr>
          <p:spPr>
            <a:xfrm>
              <a:off x="325173" y="558643"/>
              <a:ext cx="10515600" cy="1325563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b="1" dirty="0" err="1" smtClean="0">
                  <a:latin typeface="+mn-lt"/>
                </a:rPr>
                <a:t>Bellare-Rogaway</a:t>
              </a:r>
              <a:endParaRPr lang="en-US" b="1" dirty="0" smtClean="0"/>
            </a:p>
          </p:txBody>
        </p:sp>
        <p:grpSp>
          <p:nvGrpSpPr>
            <p:cNvPr id="4" name="Skupina 3"/>
            <p:cNvGrpSpPr/>
            <p:nvPr/>
          </p:nvGrpSpPr>
          <p:grpSpPr>
            <a:xfrm>
              <a:off x="5714339" y="1734927"/>
              <a:ext cx="5619960" cy="1148025"/>
              <a:chOff x="4031827" y="1717105"/>
              <a:chExt cx="5619960" cy="1148025"/>
            </a:xfrm>
          </p:grpSpPr>
          <p:sp>
            <p:nvSpPr>
              <p:cNvPr id="26" name="BlokTextu 25"/>
              <p:cNvSpPr txBox="1"/>
              <p:nvPr/>
            </p:nvSpPr>
            <p:spPr>
              <a:xfrm>
                <a:off x="4031827" y="1717105"/>
                <a:ext cx="48122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 smtClean="0"/>
                  <a:t>B</a:t>
                </a:r>
                <a:endParaRPr lang="en-US" sz="4000" dirty="0"/>
              </a:p>
            </p:txBody>
          </p:sp>
          <p:sp>
            <p:nvSpPr>
              <p:cNvPr id="27" name="BlokTextu 26"/>
              <p:cNvSpPr txBox="1"/>
              <p:nvPr/>
            </p:nvSpPr>
            <p:spPr>
              <a:xfrm>
                <a:off x="8633752" y="1717105"/>
                <a:ext cx="48122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 smtClean="0"/>
                  <a:t>A</a:t>
                </a:r>
                <a:endParaRPr lang="en-US" sz="4000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8" name="BlokTextu 27"/>
                  <p:cNvSpPr txBox="1"/>
                  <p:nvPr/>
                </p:nvSpPr>
                <p:spPr>
                  <a:xfrm>
                    <a:off x="8096938" y="2388076"/>
                    <a:ext cx="1554849" cy="4770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500" b="0" i="0" smtClean="0"/>
                              <m:t>r</m:t>
                            </m:r>
                          </m:e>
                          <m:sub>
                            <m: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oMath>
                    </a14:m>
                    <a:r>
                      <a:rPr lang="en-US" sz="2500" dirty="0" smtClean="0"/>
                      <a:t> random</a:t>
                    </a:r>
                    <a:endParaRPr lang="en-US" sz="2500" dirty="0"/>
                  </a:p>
                </p:txBody>
              </p:sp>
            </mc:Choice>
            <mc:Fallback xmlns="">
              <p:sp>
                <p:nvSpPr>
                  <p:cNvPr id="28" name="BlokTextu 2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096938" y="2388076"/>
                    <a:ext cx="1554849" cy="477054"/>
                  </a:xfrm>
                  <a:prstGeom prst="rect">
                    <a:avLst/>
                  </a:prstGeom>
                  <a:blipFill rotWithShape="0">
                    <a:blip r:embed="rId2"/>
                    <a:stretch>
                      <a:fillRect t="-8974" r="-5098" b="-30769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5" name="Rovná spojnica 4"/>
            <p:cNvCxnSpPr/>
            <p:nvPr/>
          </p:nvCxnSpPr>
          <p:spPr>
            <a:xfrm>
              <a:off x="4499134" y="2891624"/>
              <a:ext cx="7493" cy="20834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Rovná spojnica 5"/>
            <p:cNvCxnSpPr/>
            <p:nvPr/>
          </p:nvCxnSpPr>
          <p:spPr>
            <a:xfrm>
              <a:off x="9486975" y="2893450"/>
              <a:ext cx="20662" cy="349283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Rovná spojnica 7"/>
            <p:cNvCxnSpPr/>
            <p:nvPr/>
          </p:nvCxnSpPr>
          <p:spPr>
            <a:xfrm flipV="1">
              <a:off x="7371122" y="3002617"/>
              <a:ext cx="2082711" cy="116"/>
            </a:xfrm>
            <a:prstGeom prst="line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BlokTextu 8"/>
            <p:cNvSpPr txBox="1"/>
            <p:nvPr/>
          </p:nvSpPr>
          <p:spPr>
            <a:xfrm>
              <a:off x="772792" y="1118230"/>
              <a:ext cx="69121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TA</a:t>
              </a:r>
              <a:endParaRPr lang="en-US" sz="4000" dirty="0"/>
            </a:p>
          </p:txBody>
        </p:sp>
        <p:cxnSp>
          <p:nvCxnSpPr>
            <p:cNvPr id="10" name="Rovná spojnica 9"/>
            <p:cNvCxnSpPr/>
            <p:nvPr/>
          </p:nvCxnSpPr>
          <p:spPr>
            <a:xfrm>
              <a:off x="1405876" y="2887068"/>
              <a:ext cx="3078272" cy="21772"/>
            </a:xfrm>
            <a:prstGeom prst="line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Rovná spojnica 10"/>
            <p:cNvCxnSpPr/>
            <p:nvPr/>
          </p:nvCxnSpPr>
          <p:spPr>
            <a:xfrm>
              <a:off x="1414810" y="2837505"/>
              <a:ext cx="9750" cy="218546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BlokTextu 11"/>
                <p:cNvSpPr txBox="1"/>
                <p:nvPr/>
              </p:nvSpPr>
              <p:spPr>
                <a:xfrm>
                  <a:off x="7669608" y="2472031"/>
                  <a:ext cx="1562351" cy="47788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/>
                            <m:t>r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a14:m>
                  <a:r>
                    <a:rPr lang="en-US" sz="2400" dirty="0" smtClean="0"/>
                    <a:t>,</a:t>
                  </a:r>
                  <a:r>
                    <a:rPr lang="en-US" sz="2400" b="0" dirty="0" smtClean="0">
                      <a:ea typeface="Cambria Math" panose="02040503050406030204" pitchFamily="18" charset="0"/>
                    </a:rPr>
                    <a:t>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ID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ID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2" name="BlokTextu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69608" y="2472031"/>
                  <a:ext cx="1562351" cy="477888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t="-8974" b="-2692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BlokTextu 12"/>
                <p:cNvSpPr txBox="1"/>
                <p:nvPr/>
              </p:nvSpPr>
              <p:spPr>
                <a:xfrm>
                  <a:off x="469814" y="2287880"/>
                  <a:ext cx="154023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random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3" name="BlokTextu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9814" y="2287880"/>
                  <a:ext cx="1540230" cy="46166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BlokTextu 13"/>
                <p:cNvSpPr txBox="1"/>
                <p:nvPr/>
              </p:nvSpPr>
              <p:spPr>
                <a:xfrm>
                  <a:off x="-320791" y="1773878"/>
                  <a:ext cx="588892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𝐾𝑏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mac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𝐾𝑏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𝐼𝐷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𝐼𝐷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||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𝐾𝑏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))</m:t>
                      </m:r>
                    </m:oMath>
                  </a14:m>
                  <a:r>
                    <a:rPr lang="en-US" sz="2400" dirty="0" smtClean="0"/>
                    <a:t>]</a:t>
                  </a:r>
                  <a:endParaRPr lang="en-US" sz="2400" dirty="0"/>
                </a:p>
              </p:txBody>
            </p:sp>
          </mc:Choice>
          <mc:Fallback xmlns="">
            <p:sp>
              <p:nvSpPr>
                <p:cNvPr id="14" name="BlokTextu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320791" y="1773878"/>
                  <a:ext cx="5888920" cy="46166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311" t="-10526" r="-932" b="-289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Rovná spojnica 14"/>
            <p:cNvCxnSpPr/>
            <p:nvPr/>
          </p:nvCxnSpPr>
          <p:spPr>
            <a:xfrm>
              <a:off x="1432053" y="3816779"/>
              <a:ext cx="3067081" cy="21773"/>
            </a:xfrm>
            <a:prstGeom prst="line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BlokTextu 15"/>
                <p:cNvSpPr txBox="1"/>
                <p:nvPr/>
              </p:nvSpPr>
              <p:spPr>
                <a:xfrm>
                  <a:off x="2554659" y="3332132"/>
                  <a:ext cx="56925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6" name="BlokTextu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54659" y="3332132"/>
                  <a:ext cx="569258" cy="461665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b="-92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BlokTextu 16"/>
                <p:cNvSpPr txBox="1"/>
                <p:nvPr/>
              </p:nvSpPr>
              <p:spPr>
                <a:xfrm>
                  <a:off x="5311222" y="3002733"/>
                  <a:ext cx="131170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d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𝐾𝑏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y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7" name="BlokTextu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11222" y="3002733"/>
                  <a:ext cx="1311706" cy="461665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r="-930" b="-1710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BlokTextu 17"/>
                <p:cNvSpPr txBox="1"/>
                <p:nvPr/>
              </p:nvSpPr>
              <p:spPr>
                <a:xfrm>
                  <a:off x="4808808" y="3447593"/>
                  <a:ext cx="229857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𝑚𝑎𝑐</m:t>
                      </m:r>
                    </m:oMath>
                  </a14:m>
                  <a:r>
                    <a:rPr lang="en-US" sz="2400" dirty="0" smtClean="0"/>
                    <a:t>  OK?, GET </a:t>
                  </a:r>
                  <a14:m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8" name="BlokTextu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08808" y="3447593"/>
                  <a:ext cx="2298578" cy="461665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t="-10526" b="-289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9" name="Rovná spojnica 18"/>
            <p:cNvCxnSpPr/>
            <p:nvPr/>
          </p:nvCxnSpPr>
          <p:spPr>
            <a:xfrm>
              <a:off x="7393933" y="2912676"/>
              <a:ext cx="17431" cy="347361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BlokTextu 20"/>
                <p:cNvSpPr txBox="1"/>
                <p:nvPr/>
              </p:nvSpPr>
              <p:spPr>
                <a:xfrm>
                  <a:off x="5020962" y="2414504"/>
                  <a:ext cx="1549014" cy="477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500" b="0" i="0" smtClean="0"/>
                            <m:t>r</m:t>
                          </m:r>
                        </m:e>
                        <m:sub>
                          <m:r>
                            <a:rPr lang="en-US" sz="2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a14:m>
                  <a:r>
                    <a:rPr lang="en-US" sz="2500" dirty="0" smtClean="0"/>
                    <a:t> random</a:t>
                  </a:r>
                  <a:endParaRPr lang="en-US" sz="2500" dirty="0"/>
                </a:p>
              </p:txBody>
            </p:sp>
          </mc:Choice>
          <mc:Fallback xmlns="">
            <p:sp>
              <p:nvSpPr>
                <p:cNvPr id="21" name="BlokTextu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20962" y="2414504"/>
                  <a:ext cx="1549014" cy="477054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t="-8861" r="-5512" b="-2911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BlokTextu 28"/>
              <p:cNvSpPr txBox="1"/>
              <p:nvPr/>
            </p:nvSpPr>
            <p:spPr>
              <a:xfrm>
                <a:off x="2574484" y="2287931"/>
                <a:ext cx="1910588" cy="4778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400" b="0" i="0" smtClean="0"/>
                          <m:t>r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n-US" sz="2400" dirty="0" smtClean="0"/>
                  <a:t>,</a:t>
                </a:r>
                <a:r>
                  <a:rPr lang="en-US" sz="2400" b="0" dirty="0" smtClean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400" b="0" i="0" smtClean="0"/>
                          <m:t>r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sz="2400" b="0" dirty="0" smtClean="0">
                    <a:ea typeface="Cambria Math" panose="02040503050406030204" pitchFamily="18" charset="0"/>
                  </a:rPr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ID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</m:sub>
                    </m:sSub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ID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9" name="BlokTextu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4484" y="2287931"/>
                <a:ext cx="1910588" cy="477888"/>
              </a:xfrm>
              <a:prstGeom prst="rect">
                <a:avLst/>
              </a:prstGeom>
              <a:blipFill rotWithShape="0">
                <a:blip r:embed="rId10"/>
                <a:stretch>
                  <a:fillRect t="-8861" b="-25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Rovná spojnica 29"/>
          <p:cNvCxnSpPr/>
          <p:nvPr/>
        </p:nvCxnSpPr>
        <p:spPr>
          <a:xfrm>
            <a:off x="1921865" y="4958991"/>
            <a:ext cx="8056324" cy="30104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BlokTextu 30"/>
              <p:cNvSpPr txBox="1"/>
              <p:nvPr/>
            </p:nvSpPr>
            <p:spPr>
              <a:xfrm>
                <a:off x="1540612" y="5094891"/>
                <a:ext cx="58889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𝐾𝑎</m:t>
                        </m:r>
                      </m:sub>
                    </m:sSub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mac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𝐾𝑎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𝐼𝐷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  <m:d>
                      <m:dPr>
                        <m:begChr m:val="|"/>
                        <m:endChr m:val="|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𝐼𝐷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||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𝐾𝑎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))</m:t>
                    </m:r>
                  </m:oMath>
                </a14:m>
                <a:r>
                  <a:rPr lang="en-US" sz="2400" dirty="0" smtClean="0"/>
                  <a:t>]</a:t>
                </a:r>
                <a:endParaRPr lang="en-US" sz="2400" dirty="0"/>
              </a:p>
            </p:txBody>
          </p:sp>
        </mc:Choice>
        <mc:Fallback xmlns="">
          <p:sp>
            <p:nvSpPr>
              <p:cNvPr id="31" name="BlokTextu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0612" y="5094891"/>
                <a:ext cx="5888920" cy="461665"/>
              </a:xfrm>
              <a:prstGeom prst="rect">
                <a:avLst/>
              </a:prstGeom>
              <a:blipFill rotWithShape="0">
                <a:blip r:embed="rId11"/>
                <a:stretch>
                  <a:fillRect l="-311" t="-10526" r="-932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BlokTextu 31"/>
              <p:cNvSpPr txBox="1"/>
              <p:nvPr/>
            </p:nvSpPr>
            <p:spPr>
              <a:xfrm>
                <a:off x="10398326" y="4545266"/>
                <a:ext cx="131754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d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𝐾𝑎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y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2" name="BlokTextu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98326" y="4545266"/>
                <a:ext cx="1317540" cy="461665"/>
              </a:xfrm>
              <a:prstGeom prst="rect">
                <a:avLst/>
              </a:prstGeom>
              <a:blipFill rotWithShape="0">
                <a:blip r:embed="rId12"/>
                <a:stretch>
                  <a:fillRect r="-926" b="-1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BlokTextu 32"/>
              <p:cNvSpPr txBox="1"/>
              <p:nvPr/>
            </p:nvSpPr>
            <p:spPr>
              <a:xfrm>
                <a:off x="10038084" y="4958991"/>
                <a:ext cx="2229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𝑚𝑎𝑐</m:t>
                    </m:r>
                  </m:oMath>
                </a14:m>
                <a:r>
                  <a:rPr lang="en-US" sz="2400" dirty="0" smtClean="0"/>
                  <a:t> OK?, GET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3" name="BlokTextu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8084" y="4958991"/>
                <a:ext cx="2229649" cy="461665"/>
              </a:xfrm>
              <a:prstGeom prst="rect">
                <a:avLst/>
              </a:prstGeom>
              <a:blipFill rotWithShape="0">
                <a:blip r:embed="rId13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Obdĺžnik 33"/>
              <p:cNvSpPr/>
              <p:nvPr/>
            </p:nvSpPr>
            <p:spPr>
              <a:xfrm>
                <a:off x="10276755" y="5420656"/>
                <a:ext cx="155940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𝑂𝐾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?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𝐴𝐶𝐾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!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4" name="Obdĺžnik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6755" y="5420656"/>
                <a:ext cx="1559401" cy="461665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894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433315" y="2547648"/>
            <a:ext cx="9405395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 err="1" smtClean="0"/>
              <a:t>Diffie</a:t>
            </a:r>
            <a:r>
              <a:rPr lang="en-US" sz="4000" b="1" dirty="0" smtClean="0"/>
              <a:t>-Hellman – easy man in the middle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 err="1" smtClean="0"/>
              <a:t>Heedham</a:t>
            </a:r>
            <a:r>
              <a:rPr lang="en-US" sz="4000" b="1" dirty="0" smtClean="0"/>
              <a:t>-Schroeder </a:t>
            </a:r>
            <a:r>
              <a:rPr lang="en-US" sz="4000" b="1" dirty="0"/>
              <a:t>– </a:t>
            </a:r>
            <a:r>
              <a:rPr lang="en-US" sz="4000" b="1" dirty="0" smtClean="0"/>
              <a:t>no forward secrecy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 err="1" smtClean="0"/>
              <a:t>Bellare-Rogaway</a:t>
            </a:r>
            <a:r>
              <a:rPr lang="en-US" sz="4000" b="1" dirty="0"/>
              <a:t> – </a:t>
            </a:r>
            <a:r>
              <a:rPr lang="en-US" sz="4000" b="1" dirty="0" smtClean="0"/>
              <a:t> TA loading</a:t>
            </a:r>
            <a:endParaRPr lang="en-US" sz="4000" b="1" dirty="0"/>
          </a:p>
        </p:txBody>
      </p:sp>
      <p:sp>
        <p:nvSpPr>
          <p:cNvPr id="3" name="Obdĺžnik 2"/>
          <p:cNvSpPr/>
          <p:nvPr/>
        </p:nvSpPr>
        <p:spPr>
          <a:xfrm>
            <a:off x="1920995" y="740620"/>
            <a:ext cx="257564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/>
              <a:t>Summary: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9051561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1271451" y="1541417"/>
            <a:ext cx="9795823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Sources:</a:t>
            </a:r>
          </a:p>
          <a:p>
            <a:endParaRPr lang="en-US" sz="24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en.wikipedia.org/wiki/Diffie%E2%80%93Hellman_key_exchange</a:t>
            </a:r>
            <a:endParaRPr lang="en-US" sz="24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/>
              <a:t> Stinson: Cryptography - Theory and </a:t>
            </a:r>
            <a:r>
              <a:rPr lang="en-US" sz="2400" dirty="0" smtClean="0"/>
              <a:t>Practice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/>
              <a:t> Menezes, </a:t>
            </a:r>
            <a:r>
              <a:rPr lang="en-US" sz="2400" dirty="0" err="1"/>
              <a:t>Oorschot</a:t>
            </a:r>
            <a:r>
              <a:rPr lang="en-US" sz="2400" dirty="0"/>
              <a:t>, Vanstone </a:t>
            </a:r>
            <a:r>
              <a:rPr lang="en-US" sz="2400" dirty="0" smtClean="0"/>
              <a:t>- HANDBOOK </a:t>
            </a:r>
            <a:r>
              <a:rPr lang="en-US" sz="2400" dirty="0"/>
              <a:t>of APPLIED CRYPTOGRAPHY</a:t>
            </a:r>
            <a:endParaRPr lang="en-US" sz="24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153220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1140823" y="2690949"/>
            <a:ext cx="101082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Thank the audience for their attention and invite questions.</a:t>
            </a:r>
          </a:p>
        </p:txBody>
      </p:sp>
    </p:spTree>
    <p:extLst>
      <p:ext uri="{BB962C8B-B14F-4D97-AF65-F5344CB8AC3E}">
        <p14:creationId xmlns:p14="http://schemas.microsoft.com/office/powerpoint/2010/main" val="1895290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28398"/>
            <a:ext cx="10515600" cy="1325563"/>
          </a:xfrm>
        </p:spPr>
        <p:txBody>
          <a:bodyPr/>
          <a:lstStyle/>
          <a:p>
            <a:r>
              <a:rPr lang="en-US" b="1" dirty="0" smtClean="0">
                <a:latin typeface="+mn-lt"/>
              </a:rPr>
              <a:t>What is key distribution ?</a:t>
            </a:r>
            <a:endParaRPr lang="en-US" b="1" dirty="0">
              <a:latin typeface="+mn-lt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953961"/>
            <a:ext cx="10515600" cy="4351338"/>
          </a:xfrm>
        </p:spPr>
        <p:txBody>
          <a:bodyPr/>
          <a:lstStyle/>
          <a:p>
            <a:r>
              <a:rPr lang="en-US" sz="3600" dirty="0" smtClean="0"/>
              <a:t>Cryptography</a:t>
            </a:r>
          </a:p>
          <a:p>
            <a:r>
              <a:rPr lang="en-US" sz="3600" dirty="0" smtClean="0"/>
              <a:t>Session key distribution scheme</a:t>
            </a:r>
          </a:p>
          <a:p>
            <a:r>
              <a:rPr lang="en-US" sz="3600" dirty="0" smtClean="0"/>
              <a:t>Key agreement </a:t>
            </a:r>
          </a:p>
          <a:p>
            <a:r>
              <a:rPr lang="en-US" sz="3600" dirty="0"/>
              <a:t>Authentication </a:t>
            </a:r>
          </a:p>
          <a:p>
            <a:r>
              <a:rPr lang="en-US" sz="3600" dirty="0"/>
              <a:t>Forward </a:t>
            </a:r>
            <a:r>
              <a:rPr lang="en-US" sz="3600" dirty="0" smtClean="0"/>
              <a:t>secrecy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09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838200" y="793769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latin typeface="+mn-lt"/>
              </a:rPr>
              <a:t>Key agreement protocol </a:t>
            </a:r>
            <a:endParaRPr lang="en-US" b="1" dirty="0">
              <a:latin typeface="+mn-lt"/>
            </a:endParaRPr>
          </a:p>
        </p:txBody>
      </p:sp>
      <p:sp>
        <p:nvSpPr>
          <p:cNvPr id="4" name="Zástupný symbol obsahu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/>
              <a:t>No trusted authority</a:t>
            </a:r>
          </a:p>
          <a:p>
            <a:r>
              <a:rPr lang="en-US" sz="3600" dirty="0" smtClean="0"/>
              <a:t>Session keys</a:t>
            </a:r>
          </a:p>
          <a:p>
            <a:r>
              <a:rPr lang="en-US" sz="3600" dirty="0" smtClean="0"/>
              <a:t>Without preceding shared secret</a:t>
            </a:r>
          </a:p>
          <a:p>
            <a:r>
              <a:rPr lang="en-US" sz="3600" dirty="0" err="1" smtClean="0"/>
              <a:t>Diffie</a:t>
            </a:r>
            <a:r>
              <a:rPr lang="en-US" sz="3600" dirty="0" smtClean="0"/>
              <a:t>-Hellman - 1976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3981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"/>
          <p:cNvSpPr txBox="1">
            <a:spLocks/>
          </p:cNvSpPr>
          <p:nvPr/>
        </p:nvSpPr>
        <p:spPr>
          <a:xfrm>
            <a:off x="1283368" y="719068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 smtClean="0">
                <a:latin typeface="+mn-lt"/>
              </a:rPr>
              <a:t>Diffie</a:t>
            </a:r>
            <a:r>
              <a:rPr lang="en-US" b="1" dirty="0" smtClean="0">
                <a:latin typeface="+mn-lt"/>
              </a:rPr>
              <a:t>-Hellman</a:t>
            </a:r>
            <a:r>
              <a:rPr lang="en-US" b="1" dirty="0" smtClean="0"/>
              <a:t> - 1976</a:t>
            </a:r>
            <a:endParaRPr lang="en-US" b="1" dirty="0"/>
          </a:p>
        </p:txBody>
      </p:sp>
      <p:grpSp>
        <p:nvGrpSpPr>
          <p:cNvPr id="13" name="Skupina 12"/>
          <p:cNvGrpSpPr/>
          <p:nvPr/>
        </p:nvGrpSpPr>
        <p:grpSpPr>
          <a:xfrm>
            <a:off x="3172026" y="2663250"/>
            <a:ext cx="6079155" cy="1184940"/>
            <a:chOff x="2251895" y="1690688"/>
            <a:chExt cx="6079155" cy="1184940"/>
          </a:xfrm>
        </p:grpSpPr>
        <p:sp>
          <p:nvSpPr>
            <p:cNvPr id="14" name="BlokTextu 13"/>
            <p:cNvSpPr txBox="1"/>
            <p:nvPr/>
          </p:nvSpPr>
          <p:spPr>
            <a:xfrm>
              <a:off x="2550695" y="1690688"/>
              <a:ext cx="48122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A</a:t>
              </a:r>
              <a:endParaRPr lang="en-US" sz="4000" dirty="0"/>
            </a:p>
          </p:txBody>
        </p:sp>
        <p:sp>
          <p:nvSpPr>
            <p:cNvPr id="15" name="BlokTextu 14"/>
            <p:cNvSpPr txBox="1"/>
            <p:nvPr/>
          </p:nvSpPr>
          <p:spPr>
            <a:xfrm>
              <a:off x="7563853" y="1690688"/>
              <a:ext cx="48122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B</a:t>
              </a:r>
              <a:endParaRPr lang="en-US" sz="40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BlokTextu 15"/>
                <p:cNvSpPr txBox="1"/>
                <p:nvPr/>
              </p:nvSpPr>
              <p:spPr>
                <a:xfrm>
                  <a:off x="2251895" y="2398574"/>
                  <a:ext cx="1078821" cy="477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en-US" sz="2500" b="0" i="0" smtClean="0"/>
                          <m:t> </m:t>
                        </m:r>
                        <m:r>
                          <m:rPr>
                            <m:sty m:val="p"/>
                          </m:rPr>
                          <a:rPr lang="el-G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ϵ</m:t>
                        </m:r>
                        <m:r>
                          <m:rPr>
                            <m:nor/>
                          </m:rPr>
                          <a:rPr lang="en-US" sz="25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sk-SK" sz="2500" smtClean="0"/>
                              <m:t>ℤ</m:t>
                            </m:r>
                          </m:e>
                          <m:sub>
                            <m: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sz="2500" dirty="0"/>
                </a:p>
              </p:txBody>
            </p:sp>
          </mc:Choice>
          <mc:Fallback xmlns="">
            <p:sp>
              <p:nvSpPr>
                <p:cNvPr id="16" name="BlokTextu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51895" y="2398574"/>
                  <a:ext cx="1078821" cy="477054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BlokTextu 16"/>
                <p:cNvSpPr txBox="1"/>
                <p:nvPr/>
              </p:nvSpPr>
              <p:spPr>
                <a:xfrm>
                  <a:off x="7277877" y="2398574"/>
                  <a:ext cx="1053173" cy="477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sz="2500" b="0" i="0" smtClean="0"/>
                          <m:t>y</m:t>
                        </m:r>
                        <m:r>
                          <a:rPr lang="en-US" sz="25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ϵ</m:t>
                        </m:r>
                        <m:r>
                          <m:rPr>
                            <m:nor/>
                          </m:rPr>
                          <a:rPr lang="en-US" sz="25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sk-SK" sz="2500" smtClean="0"/>
                              <m:t>ℤ</m:t>
                            </m:r>
                          </m:e>
                          <m:sub>
                            <m: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sz="2500" dirty="0"/>
                </a:p>
              </p:txBody>
            </p:sp>
          </mc:Choice>
          <mc:Fallback xmlns="">
            <p:sp>
              <p:nvSpPr>
                <p:cNvPr id="17" name="BlokTextu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77877" y="2398574"/>
                  <a:ext cx="1053173" cy="477054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b="-897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BlokTextu 17"/>
              <p:cNvSpPr txBox="1"/>
              <p:nvPr/>
            </p:nvSpPr>
            <p:spPr>
              <a:xfrm>
                <a:off x="1283368" y="1930157"/>
                <a:ext cx="370838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,×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ϵ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𝑜𝑟𝑑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8" name="BlokTextu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3368" y="1930157"/>
                <a:ext cx="3708387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2303" t="-6667" b="-25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Rovná spojnica 18"/>
          <p:cNvCxnSpPr>
            <a:stCxn id="16" idx="2"/>
          </p:cNvCxnSpPr>
          <p:nvPr/>
        </p:nvCxnSpPr>
        <p:spPr>
          <a:xfrm>
            <a:off x="3711437" y="3848190"/>
            <a:ext cx="10331" cy="21836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Rovná spojnica 19"/>
          <p:cNvCxnSpPr/>
          <p:nvPr/>
        </p:nvCxnSpPr>
        <p:spPr>
          <a:xfrm>
            <a:off x="8724594" y="3848190"/>
            <a:ext cx="10331" cy="21836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087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1283368" y="719068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 smtClean="0">
                <a:latin typeface="+mn-lt"/>
              </a:rPr>
              <a:t>Diffie</a:t>
            </a:r>
            <a:r>
              <a:rPr lang="en-US" b="1" dirty="0" smtClean="0">
                <a:latin typeface="+mn-lt"/>
              </a:rPr>
              <a:t>-Hellman</a:t>
            </a:r>
            <a:r>
              <a:rPr lang="en-US" b="1" dirty="0" smtClean="0"/>
              <a:t> - 1976</a:t>
            </a:r>
            <a:endParaRPr lang="en-US" b="1" dirty="0"/>
          </a:p>
        </p:txBody>
      </p:sp>
      <p:grpSp>
        <p:nvGrpSpPr>
          <p:cNvPr id="3" name="Skupina 2"/>
          <p:cNvGrpSpPr/>
          <p:nvPr/>
        </p:nvGrpSpPr>
        <p:grpSpPr>
          <a:xfrm>
            <a:off x="3172026" y="2663250"/>
            <a:ext cx="6079155" cy="1184940"/>
            <a:chOff x="2251895" y="1690688"/>
            <a:chExt cx="6079155" cy="1184940"/>
          </a:xfrm>
        </p:grpSpPr>
        <p:sp>
          <p:nvSpPr>
            <p:cNvPr id="4" name="BlokTextu 3"/>
            <p:cNvSpPr txBox="1"/>
            <p:nvPr/>
          </p:nvSpPr>
          <p:spPr>
            <a:xfrm>
              <a:off x="2550695" y="1690688"/>
              <a:ext cx="48122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A</a:t>
              </a:r>
              <a:endParaRPr lang="en-US" sz="4000" dirty="0"/>
            </a:p>
          </p:txBody>
        </p:sp>
        <p:sp>
          <p:nvSpPr>
            <p:cNvPr id="5" name="BlokTextu 4"/>
            <p:cNvSpPr txBox="1"/>
            <p:nvPr/>
          </p:nvSpPr>
          <p:spPr>
            <a:xfrm>
              <a:off x="7563853" y="1690688"/>
              <a:ext cx="48122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B</a:t>
              </a:r>
              <a:endParaRPr lang="en-US" sz="40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BlokTextu 5"/>
                <p:cNvSpPr txBox="1"/>
                <p:nvPr/>
              </p:nvSpPr>
              <p:spPr>
                <a:xfrm>
                  <a:off x="2251895" y="2398574"/>
                  <a:ext cx="1078821" cy="477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en-US" sz="2500" b="0" i="0" smtClean="0"/>
                          <m:t> </m:t>
                        </m:r>
                        <m:r>
                          <m:rPr>
                            <m:sty m:val="p"/>
                          </m:rPr>
                          <a:rPr lang="el-G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ϵ</m:t>
                        </m:r>
                        <m:r>
                          <m:rPr>
                            <m:nor/>
                          </m:rPr>
                          <a:rPr lang="en-US" sz="25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sk-SK" sz="2500" smtClean="0"/>
                              <m:t>ℤ</m:t>
                            </m:r>
                          </m:e>
                          <m:sub>
                            <m: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sz="2500" dirty="0"/>
                </a:p>
              </p:txBody>
            </p:sp>
          </mc:Choice>
          <mc:Fallback xmlns="">
            <p:sp>
              <p:nvSpPr>
                <p:cNvPr id="6" name="BlokTextu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51895" y="2398574"/>
                  <a:ext cx="1078821" cy="477054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BlokTextu 6"/>
                <p:cNvSpPr txBox="1"/>
                <p:nvPr/>
              </p:nvSpPr>
              <p:spPr>
                <a:xfrm>
                  <a:off x="7277877" y="2398574"/>
                  <a:ext cx="1053173" cy="477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sz="2500" b="0" i="0" smtClean="0"/>
                          <m:t>y</m:t>
                        </m:r>
                        <m:r>
                          <a:rPr lang="en-US" sz="25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ϵ</m:t>
                        </m:r>
                        <m:r>
                          <m:rPr>
                            <m:nor/>
                          </m:rPr>
                          <a:rPr lang="en-US" sz="25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sk-SK" sz="2500" smtClean="0"/>
                              <m:t>ℤ</m:t>
                            </m:r>
                          </m:e>
                          <m:sub>
                            <m: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sz="2500" dirty="0"/>
                </a:p>
              </p:txBody>
            </p:sp>
          </mc:Choice>
          <mc:Fallback xmlns="">
            <p:sp>
              <p:nvSpPr>
                <p:cNvPr id="7" name="BlokTextu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77877" y="2398574"/>
                  <a:ext cx="1053173" cy="477054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b="-897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BlokTextu 7"/>
              <p:cNvSpPr txBox="1"/>
              <p:nvPr/>
            </p:nvSpPr>
            <p:spPr>
              <a:xfrm>
                <a:off x="1283368" y="1930157"/>
                <a:ext cx="377731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,×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ϵ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𝑜𝑟𝑑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BlokTextu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3368" y="1930157"/>
                <a:ext cx="3777317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2262" t="-6667" b="-25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Rovná spojnica 11"/>
          <p:cNvCxnSpPr>
            <a:stCxn id="6" idx="2"/>
          </p:cNvCxnSpPr>
          <p:nvPr/>
        </p:nvCxnSpPr>
        <p:spPr>
          <a:xfrm>
            <a:off x="3711437" y="3848190"/>
            <a:ext cx="10331" cy="21836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Rovná spojnica 12"/>
          <p:cNvCxnSpPr/>
          <p:nvPr/>
        </p:nvCxnSpPr>
        <p:spPr>
          <a:xfrm>
            <a:off x="8724594" y="3848190"/>
            <a:ext cx="10331" cy="21836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Rovná spojnica 13"/>
          <p:cNvCxnSpPr/>
          <p:nvPr/>
        </p:nvCxnSpPr>
        <p:spPr>
          <a:xfrm>
            <a:off x="3721768" y="4325244"/>
            <a:ext cx="5002826" cy="0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BlokTextu 15"/>
              <p:cNvSpPr txBox="1"/>
              <p:nvPr/>
            </p:nvSpPr>
            <p:spPr>
              <a:xfrm>
                <a:off x="5534527" y="3848190"/>
                <a:ext cx="119141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BlokTextu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4527" y="3848190"/>
                <a:ext cx="1191416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728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1283368" y="719068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 smtClean="0">
                <a:latin typeface="+mn-lt"/>
              </a:rPr>
              <a:t>Diffie</a:t>
            </a:r>
            <a:r>
              <a:rPr lang="en-US" b="1" dirty="0" smtClean="0">
                <a:latin typeface="+mn-lt"/>
              </a:rPr>
              <a:t>-Hellman</a:t>
            </a:r>
            <a:r>
              <a:rPr lang="en-US" b="1" dirty="0" smtClean="0"/>
              <a:t> - 1976</a:t>
            </a:r>
            <a:endParaRPr lang="en-US" b="1" dirty="0"/>
          </a:p>
        </p:txBody>
      </p:sp>
      <p:grpSp>
        <p:nvGrpSpPr>
          <p:cNvPr id="3" name="Skupina 2"/>
          <p:cNvGrpSpPr/>
          <p:nvPr/>
        </p:nvGrpSpPr>
        <p:grpSpPr>
          <a:xfrm>
            <a:off x="3172026" y="2663250"/>
            <a:ext cx="6079155" cy="1184940"/>
            <a:chOff x="2251895" y="1690688"/>
            <a:chExt cx="6079155" cy="1184940"/>
          </a:xfrm>
        </p:grpSpPr>
        <p:sp>
          <p:nvSpPr>
            <p:cNvPr id="4" name="BlokTextu 3"/>
            <p:cNvSpPr txBox="1"/>
            <p:nvPr/>
          </p:nvSpPr>
          <p:spPr>
            <a:xfrm>
              <a:off x="2550695" y="1690688"/>
              <a:ext cx="48122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A</a:t>
              </a:r>
              <a:endParaRPr lang="en-US" sz="4000" dirty="0"/>
            </a:p>
          </p:txBody>
        </p:sp>
        <p:sp>
          <p:nvSpPr>
            <p:cNvPr id="5" name="BlokTextu 4"/>
            <p:cNvSpPr txBox="1"/>
            <p:nvPr/>
          </p:nvSpPr>
          <p:spPr>
            <a:xfrm>
              <a:off x="7563853" y="1690688"/>
              <a:ext cx="48122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B</a:t>
              </a:r>
              <a:endParaRPr lang="en-US" sz="40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BlokTextu 5"/>
                <p:cNvSpPr txBox="1"/>
                <p:nvPr/>
              </p:nvSpPr>
              <p:spPr>
                <a:xfrm>
                  <a:off x="2251895" y="2398574"/>
                  <a:ext cx="1078821" cy="477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en-US" sz="2500" b="0" i="0" smtClean="0"/>
                          <m:t> </m:t>
                        </m:r>
                        <m:r>
                          <m:rPr>
                            <m:sty m:val="p"/>
                          </m:rPr>
                          <a:rPr lang="el-G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ϵ</m:t>
                        </m:r>
                        <m:r>
                          <m:rPr>
                            <m:nor/>
                          </m:rPr>
                          <a:rPr lang="en-US" sz="25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sk-SK" sz="2500" smtClean="0"/>
                              <m:t>ℤ</m:t>
                            </m:r>
                          </m:e>
                          <m:sub>
                            <m: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sz="2500" dirty="0"/>
                </a:p>
              </p:txBody>
            </p:sp>
          </mc:Choice>
          <mc:Fallback xmlns="">
            <p:sp>
              <p:nvSpPr>
                <p:cNvPr id="6" name="BlokTextu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51895" y="2398574"/>
                  <a:ext cx="1078821" cy="477054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BlokTextu 6"/>
                <p:cNvSpPr txBox="1"/>
                <p:nvPr/>
              </p:nvSpPr>
              <p:spPr>
                <a:xfrm>
                  <a:off x="7277877" y="2398574"/>
                  <a:ext cx="1053173" cy="477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sz="2500" b="0" i="0" smtClean="0"/>
                          <m:t>y</m:t>
                        </m:r>
                        <m:r>
                          <a:rPr lang="en-US" sz="25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ϵ</m:t>
                        </m:r>
                        <m:r>
                          <m:rPr>
                            <m:nor/>
                          </m:rPr>
                          <a:rPr lang="en-US" sz="25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sk-SK" sz="2500" smtClean="0"/>
                              <m:t>ℤ</m:t>
                            </m:r>
                          </m:e>
                          <m:sub>
                            <m: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sz="2500" dirty="0"/>
                </a:p>
              </p:txBody>
            </p:sp>
          </mc:Choice>
          <mc:Fallback xmlns="">
            <p:sp>
              <p:nvSpPr>
                <p:cNvPr id="7" name="BlokTextu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77877" y="2398574"/>
                  <a:ext cx="1053173" cy="477054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b="-897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BlokTextu 7"/>
              <p:cNvSpPr txBox="1"/>
              <p:nvPr/>
            </p:nvSpPr>
            <p:spPr>
              <a:xfrm>
                <a:off x="1283368" y="1930157"/>
                <a:ext cx="377731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,×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ϵ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𝑜𝑟𝑑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BlokTextu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3368" y="1930157"/>
                <a:ext cx="3777317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2262" t="-6667" b="-25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Rovná spojnica 8"/>
          <p:cNvCxnSpPr>
            <a:stCxn id="6" idx="2"/>
          </p:cNvCxnSpPr>
          <p:nvPr/>
        </p:nvCxnSpPr>
        <p:spPr>
          <a:xfrm>
            <a:off x="3711437" y="3848190"/>
            <a:ext cx="10331" cy="21836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Rovná spojnica 9"/>
          <p:cNvCxnSpPr/>
          <p:nvPr/>
        </p:nvCxnSpPr>
        <p:spPr>
          <a:xfrm>
            <a:off x="8724594" y="3848190"/>
            <a:ext cx="10331" cy="21836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Rovná spojnica 10"/>
          <p:cNvCxnSpPr/>
          <p:nvPr/>
        </p:nvCxnSpPr>
        <p:spPr>
          <a:xfrm>
            <a:off x="3721768" y="4325244"/>
            <a:ext cx="5002826" cy="0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BlokTextu 11"/>
              <p:cNvSpPr txBox="1"/>
              <p:nvPr/>
            </p:nvSpPr>
            <p:spPr>
              <a:xfrm>
                <a:off x="5534527" y="3848190"/>
                <a:ext cx="119141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BlokTextu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4527" y="3848190"/>
                <a:ext cx="1191416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Rovná spojnica 12"/>
          <p:cNvCxnSpPr/>
          <p:nvPr/>
        </p:nvCxnSpPr>
        <p:spPr>
          <a:xfrm>
            <a:off x="3732099" y="5215581"/>
            <a:ext cx="5002826" cy="0"/>
          </a:xfrm>
          <a:prstGeom prst="line">
            <a:avLst/>
          </a:prstGeom>
          <a:ln w="28575"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BlokTextu 13"/>
              <p:cNvSpPr txBox="1"/>
              <p:nvPr/>
            </p:nvSpPr>
            <p:spPr>
              <a:xfrm>
                <a:off x="5534527" y="4753916"/>
                <a:ext cx="119487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BlokTextu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4527" y="4753916"/>
                <a:ext cx="1194879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829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1283368" y="719068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 smtClean="0">
                <a:latin typeface="+mn-lt"/>
              </a:rPr>
              <a:t>Diffie</a:t>
            </a:r>
            <a:r>
              <a:rPr lang="en-US" b="1" dirty="0" smtClean="0">
                <a:latin typeface="+mn-lt"/>
              </a:rPr>
              <a:t>-Hellman</a:t>
            </a:r>
            <a:r>
              <a:rPr lang="en-US" b="1" dirty="0" smtClean="0"/>
              <a:t> </a:t>
            </a:r>
            <a:r>
              <a:rPr lang="en-US" b="1" dirty="0"/>
              <a:t>– </a:t>
            </a:r>
            <a:r>
              <a:rPr lang="en-US" b="1" dirty="0" smtClean="0"/>
              <a:t>1976</a:t>
            </a:r>
            <a:endParaRPr lang="en-US" b="1" dirty="0"/>
          </a:p>
        </p:txBody>
      </p:sp>
      <p:grpSp>
        <p:nvGrpSpPr>
          <p:cNvPr id="3" name="Skupina 2"/>
          <p:cNvGrpSpPr/>
          <p:nvPr/>
        </p:nvGrpSpPr>
        <p:grpSpPr>
          <a:xfrm>
            <a:off x="3172026" y="2663250"/>
            <a:ext cx="6079155" cy="1184940"/>
            <a:chOff x="2251895" y="1690688"/>
            <a:chExt cx="6079155" cy="1184940"/>
          </a:xfrm>
        </p:grpSpPr>
        <p:sp>
          <p:nvSpPr>
            <p:cNvPr id="4" name="BlokTextu 3"/>
            <p:cNvSpPr txBox="1"/>
            <p:nvPr/>
          </p:nvSpPr>
          <p:spPr>
            <a:xfrm>
              <a:off x="2550695" y="1690688"/>
              <a:ext cx="48122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A</a:t>
              </a:r>
              <a:endParaRPr lang="en-US" sz="4000" dirty="0"/>
            </a:p>
          </p:txBody>
        </p:sp>
        <p:sp>
          <p:nvSpPr>
            <p:cNvPr id="5" name="BlokTextu 4"/>
            <p:cNvSpPr txBox="1"/>
            <p:nvPr/>
          </p:nvSpPr>
          <p:spPr>
            <a:xfrm>
              <a:off x="7563853" y="1690688"/>
              <a:ext cx="48122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B</a:t>
              </a:r>
              <a:endParaRPr lang="en-US" sz="40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BlokTextu 5"/>
                <p:cNvSpPr txBox="1"/>
                <p:nvPr/>
              </p:nvSpPr>
              <p:spPr>
                <a:xfrm>
                  <a:off x="2251895" y="2398574"/>
                  <a:ext cx="1078821" cy="477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en-US" sz="2500" b="0" i="0" smtClean="0"/>
                          <m:t> </m:t>
                        </m:r>
                        <m:r>
                          <m:rPr>
                            <m:sty m:val="p"/>
                          </m:rPr>
                          <a:rPr lang="el-G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ϵ</m:t>
                        </m:r>
                        <m:r>
                          <m:rPr>
                            <m:nor/>
                          </m:rPr>
                          <a:rPr lang="en-US" sz="25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sk-SK" sz="2500" smtClean="0"/>
                              <m:t>ℤ</m:t>
                            </m:r>
                          </m:e>
                          <m:sub>
                            <m: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sz="2500" dirty="0"/>
                </a:p>
              </p:txBody>
            </p:sp>
          </mc:Choice>
          <mc:Fallback xmlns="">
            <p:sp>
              <p:nvSpPr>
                <p:cNvPr id="6" name="BlokTextu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51895" y="2398574"/>
                  <a:ext cx="1078821" cy="477054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BlokTextu 6"/>
                <p:cNvSpPr txBox="1"/>
                <p:nvPr/>
              </p:nvSpPr>
              <p:spPr>
                <a:xfrm>
                  <a:off x="7277877" y="2398574"/>
                  <a:ext cx="1053173" cy="477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sz="2500" b="0" i="0" smtClean="0"/>
                          <m:t>y</m:t>
                        </m:r>
                        <m:r>
                          <a:rPr lang="en-US" sz="25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ϵ</m:t>
                        </m:r>
                        <m:r>
                          <m:rPr>
                            <m:nor/>
                          </m:rPr>
                          <a:rPr lang="en-US" sz="25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sk-SK" sz="2500" smtClean="0"/>
                              <m:t>ℤ</m:t>
                            </m:r>
                          </m:e>
                          <m:sub>
                            <m: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sz="2500" dirty="0"/>
                </a:p>
              </p:txBody>
            </p:sp>
          </mc:Choice>
          <mc:Fallback xmlns="">
            <p:sp>
              <p:nvSpPr>
                <p:cNvPr id="7" name="BlokTextu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77877" y="2398574"/>
                  <a:ext cx="1053173" cy="477054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b="-897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BlokTextu 7"/>
              <p:cNvSpPr txBox="1"/>
              <p:nvPr/>
            </p:nvSpPr>
            <p:spPr>
              <a:xfrm>
                <a:off x="1283368" y="1930157"/>
                <a:ext cx="377731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,×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ϵ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𝑜𝑟𝑑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BlokTextu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3368" y="1930157"/>
                <a:ext cx="3777317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2262" t="-6667" b="-25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Rovná spojnica 8"/>
          <p:cNvCxnSpPr>
            <a:stCxn id="6" idx="2"/>
          </p:cNvCxnSpPr>
          <p:nvPr/>
        </p:nvCxnSpPr>
        <p:spPr>
          <a:xfrm>
            <a:off x="3711437" y="3848190"/>
            <a:ext cx="10331" cy="21836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Rovná spojnica 9"/>
          <p:cNvCxnSpPr/>
          <p:nvPr/>
        </p:nvCxnSpPr>
        <p:spPr>
          <a:xfrm>
            <a:off x="8724594" y="3848190"/>
            <a:ext cx="10331" cy="21836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Rovná spojnica 10"/>
          <p:cNvCxnSpPr/>
          <p:nvPr/>
        </p:nvCxnSpPr>
        <p:spPr>
          <a:xfrm>
            <a:off x="3721768" y="4325244"/>
            <a:ext cx="5002826" cy="0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BlokTextu 11"/>
              <p:cNvSpPr txBox="1"/>
              <p:nvPr/>
            </p:nvSpPr>
            <p:spPr>
              <a:xfrm>
                <a:off x="5534527" y="3848190"/>
                <a:ext cx="119141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BlokTextu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4527" y="3848190"/>
                <a:ext cx="1191416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Rovná spojnica 12"/>
          <p:cNvCxnSpPr/>
          <p:nvPr/>
        </p:nvCxnSpPr>
        <p:spPr>
          <a:xfrm>
            <a:off x="3732099" y="5215581"/>
            <a:ext cx="5002826" cy="0"/>
          </a:xfrm>
          <a:prstGeom prst="line">
            <a:avLst/>
          </a:prstGeom>
          <a:ln w="28575"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BlokTextu 13"/>
              <p:cNvSpPr txBox="1"/>
              <p:nvPr/>
            </p:nvSpPr>
            <p:spPr>
              <a:xfrm>
                <a:off x="5534527" y="4753916"/>
                <a:ext cx="119487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BlokTextu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4527" y="4753916"/>
                <a:ext cx="1194879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BlokTextu 14"/>
              <p:cNvSpPr txBox="1"/>
              <p:nvPr/>
            </p:nvSpPr>
            <p:spPr>
              <a:xfrm>
                <a:off x="5625741" y="5570167"/>
                <a:ext cx="137858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BlokTextu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5741" y="5570167"/>
                <a:ext cx="1378583" cy="46166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BlokTextu 15"/>
              <p:cNvSpPr txBox="1"/>
              <p:nvPr/>
            </p:nvSpPr>
            <p:spPr>
              <a:xfrm>
                <a:off x="1283368" y="5584261"/>
                <a:ext cx="20286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𝑥𝑦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BlokTextu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3368" y="5584261"/>
                <a:ext cx="2028697" cy="461665"/>
              </a:xfrm>
              <a:prstGeom prst="rect">
                <a:avLst/>
              </a:prstGeom>
              <a:blipFill rotWithShape="0">
                <a:blip r:embed="rId8"/>
                <a:stretch>
                  <a:fillRect l="-9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BlokTextu 16"/>
              <p:cNvSpPr txBox="1"/>
              <p:nvPr/>
            </p:nvSpPr>
            <p:spPr>
              <a:xfrm>
                <a:off x="9218703" y="5570165"/>
                <a:ext cx="21257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𝑥𝑦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BlokTextu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8703" y="5570165"/>
                <a:ext cx="2125775" cy="46166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7214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1283368" y="719068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 smtClean="0">
                <a:latin typeface="+mn-lt"/>
              </a:rPr>
              <a:t>Diffie</a:t>
            </a:r>
            <a:r>
              <a:rPr lang="en-US" b="1" dirty="0" smtClean="0">
                <a:latin typeface="+mn-lt"/>
              </a:rPr>
              <a:t>-Hellman</a:t>
            </a:r>
            <a:r>
              <a:rPr lang="en-US" b="1" dirty="0" smtClean="0"/>
              <a:t> – 1976</a:t>
            </a:r>
          </a:p>
          <a:p>
            <a:r>
              <a:rPr lang="en-US" b="1" dirty="0" smtClean="0"/>
              <a:t>Man-in-the-middle attack</a:t>
            </a:r>
            <a:endParaRPr lang="en-US" b="1" dirty="0"/>
          </a:p>
        </p:txBody>
      </p:sp>
      <p:grpSp>
        <p:nvGrpSpPr>
          <p:cNvPr id="3" name="Skupina 2"/>
          <p:cNvGrpSpPr/>
          <p:nvPr/>
        </p:nvGrpSpPr>
        <p:grpSpPr>
          <a:xfrm>
            <a:off x="3172026" y="2663250"/>
            <a:ext cx="6079155" cy="1184940"/>
            <a:chOff x="2251895" y="1690688"/>
            <a:chExt cx="6079155" cy="1184940"/>
          </a:xfrm>
        </p:grpSpPr>
        <p:sp>
          <p:nvSpPr>
            <p:cNvPr id="4" name="BlokTextu 3"/>
            <p:cNvSpPr txBox="1"/>
            <p:nvPr/>
          </p:nvSpPr>
          <p:spPr>
            <a:xfrm>
              <a:off x="2550695" y="1690688"/>
              <a:ext cx="48122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A</a:t>
              </a:r>
              <a:endParaRPr lang="en-US" sz="4000" dirty="0"/>
            </a:p>
          </p:txBody>
        </p:sp>
        <p:sp>
          <p:nvSpPr>
            <p:cNvPr id="5" name="BlokTextu 4"/>
            <p:cNvSpPr txBox="1"/>
            <p:nvPr/>
          </p:nvSpPr>
          <p:spPr>
            <a:xfrm>
              <a:off x="7563853" y="1690688"/>
              <a:ext cx="48122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B</a:t>
              </a:r>
              <a:endParaRPr lang="en-US" sz="40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BlokTextu 5"/>
                <p:cNvSpPr txBox="1"/>
                <p:nvPr/>
              </p:nvSpPr>
              <p:spPr>
                <a:xfrm>
                  <a:off x="2251895" y="2398574"/>
                  <a:ext cx="1078821" cy="477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en-US" sz="2500" b="0" i="0" smtClean="0"/>
                          <m:t> </m:t>
                        </m:r>
                        <m:r>
                          <m:rPr>
                            <m:sty m:val="p"/>
                          </m:rPr>
                          <a:rPr lang="el-G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ϵ</m:t>
                        </m:r>
                        <m:r>
                          <m:rPr>
                            <m:nor/>
                          </m:rPr>
                          <a:rPr lang="en-US" sz="25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sk-SK" sz="2500" smtClean="0"/>
                              <m:t>ℤ</m:t>
                            </m:r>
                          </m:e>
                          <m:sub>
                            <m: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sz="2500" dirty="0"/>
                </a:p>
              </p:txBody>
            </p:sp>
          </mc:Choice>
          <mc:Fallback xmlns="">
            <p:sp>
              <p:nvSpPr>
                <p:cNvPr id="6" name="BlokTextu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51895" y="2398574"/>
                  <a:ext cx="1078821" cy="477054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BlokTextu 6"/>
                <p:cNvSpPr txBox="1"/>
                <p:nvPr/>
              </p:nvSpPr>
              <p:spPr>
                <a:xfrm>
                  <a:off x="7277877" y="2398574"/>
                  <a:ext cx="1053173" cy="4770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sz="2500" b="0" i="0" smtClean="0"/>
                          <m:t>y</m:t>
                        </m:r>
                        <m:r>
                          <a:rPr lang="en-US" sz="25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sz="2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ϵ</m:t>
                        </m:r>
                        <m:r>
                          <m:rPr>
                            <m:nor/>
                          </m:rPr>
                          <a:rPr lang="en-US" sz="25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sk-SK" sz="2500" smtClean="0"/>
                              <m:t>ℤ</m:t>
                            </m:r>
                          </m:e>
                          <m:sub>
                            <m:r>
                              <a:rPr lang="en-US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sz="2500" dirty="0"/>
                </a:p>
              </p:txBody>
            </p:sp>
          </mc:Choice>
          <mc:Fallback xmlns="">
            <p:sp>
              <p:nvSpPr>
                <p:cNvPr id="7" name="BlokTextu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77877" y="2398574"/>
                  <a:ext cx="1053173" cy="477054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b="-897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BlokTextu 7"/>
              <p:cNvSpPr txBox="1"/>
              <p:nvPr/>
            </p:nvSpPr>
            <p:spPr>
              <a:xfrm>
                <a:off x="1283368" y="1930157"/>
                <a:ext cx="377731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,×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ϵ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𝑜𝑟𝑑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BlokTextu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3368" y="1930157"/>
                <a:ext cx="3777317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2262" t="-6667" b="-25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Rovná spojnica 8"/>
          <p:cNvCxnSpPr>
            <a:stCxn id="6" idx="2"/>
          </p:cNvCxnSpPr>
          <p:nvPr/>
        </p:nvCxnSpPr>
        <p:spPr>
          <a:xfrm>
            <a:off x="3711437" y="3848190"/>
            <a:ext cx="10331" cy="21836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Rovná spojnica 9"/>
          <p:cNvCxnSpPr/>
          <p:nvPr/>
        </p:nvCxnSpPr>
        <p:spPr>
          <a:xfrm>
            <a:off x="8724594" y="3848190"/>
            <a:ext cx="10331" cy="21836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BlokTextu 12"/>
          <p:cNvSpPr txBox="1"/>
          <p:nvPr/>
        </p:nvSpPr>
        <p:spPr>
          <a:xfrm>
            <a:off x="5833810" y="2663250"/>
            <a:ext cx="458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C</a:t>
            </a:r>
            <a:endParaRPr 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BlokTextu 13"/>
              <p:cNvSpPr txBox="1"/>
              <p:nvPr/>
            </p:nvSpPr>
            <p:spPr>
              <a:xfrm>
                <a:off x="5541563" y="3371136"/>
                <a:ext cx="1162178" cy="4770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500" b="0" i="1" smtClean="0">
                          <a:latin typeface="Cambria Math" panose="02040503050406030204" pitchFamily="18" charset="0"/>
                        </a:rPr>
                        <m:t>′</m:t>
                      </m:r>
                      <m:r>
                        <m:rPr>
                          <m:nor/>
                        </m:rPr>
                        <a:rPr lang="en-US" sz="2500" b="0" i="0" smtClean="0"/>
                        <m:t> </m:t>
                      </m:r>
                      <m:r>
                        <m:rPr>
                          <m:sty m:val="p"/>
                        </m:rPr>
                        <a:rPr lang="el-GR" sz="2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ϵ</m:t>
                      </m:r>
                      <m:r>
                        <m:rPr>
                          <m:nor/>
                        </m:rPr>
                        <a:rPr lang="en-US" sz="25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sk-SK" sz="2500" smtClean="0"/>
                            <m:t>ℤ</m:t>
                          </m:r>
                        </m:e>
                        <m:sub>
                          <m:r>
                            <a:rPr lang="en-US" sz="2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2500" dirty="0"/>
              </a:p>
            </p:txBody>
          </p:sp>
        </mc:Choice>
        <mc:Fallback xmlns="">
          <p:sp>
            <p:nvSpPr>
              <p:cNvPr id="14" name="BlokTextu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1563" y="3371136"/>
                <a:ext cx="1162178" cy="47705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0319248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457</Words>
  <Application>Microsoft Office PowerPoint</Application>
  <PresentationFormat>Širokouhlá</PresentationFormat>
  <Paragraphs>249</Paragraphs>
  <Slides>27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Motív Office</vt:lpstr>
      <vt:lpstr>Key distribution</vt:lpstr>
      <vt:lpstr>Content:</vt:lpstr>
      <vt:lpstr>What is key distribution ?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distribution</dc:title>
  <dc:creator>johnny</dc:creator>
  <cp:lastModifiedBy>johnny</cp:lastModifiedBy>
  <cp:revision>28</cp:revision>
  <dcterms:created xsi:type="dcterms:W3CDTF">2015-05-09T15:44:20Z</dcterms:created>
  <dcterms:modified xsi:type="dcterms:W3CDTF">2015-05-14T06:43:38Z</dcterms:modified>
</cp:coreProperties>
</file>