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7"/>
  </p:notesMasterIdLst>
  <p:handoutMasterIdLst>
    <p:handoutMasterId r:id="rId68"/>
  </p:handoutMasterIdLst>
  <p:sldIdLst>
    <p:sldId id="261" r:id="rId3"/>
    <p:sldId id="373" r:id="rId4"/>
    <p:sldId id="407" r:id="rId5"/>
    <p:sldId id="408" r:id="rId6"/>
    <p:sldId id="409" r:id="rId7"/>
    <p:sldId id="392" r:id="rId8"/>
    <p:sldId id="394" r:id="rId9"/>
    <p:sldId id="393" r:id="rId10"/>
    <p:sldId id="395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372" r:id="rId34"/>
    <p:sldId id="318" r:id="rId35"/>
    <p:sldId id="274" r:id="rId36"/>
    <p:sldId id="319" r:id="rId37"/>
    <p:sldId id="320" r:id="rId38"/>
    <p:sldId id="321" r:id="rId39"/>
    <p:sldId id="388" r:id="rId40"/>
    <p:sldId id="389" r:id="rId41"/>
    <p:sldId id="390" r:id="rId42"/>
    <p:sldId id="391" r:id="rId43"/>
    <p:sldId id="370" r:id="rId44"/>
    <p:sldId id="363" r:id="rId45"/>
    <p:sldId id="364" r:id="rId46"/>
    <p:sldId id="362" r:id="rId47"/>
    <p:sldId id="375" r:id="rId48"/>
    <p:sldId id="376" r:id="rId49"/>
    <p:sldId id="360" r:id="rId50"/>
    <p:sldId id="361" r:id="rId51"/>
    <p:sldId id="374" r:id="rId52"/>
    <p:sldId id="359" r:id="rId53"/>
    <p:sldId id="365" r:id="rId54"/>
    <p:sldId id="367" r:id="rId55"/>
    <p:sldId id="368" r:id="rId56"/>
    <p:sldId id="369" r:id="rId57"/>
    <p:sldId id="378" r:id="rId58"/>
    <p:sldId id="379" r:id="rId59"/>
    <p:sldId id="396" r:id="rId60"/>
    <p:sldId id="423" r:id="rId61"/>
    <p:sldId id="424" r:id="rId62"/>
    <p:sldId id="425" r:id="rId63"/>
    <p:sldId id="426" r:id="rId64"/>
    <p:sldId id="380" r:id="rId65"/>
    <p:sldId id="26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>
        <p:scale>
          <a:sx n="125" d="100"/>
          <a:sy n="125" d="100"/>
        </p:scale>
        <p:origin x="90" y="-8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9841-AFA2-4CA3-8E61-D64F615B5199}" type="datetime10">
              <a:rPr lang="sk-SK" smtClean="0"/>
              <a:t>07:02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D2F5-F37C-4FBE-B6B8-F7467BE2BB7C}" type="datetime10">
              <a:rPr lang="sk-SK" smtClean="0"/>
              <a:t>07:00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1E6A5C-2528-41A8-B753-2D2748E02B39}" type="datetime10">
              <a:rPr lang="sk-SK" smtClean="0"/>
              <a:t>07:00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22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7AEF-7714-4DC4-9D15-A19BCFD4F725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808-DED8-425B-A9E8-823A6AA3FD73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7977-619A-4AA6-BF94-096FEFE034AE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4196-0C7F-4ED9-88D7-59C09A0AB118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8E4E-2EC0-41B6-8327-C80443CDDE0F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F480-BD1B-4704-AAAF-2615E26E3026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1966-4E61-400C-AC03-065B21E5FD4E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F49-3511-4450-B80C-DDE195444527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F67622-FB95-451B-B05C-99B3B7A8A8DE}" type="datetime11">
              <a:rPr lang="en-US" smtClean="0"/>
              <a:t>07:00:36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88190"/>
            <a:ext cx="9604310" cy="1886696"/>
          </a:xfrm>
        </p:spPr>
        <p:txBody>
          <a:bodyPr>
            <a:normAutofit/>
          </a:bodyPr>
          <a:lstStyle/>
          <a:p>
            <a:pPr algn="l" defTabSz="914400">
              <a:lnSpc>
                <a:spcPct val="76000"/>
              </a:lnSpc>
              <a:spcBef>
                <a:spcPts val="0"/>
              </a:spcBef>
              <a:buNone/>
            </a:pPr>
            <a:r>
              <a:rPr lang="en-US" sz="6600" dirty="0" err="1">
                <a:solidFill>
                  <a:srgbClr val="2D2E2D"/>
                </a:solidFill>
                <a:latin typeface="Arial"/>
              </a:rPr>
              <a:t>Kryptoanal</a:t>
            </a:r>
            <a:r>
              <a:rPr lang="sk-SK" sz="6600" dirty="0" err="1">
                <a:solidFill>
                  <a:srgbClr val="2D2E2D"/>
                </a:solidFill>
                <a:latin typeface="Arial"/>
              </a:rPr>
              <a:t>ýza</a:t>
            </a:r>
            <a:r>
              <a:rPr lang="sk-SK" sz="6600" dirty="0">
                <a:solidFill>
                  <a:srgbClr val="2D2E2D"/>
                </a:solidFill>
                <a:latin typeface="Arial"/>
              </a:rPr>
              <a:t> šifier v mobilných sieťach</a:t>
            </a:r>
            <a:endParaRPr lang="sk-SK" sz="66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4190992"/>
            <a:ext cx="9604310" cy="2369197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D15A3E"/>
                </a:solidFill>
              </a:rPr>
              <a:t>RNDr</a:t>
            </a:r>
            <a:r>
              <a:rPr lang="en-US" sz="3600" dirty="0">
                <a:solidFill>
                  <a:srgbClr val="D15A3E"/>
                </a:solidFill>
              </a:rPr>
              <a:t>. Rastislav </a:t>
            </a:r>
            <a:r>
              <a:rPr lang="en-US" sz="3600" dirty="0" err="1">
                <a:solidFill>
                  <a:srgbClr val="D15A3E"/>
                </a:solidFill>
              </a:rPr>
              <a:t>Krivoš-Belluš</a:t>
            </a:r>
            <a:r>
              <a:rPr lang="en-US" sz="3600" dirty="0">
                <a:solidFill>
                  <a:srgbClr val="D15A3E"/>
                </a:solidFill>
              </a:rPr>
              <a:t>, PhD.</a:t>
            </a:r>
            <a:endParaRPr lang="en-US" sz="3600" b="0" i="0" dirty="0">
              <a:solidFill>
                <a:srgbClr val="D15A3E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3600" b="0" i="0" dirty="0" err="1">
                <a:solidFill>
                  <a:srgbClr val="D15A3E"/>
                </a:solidFill>
              </a:rPr>
              <a:t>Bc</a:t>
            </a:r>
            <a:r>
              <a:rPr lang="en-US" sz="3600" b="0" i="0" dirty="0">
                <a:solidFill>
                  <a:srgbClr val="D15A3E"/>
                </a:solidFill>
              </a:rPr>
              <a:t>. </a:t>
            </a:r>
            <a:r>
              <a:rPr lang="sk-SK" sz="3600" b="0" i="0" dirty="0">
                <a:solidFill>
                  <a:srgbClr val="D15A3E"/>
                </a:solidFill>
              </a:rPr>
              <a:t>Ján </a:t>
            </a:r>
            <a:r>
              <a:rPr lang="sk-SK" sz="3600" b="0" i="0" dirty="0" err="1">
                <a:solidFill>
                  <a:srgbClr val="D15A3E"/>
                </a:solidFill>
              </a:rPr>
              <a:t>Kotrady</a:t>
            </a:r>
            <a:endParaRPr lang="sk-SK" sz="36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endParaRPr lang="sk-SK" dirty="0">
              <a:solidFill>
                <a:srgbClr val="D15A3E"/>
              </a:solidFill>
            </a:endParaRP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CC814525-CF8A-4F3D-88D9-6AFAD6335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70826"/>
              </p:ext>
            </p:extLst>
          </p:nvPr>
        </p:nvGraphicFramePr>
        <p:xfrm>
          <a:off x="4028871" y="1924573"/>
          <a:ext cx="4134258" cy="3637328"/>
        </p:xfrm>
        <a:graphic>
          <a:graphicData uri="http://schemas.openxmlformats.org/drawingml/2006/table">
            <a:tbl>
              <a:tblPr/>
              <a:tblGrid>
                <a:gridCol w="1397496">
                  <a:extLst>
                    <a:ext uri="{9D8B030D-6E8A-4147-A177-3AD203B41FA5}">
                      <a16:colId xmlns:a16="http://schemas.microsoft.com/office/drawing/2014/main" val="2430279779"/>
                    </a:ext>
                  </a:extLst>
                </a:gridCol>
                <a:gridCol w="582290">
                  <a:extLst>
                    <a:ext uri="{9D8B030D-6E8A-4147-A177-3AD203B41FA5}">
                      <a16:colId xmlns:a16="http://schemas.microsoft.com/office/drawing/2014/main" val="3948604269"/>
                    </a:ext>
                  </a:extLst>
                </a:gridCol>
                <a:gridCol w="2154472">
                  <a:extLst>
                    <a:ext uri="{9D8B030D-6E8A-4147-A177-3AD203B41FA5}">
                      <a16:colId xmlns:a16="http://schemas.microsoft.com/office/drawing/2014/main" val="3803305740"/>
                    </a:ext>
                  </a:extLst>
                </a:gridCol>
              </a:tblGrid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33799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722259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166800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28691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41806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105366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056706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6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endParaRPr lang="sk-SK" dirty="0">
              <a:solidFill>
                <a:srgbClr val="D15A3E"/>
              </a:solidFill>
            </a:endParaRP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CC814525-CF8A-4F3D-88D9-6AFAD633592D}"/>
              </a:ext>
            </a:extLst>
          </p:cNvPr>
          <p:cNvGraphicFramePr>
            <a:graphicFrameLocks noGrp="1"/>
          </p:cNvGraphicFramePr>
          <p:nvPr/>
        </p:nvGraphicFramePr>
        <p:xfrm>
          <a:off x="4028871" y="1924573"/>
          <a:ext cx="4134258" cy="3637328"/>
        </p:xfrm>
        <a:graphic>
          <a:graphicData uri="http://schemas.openxmlformats.org/drawingml/2006/table">
            <a:tbl>
              <a:tblPr/>
              <a:tblGrid>
                <a:gridCol w="1397496">
                  <a:extLst>
                    <a:ext uri="{9D8B030D-6E8A-4147-A177-3AD203B41FA5}">
                      <a16:colId xmlns:a16="http://schemas.microsoft.com/office/drawing/2014/main" val="2430279779"/>
                    </a:ext>
                  </a:extLst>
                </a:gridCol>
                <a:gridCol w="582290">
                  <a:extLst>
                    <a:ext uri="{9D8B030D-6E8A-4147-A177-3AD203B41FA5}">
                      <a16:colId xmlns:a16="http://schemas.microsoft.com/office/drawing/2014/main" val="3948604269"/>
                    </a:ext>
                  </a:extLst>
                </a:gridCol>
                <a:gridCol w="2154472">
                  <a:extLst>
                    <a:ext uri="{9D8B030D-6E8A-4147-A177-3AD203B41FA5}">
                      <a16:colId xmlns:a16="http://schemas.microsoft.com/office/drawing/2014/main" val="3803305740"/>
                    </a:ext>
                  </a:extLst>
                </a:gridCol>
              </a:tblGrid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33799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722259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166800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28691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41806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105366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056706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616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id="{22DC3770-7914-4D7A-928E-DFBE2F439B23}"/>
                  </a:ext>
                </a:extLst>
              </p:cNvPr>
              <p:cNvSpPr txBox="1"/>
              <p:nvPr/>
            </p:nvSpPr>
            <p:spPr>
              <a:xfrm>
                <a:off x="3446724" y="1924573"/>
                <a:ext cx="582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id="{22DC3770-7914-4D7A-928E-DFBE2F439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724" y="1924573"/>
                <a:ext cx="58214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8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endParaRPr lang="sk-SK" dirty="0">
              <a:solidFill>
                <a:srgbClr val="D15A3E"/>
              </a:solidFill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51F0FE2-B07A-431F-A783-7AAD7DD9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98412"/>
              </p:ext>
            </p:extLst>
          </p:nvPr>
        </p:nvGraphicFramePr>
        <p:xfrm>
          <a:off x="1295400" y="1646238"/>
          <a:ext cx="9344345" cy="4741428"/>
        </p:xfrm>
        <a:graphic>
          <a:graphicData uri="http://schemas.openxmlformats.org/drawingml/2006/table">
            <a:tbl>
              <a:tblPr/>
              <a:tblGrid>
                <a:gridCol w="1355072">
                  <a:extLst>
                    <a:ext uri="{9D8B030D-6E8A-4147-A177-3AD203B41FA5}">
                      <a16:colId xmlns:a16="http://schemas.microsoft.com/office/drawing/2014/main" val="2656738857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3072210680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37395893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964556804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081510562"/>
                    </a:ext>
                  </a:extLst>
                </a:gridCol>
                <a:gridCol w="1355072">
                  <a:extLst>
                    <a:ext uri="{9D8B030D-6E8A-4147-A177-3AD203B41FA5}">
                      <a16:colId xmlns:a16="http://schemas.microsoft.com/office/drawing/2014/main" val="2110794539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2725675363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120043125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1330542013"/>
                    </a:ext>
                  </a:extLst>
                </a:gridCol>
                <a:gridCol w="1834993">
                  <a:extLst>
                    <a:ext uri="{9D8B030D-6E8A-4147-A177-3AD203B41FA5}">
                      <a16:colId xmlns:a16="http://schemas.microsoft.com/office/drawing/2014/main" val="3424901707"/>
                    </a:ext>
                  </a:extLst>
                </a:gridCol>
              </a:tblGrid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0534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37997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27301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03312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395841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94865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41172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0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0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endParaRPr lang="sk-SK" dirty="0">
              <a:solidFill>
                <a:srgbClr val="D15A3E"/>
              </a:solidFill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51F0FE2-B07A-431F-A783-7AAD7DD9B08D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646238"/>
          <a:ext cx="9344345" cy="4741428"/>
        </p:xfrm>
        <a:graphic>
          <a:graphicData uri="http://schemas.openxmlformats.org/drawingml/2006/table">
            <a:tbl>
              <a:tblPr/>
              <a:tblGrid>
                <a:gridCol w="1355072">
                  <a:extLst>
                    <a:ext uri="{9D8B030D-6E8A-4147-A177-3AD203B41FA5}">
                      <a16:colId xmlns:a16="http://schemas.microsoft.com/office/drawing/2014/main" val="2656738857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3072210680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37395893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964556804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081510562"/>
                    </a:ext>
                  </a:extLst>
                </a:gridCol>
                <a:gridCol w="1355072">
                  <a:extLst>
                    <a:ext uri="{9D8B030D-6E8A-4147-A177-3AD203B41FA5}">
                      <a16:colId xmlns:a16="http://schemas.microsoft.com/office/drawing/2014/main" val="2110794539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2725675363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120043125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1330542013"/>
                    </a:ext>
                  </a:extLst>
                </a:gridCol>
                <a:gridCol w="1834993">
                  <a:extLst>
                    <a:ext uri="{9D8B030D-6E8A-4147-A177-3AD203B41FA5}">
                      <a16:colId xmlns:a16="http://schemas.microsoft.com/office/drawing/2014/main" val="3424901707"/>
                    </a:ext>
                  </a:extLst>
                </a:gridCol>
              </a:tblGrid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0534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37997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27301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03312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395841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94865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41172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Koncový bod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0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endParaRPr lang="sk-SK" dirty="0">
              <a:solidFill>
                <a:srgbClr val="D15A3E"/>
              </a:solidFill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51F0FE2-B07A-431F-A783-7AAD7DD9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79867"/>
              </p:ext>
            </p:extLst>
          </p:nvPr>
        </p:nvGraphicFramePr>
        <p:xfrm>
          <a:off x="1295400" y="1646238"/>
          <a:ext cx="9344345" cy="4741428"/>
        </p:xfrm>
        <a:graphic>
          <a:graphicData uri="http://schemas.openxmlformats.org/drawingml/2006/table">
            <a:tbl>
              <a:tblPr/>
              <a:tblGrid>
                <a:gridCol w="1355072">
                  <a:extLst>
                    <a:ext uri="{9D8B030D-6E8A-4147-A177-3AD203B41FA5}">
                      <a16:colId xmlns:a16="http://schemas.microsoft.com/office/drawing/2014/main" val="2656738857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3072210680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37395893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964556804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081510562"/>
                    </a:ext>
                  </a:extLst>
                </a:gridCol>
                <a:gridCol w="1355072">
                  <a:extLst>
                    <a:ext uri="{9D8B030D-6E8A-4147-A177-3AD203B41FA5}">
                      <a16:colId xmlns:a16="http://schemas.microsoft.com/office/drawing/2014/main" val="2110794539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2725675363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120043125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1330542013"/>
                    </a:ext>
                  </a:extLst>
                </a:gridCol>
                <a:gridCol w="1834993">
                  <a:extLst>
                    <a:ext uri="{9D8B030D-6E8A-4147-A177-3AD203B41FA5}">
                      <a16:colId xmlns:a16="http://schemas.microsoft.com/office/drawing/2014/main" val="3424901707"/>
                    </a:ext>
                  </a:extLst>
                </a:gridCol>
              </a:tblGrid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0534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37997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27301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03312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395841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94865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41172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0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7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endParaRPr lang="sk-SK" dirty="0">
              <a:solidFill>
                <a:srgbClr val="D15A3E"/>
              </a:solidFill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51F0FE2-B07A-431F-A783-7AAD7DD9B08D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646238"/>
          <a:ext cx="9344345" cy="4741428"/>
        </p:xfrm>
        <a:graphic>
          <a:graphicData uri="http://schemas.openxmlformats.org/drawingml/2006/table">
            <a:tbl>
              <a:tblPr/>
              <a:tblGrid>
                <a:gridCol w="1355072">
                  <a:extLst>
                    <a:ext uri="{9D8B030D-6E8A-4147-A177-3AD203B41FA5}">
                      <a16:colId xmlns:a16="http://schemas.microsoft.com/office/drawing/2014/main" val="2656738857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3072210680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37395893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964556804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081510562"/>
                    </a:ext>
                  </a:extLst>
                </a:gridCol>
                <a:gridCol w="1355072">
                  <a:extLst>
                    <a:ext uri="{9D8B030D-6E8A-4147-A177-3AD203B41FA5}">
                      <a16:colId xmlns:a16="http://schemas.microsoft.com/office/drawing/2014/main" val="2110794539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2725675363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120043125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1330542013"/>
                    </a:ext>
                  </a:extLst>
                </a:gridCol>
                <a:gridCol w="1834993">
                  <a:extLst>
                    <a:ext uri="{9D8B030D-6E8A-4147-A177-3AD203B41FA5}">
                      <a16:colId xmlns:a16="http://schemas.microsoft.com/office/drawing/2014/main" val="3424901707"/>
                    </a:ext>
                  </a:extLst>
                </a:gridCol>
              </a:tblGrid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0534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37997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27301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03312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395841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94865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41172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0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r>
              <a:rPr lang="sk-SK" dirty="0">
                <a:solidFill>
                  <a:srgbClr val="D15A3E"/>
                </a:solidFill>
              </a:rPr>
              <a:t> - kolízie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51F0FE2-B07A-431F-A783-7AAD7DD9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88676"/>
              </p:ext>
            </p:extLst>
          </p:nvPr>
        </p:nvGraphicFramePr>
        <p:xfrm>
          <a:off x="1295400" y="1646238"/>
          <a:ext cx="9344345" cy="4741428"/>
        </p:xfrm>
        <a:graphic>
          <a:graphicData uri="http://schemas.openxmlformats.org/drawingml/2006/table">
            <a:tbl>
              <a:tblPr/>
              <a:tblGrid>
                <a:gridCol w="1355072">
                  <a:extLst>
                    <a:ext uri="{9D8B030D-6E8A-4147-A177-3AD203B41FA5}">
                      <a16:colId xmlns:a16="http://schemas.microsoft.com/office/drawing/2014/main" val="2656738857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3072210680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37395893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964556804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081510562"/>
                    </a:ext>
                  </a:extLst>
                </a:gridCol>
                <a:gridCol w="1355072">
                  <a:extLst>
                    <a:ext uri="{9D8B030D-6E8A-4147-A177-3AD203B41FA5}">
                      <a16:colId xmlns:a16="http://schemas.microsoft.com/office/drawing/2014/main" val="2110794539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2725675363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1200431256"/>
                    </a:ext>
                  </a:extLst>
                </a:gridCol>
                <a:gridCol w="564612">
                  <a:extLst>
                    <a:ext uri="{9D8B030D-6E8A-4147-A177-3AD203B41FA5}">
                      <a16:colId xmlns:a16="http://schemas.microsoft.com/office/drawing/2014/main" val="1330542013"/>
                    </a:ext>
                  </a:extLst>
                </a:gridCol>
                <a:gridCol w="1834993">
                  <a:extLst>
                    <a:ext uri="{9D8B030D-6E8A-4147-A177-3AD203B41FA5}">
                      <a16:colId xmlns:a16="http://schemas.microsoft.com/office/drawing/2014/main" val="3424901707"/>
                    </a:ext>
                  </a:extLst>
                </a:gridCol>
              </a:tblGrid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0534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37997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27301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03312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395841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94865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41172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08551"/>
                  </a:ext>
                </a:extLst>
              </a:tr>
            </a:tbl>
          </a:graphicData>
        </a:graphic>
      </p:graphicFrame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9AF62971-D80F-4745-A7CB-33D9F0D21C00}"/>
              </a:ext>
            </a:extLst>
          </p:cNvPr>
          <p:cNvCxnSpPr/>
          <p:nvPr/>
        </p:nvCxnSpPr>
        <p:spPr>
          <a:xfrm flipV="1">
            <a:off x="5524500" y="2590800"/>
            <a:ext cx="17018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7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 </a:t>
            </a:r>
            <a:r>
              <a:rPr lang="sk-SK" dirty="0" err="1">
                <a:solidFill>
                  <a:srgbClr val="D15A3E"/>
                </a:solidFill>
              </a:rPr>
              <a:t>Time-Memory-data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tradeoff</a:t>
            </a:r>
            <a:r>
              <a:rPr lang="sk-SK" dirty="0">
                <a:solidFill>
                  <a:srgbClr val="D15A3E"/>
                </a:solidFill>
              </a:rPr>
              <a:t> - kolízie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51F0FE2-B07A-431F-A783-7AAD7DD9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2726"/>
              </p:ext>
            </p:extLst>
          </p:nvPr>
        </p:nvGraphicFramePr>
        <p:xfrm>
          <a:off x="768349" y="1646238"/>
          <a:ext cx="10655301" cy="4741428"/>
        </p:xfrm>
        <a:graphic>
          <a:graphicData uri="http://schemas.openxmlformats.org/drawingml/2006/table">
            <a:tbl>
              <a:tblPr/>
              <a:tblGrid>
                <a:gridCol w="972347">
                  <a:extLst>
                    <a:ext uri="{9D8B030D-6E8A-4147-A177-3AD203B41FA5}">
                      <a16:colId xmlns:a16="http://schemas.microsoft.com/office/drawing/2014/main" val="2656738857"/>
                    </a:ext>
                  </a:extLst>
                </a:gridCol>
                <a:gridCol w="405144">
                  <a:extLst>
                    <a:ext uri="{9D8B030D-6E8A-4147-A177-3AD203B41FA5}">
                      <a16:colId xmlns:a16="http://schemas.microsoft.com/office/drawing/2014/main" val="3072210680"/>
                    </a:ext>
                  </a:extLst>
                </a:gridCol>
                <a:gridCol w="1130760">
                  <a:extLst>
                    <a:ext uri="{9D8B030D-6E8A-4147-A177-3AD203B41FA5}">
                      <a16:colId xmlns:a16="http://schemas.microsoft.com/office/drawing/2014/main" val="237395893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6455680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8151056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11079453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72567536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20043125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33054201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42490170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29611355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6444549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93856525"/>
                    </a:ext>
                  </a:extLst>
                </a:gridCol>
              </a:tblGrid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0534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537997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2273013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000…3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303312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395841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194865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441172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fff…f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A5/1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→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...0000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908551"/>
                  </a:ext>
                </a:extLst>
              </a:tr>
            </a:tbl>
          </a:graphicData>
        </a:graphic>
      </p:graphicFrame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B247FC9B-0E5F-4402-9BE5-F26047845B33}"/>
              </a:ext>
            </a:extLst>
          </p:cNvPr>
          <p:cNvCxnSpPr/>
          <p:nvPr/>
        </p:nvCxnSpPr>
        <p:spPr>
          <a:xfrm>
            <a:off x="1930400" y="1809750"/>
            <a:ext cx="0" cy="444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BD0471A1-9D6D-46D0-8C6C-9E219DEEEF41}"/>
              </a:ext>
            </a:extLst>
          </p:cNvPr>
          <p:cNvCxnSpPr/>
          <p:nvPr/>
        </p:nvCxnSpPr>
        <p:spPr>
          <a:xfrm>
            <a:off x="3568700" y="1809750"/>
            <a:ext cx="0" cy="444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6C324E66-1F32-4699-BE4C-8964FA4F87B9}"/>
              </a:ext>
            </a:extLst>
          </p:cNvPr>
          <p:cNvCxnSpPr/>
          <p:nvPr/>
        </p:nvCxnSpPr>
        <p:spPr>
          <a:xfrm>
            <a:off x="5969000" y="1803400"/>
            <a:ext cx="0" cy="444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648F3EB8-E59D-4943-8732-257B13D5CB18}"/>
              </a:ext>
            </a:extLst>
          </p:cNvPr>
          <p:cNvCxnSpPr/>
          <p:nvPr/>
        </p:nvCxnSpPr>
        <p:spPr>
          <a:xfrm>
            <a:off x="7645400" y="1803400"/>
            <a:ext cx="0" cy="444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5C4969F9-72DA-470C-9ED1-02BA031C26F5}"/>
              </a:ext>
            </a:extLst>
          </p:cNvPr>
          <p:cNvCxnSpPr/>
          <p:nvPr/>
        </p:nvCxnSpPr>
        <p:spPr>
          <a:xfrm>
            <a:off x="9436100" y="1809750"/>
            <a:ext cx="0" cy="4445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7FDDD6EF-DCF6-4DF0-AF95-5C060BB3976C}"/>
              </a:ext>
            </a:extLst>
          </p:cNvPr>
          <p:cNvCxnSpPr/>
          <p:nvPr/>
        </p:nvCxnSpPr>
        <p:spPr>
          <a:xfrm>
            <a:off x="11150600" y="1809750"/>
            <a:ext cx="0" cy="4445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sup>
                    </m:sSup>
                  </m:oMath>
                </a14:m>
                <a:r>
                  <a:rPr lang="sk-SK" dirty="0"/>
                  <a:t> - počet možných stavov</a:t>
                </a:r>
              </a:p>
              <a:p>
                <a:r>
                  <a:rPr lang="sk-SK" dirty="0"/>
                  <a:t>Naivná tabuľka</a:t>
                </a:r>
                <a:r>
                  <a:rPr lang="en-US" dirty="0"/>
                  <a:t>: 296 EB</a:t>
                </a:r>
                <a:r>
                  <a:rPr lang="sk-SK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exabajt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Zredukovanie</a:t>
                </a:r>
                <a:r>
                  <a:rPr lang="en-US" dirty="0"/>
                  <a:t> </a:t>
                </a:r>
                <a:r>
                  <a:rPr lang="en-US" dirty="0" err="1"/>
                  <a:t>vn</a:t>
                </a:r>
                <a:r>
                  <a:rPr lang="sk-SK" dirty="0" err="1"/>
                  <a:t>útorných</a:t>
                </a:r>
                <a:r>
                  <a:rPr lang="sk-SK" dirty="0"/>
                  <a:t> stavov o 3 bity </a:t>
                </a:r>
                <a:r>
                  <a:rPr lang="en-US" dirty="0"/>
                  <a:t>(</a:t>
                </a:r>
                <a:r>
                  <a:rPr lang="en-US" dirty="0" err="1"/>
                  <a:t>efekt</a:t>
                </a:r>
                <a:r>
                  <a:rPr lang="sk-SK" dirty="0" err="1"/>
                  <a:t>ívny</a:t>
                </a:r>
                <a:r>
                  <a:rPr lang="sk-SK" dirty="0"/>
                  <a:t> počet bitov</a:t>
                </a:r>
                <a:r>
                  <a:rPr lang="en-US" dirty="0"/>
                  <a:t>): 37 EB</a:t>
                </a:r>
              </a:p>
              <a:p>
                <a:r>
                  <a:rPr lang="en-US" dirty="0"/>
                  <a:t>GSM Frame 4x </a:t>
                </a:r>
                <a:r>
                  <a:rPr lang="en-US" dirty="0" err="1"/>
                  <a:t>po</a:t>
                </a:r>
                <a:r>
                  <a:rPr lang="en-US" dirty="0"/>
                  <a:t> 114 </a:t>
                </a:r>
                <a:r>
                  <a:rPr lang="en-US" dirty="0" err="1"/>
                  <a:t>bitov</a:t>
                </a:r>
                <a:r>
                  <a:rPr lang="en-US" dirty="0"/>
                  <a:t> – </a:t>
                </a:r>
                <a:r>
                  <a:rPr lang="en-US" dirty="0" err="1"/>
                  <a:t>potrebujeme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 64 =&gt; 204 r</a:t>
                </a:r>
                <a:r>
                  <a:rPr lang="sk-SK" dirty="0" err="1"/>
                  <a:t>ôznych</a:t>
                </a:r>
                <a:r>
                  <a:rPr lang="sk-SK" dirty="0"/>
                  <a:t> posunov </a:t>
                </a:r>
              </a:p>
              <a:p>
                <a:pPr lvl="1"/>
                <a:r>
                  <a:rPr lang="sk-SK" dirty="0"/>
                  <a:t>37/204</a:t>
                </a:r>
                <a:endParaRPr lang="en-US" dirty="0"/>
              </a:p>
              <a:p>
                <a:r>
                  <a:rPr lang="sk-SK" dirty="0"/>
                  <a:t>Zavedenie 4096 blokov -</a:t>
                </a:r>
                <a:r>
                  <a:rPr lang="en-US" dirty="0"/>
                  <a:t>&gt; 37/204/4096 = 44 TB</a:t>
                </a:r>
              </a:p>
              <a:p>
                <a:r>
                  <a:rPr lang="en-US" dirty="0" err="1"/>
                  <a:t>Zavedenie</a:t>
                </a:r>
                <a:r>
                  <a:rPr lang="en-US" dirty="0"/>
                  <a:t> 8 </a:t>
                </a:r>
                <a:r>
                  <a:rPr lang="en-US" dirty="0" err="1"/>
                  <a:t>farieb</a:t>
                </a:r>
                <a:r>
                  <a:rPr lang="en-US" dirty="0"/>
                  <a:t> = 5,5 TB</a:t>
                </a:r>
              </a:p>
              <a:p>
                <a:r>
                  <a:rPr lang="en-US" dirty="0" err="1"/>
                  <a:t>Zredukovanie</a:t>
                </a:r>
                <a:r>
                  <a:rPr lang="en-US" dirty="0"/>
                  <a:t> v</a:t>
                </a:r>
                <a:r>
                  <a:rPr lang="sk-SK" dirty="0" err="1"/>
                  <a:t>ýšky</a:t>
                </a:r>
                <a:r>
                  <a:rPr lang="sk-SK" dirty="0"/>
                  <a:t> tabuľky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sk-SK" dirty="0"/>
                  <a:t> a použijeme </a:t>
                </a:r>
                <a:r>
                  <a:rPr lang="sk-SK" dirty="0" err="1"/>
                  <a:t>hash</a:t>
                </a:r>
                <a:endParaRPr lang="sk-SK" dirty="0"/>
              </a:p>
              <a:p>
                <a:r>
                  <a:rPr lang="sk-SK" dirty="0"/>
                  <a:t>Zakódovanie </a:t>
                </a:r>
                <a:r>
                  <a:rPr lang="sk-SK" dirty="0" err="1"/>
                  <a:t>endpointu</a:t>
                </a:r>
                <a:r>
                  <a:rPr lang="sk-SK" dirty="0"/>
                  <a:t> = 1.8T </a:t>
                </a:r>
                <a:endParaRPr lang="en-US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08" t="-30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9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– nebudú správy typu NOP</a:t>
            </a: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AA7E9E00-FA4D-4ED7-B8DB-7B0A8DAF1AC1}"/>
              </a:ext>
            </a:extLst>
          </p:cNvPr>
          <p:cNvSpPr/>
          <p:nvPr/>
        </p:nvSpPr>
        <p:spPr>
          <a:xfrm>
            <a:off x="3314349" y="3200996"/>
            <a:ext cx="4655890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Frame</a:t>
            </a: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5AA3A85-C4F6-4D22-B8F6-30A84D3F0AAB}"/>
              </a:ext>
            </a:extLst>
          </p:cNvPr>
          <p:cNvSpPr/>
          <p:nvPr/>
        </p:nvSpPr>
        <p:spPr>
          <a:xfrm>
            <a:off x="1721142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AD7233BC-DBEF-40D2-91BB-41D86B6CC2D6}"/>
              </a:ext>
            </a:extLst>
          </p:cNvPr>
          <p:cNvSpPr/>
          <p:nvPr/>
        </p:nvSpPr>
        <p:spPr>
          <a:xfrm>
            <a:off x="3814893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B659AAF-F091-44EE-AB7A-FE94B0C96E57}"/>
              </a:ext>
            </a:extLst>
          </p:cNvPr>
          <p:cNvSpPr/>
          <p:nvPr/>
        </p:nvSpPr>
        <p:spPr>
          <a:xfrm>
            <a:off x="5834542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6E965C4-16D7-4AA0-AD08-D22310F58223}"/>
              </a:ext>
            </a:extLst>
          </p:cNvPr>
          <p:cNvSpPr/>
          <p:nvPr/>
        </p:nvSpPr>
        <p:spPr>
          <a:xfrm>
            <a:off x="7854193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737B0F5D-A541-440A-B470-DA9CAADA3ED1}"/>
              </a:ext>
            </a:extLst>
          </p:cNvPr>
          <p:cNvCxnSpPr/>
          <p:nvPr/>
        </p:nvCxnSpPr>
        <p:spPr>
          <a:xfrm flipH="1">
            <a:off x="1721142" y="3679168"/>
            <a:ext cx="1600898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CF6AFA3B-DE2C-4554-B7FA-4127E16E24A9}"/>
              </a:ext>
            </a:extLst>
          </p:cNvPr>
          <p:cNvCxnSpPr>
            <a:cxnSpLocks/>
          </p:cNvCxnSpPr>
          <p:nvPr/>
        </p:nvCxnSpPr>
        <p:spPr>
          <a:xfrm flipH="1">
            <a:off x="3487025" y="3679168"/>
            <a:ext cx="980111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74872CF1-1D02-464A-835B-FC5DD3C616CD}"/>
              </a:ext>
            </a:extLst>
          </p:cNvPr>
          <p:cNvCxnSpPr>
            <a:cxnSpLocks/>
          </p:cNvCxnSpPr>
          <p:nvPr/>
        </p:nvCxnSpPr>
        <p:spPr>
          <a:xfrm flipH="1">
            <a:off x="3814894" y="3679168"/>
            <a:ext cx="652242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15B9F6B2-12C3-4F15-B78C-34BDB1ECA98B}"/>
              </a:ext>
            </a:extLst>
          </p:cNvPr>
          <p:cNvCxnSpPr>
            <a:cxnSpLocks/>
          </p:cNvCxnSpPr>
          <p:nvPr/>
        </p:nvCxnSpPr>
        <p:spPr>
          <a:xfrm flipH="1">
            <a:off x="5605246" y="3679168"/>
            <a:ext cx="157991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CD767360-DA15-4355-BD2B-141A3937691B}"/>
              </a:ext>
            </a:extLst>
          </p:cNvPr>
          <p:cNvCxnSpPr>
            <a:cxnSpLocks/>
          </p:cNvCxnSpPr>
          <p:nvPr/>
        </p:nvCxnSpPr>
        <p:spPr>
          <a:xfrm>
            <a:off x="5763237" y="3679168"/>
            <a:ext cx="40895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3007FC16-9FAE-46BC-977E-ED076977A852}"/>
              </a:ext>
            </a:extLst>
          </p:cNvPr>
          <p:cNvCxnSpPr>
            <a:cxnSpLocks/>
          </p:cNvCxnSpPr>
          <p:nvPr/>
        </p:nvCxnSpPr>
        <p:spPr>
          <a:xfrm>
            <a:off x="6866738" y="3679168"/>
            <a:ext cx="793805" cy="49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4361EDC5-B7A4-4F0C-B772-A3D6E5858222}"/>
              </a:ext>
            </a:extLst>
          </p:cNvPr>
          <p:cNvCxnSpPr>
            <a:cxnSpLocks/>
          </p:cNvCxnSpPr>
          <p:nvPr/>
        </p:nvCxnSpPr>
        <p:spPr>
          <a:xfrm>
            <a:off x="7970239" y="3679168"/>
            <a:ext cx="1711355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B397AB33-DBB6-4544-AD2C-32D151575ED3}"/>
              </a:ext>
            </a:extLst>
          </p:cNvPr>
          <p:cNvCxnSpPr>
            <a:cxnSpLocks/>
          </p:cNvCxnSpPr>
          <p:nvPr/>
        </p:nvCxnSpPr>
        <p:spPr>
          <a:xfrm>
            <a:off x="6901347" y="3689952"/>
            <a:ext cx="951446" cy="46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D2F50A11-111C-449E-BC3B-BFFCD45D7BAA}"/>
                  </a:ext>
                </a:extLst>
              </p:cNvPr>
              <p:cNvSpPr txBox="1"/>
              <p:nvPr/>
            </p:nvSpPr>
            <p:spPr>
              <a:xfrm>
                <a:off x="2502594" y="4677480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D2F50A11-111C-449E-BC3B-BFFCD45D7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94" y="4677480"/>
                <a:ext cx="264496" cy="276999"/>
              </a:xfrm>
              <a:prstGeom prst="rect">
                <a:avLst/>
              </a:prstGeom>
              <a:blipFill>
                <a:blip r:embed="rId2"/>
                <a:stretch>
                  <a:fillRect l="-23256" r="-23256" b="-195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6178A591-1F3D-4419-8483-B1A50C8123C4}"/>
                  </a:ext>
                </a:extLst>
              </p:cNvPr>
              <p:cNvSpPr txBox="1"/>
              <p:nvPr/>
            </p:nvSpPr>
            <p:spPr>
              <a:xfrm>
                <a:off x="4596345" y="4678178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6178A591-1F3D-4419-8483-B1A50C81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345" y="4678178"/>
                <a:ext cx="264496" cy="276999"/>
              </a:xfrm>
              <a:prstGeom prst="rect">
                <a:avLst/>
              </a:prstGeom>
              <a:blipFill>
                <a:blip r:embed="rId3"/>
                <a:stretch>
                  <a:fillRect l="-23256" r="-23256" b="-195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BFEB9ED1-5AC2-4B1D-9452-4B0033D7F584}"/>
                  </a:ext>
                </a:extLst>
              </p:cNvPr>
              <p:cNvSpPr txBox="1"/>
              <p:nvPr/>
            </p:nvSpPr>
            <p:spPr>
              <a:xfrm>
                <a:off x="6557848" y="4677479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BFEB9ED1-5AC2-4B1D-9452-4B0033D7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48" y="4677479"/>
                <a:ext cx="264496" cy="276999"/>
              </a:xfrm>
              <a:prstGeom prst="rect">
                <a:avLst/>
              </a:prstGeom>
              <a:blipFill>
                <a:blip r:embed="rId4"/>
                <a:stretch>
                  <a:fillRect l="-23256" r="-23256" b="-195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lokTextu 28">
                <a:extLst>
                  <a:ext uri="{FF2B5EF4-FFF2-40B4-BE49-F238E27FC236}">
                    <a16:creationId xmlns:a16="http://schemas.microsoft.com/office/drawing/2014/main" id="{31354801-E841-4C45-953B-A1F0F4AA391E}"/>
                  </a:ext>
                </a:extLst>
              </p:cNvPr>
              <p:cNvSpPr txBox="1"/>
              <p:nvPr/>
            </p:nvSpPr>
            <p:spPr>
              <a:xfrm>
                <a:off x="8635645" y="4677479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9" name="BlokTextu 28">
                <a:extLst>
                  <a:ext uri="{FF2B5EF4-FFF2-40B4-BE49-F238E27FC236}">
                    <a16:creationId xmlns:a16="http://schemas.microsoft.com/office/drawing/2014/main" id="{31354801-E841-4C45-953B-A1F0F4AA3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645" y="4677479"/>
                <a:ext cx="264496" cy="276999"/>
              </a:xfrm>
              <a:prstGeom prst="rect">
                <a:avLst/>
              </a:prstGeom>
              <a:blipFill>
                <a:blip r:embed="rId5"/>
                <a:stretch>
                  <a:fillRect l="-23256" r="-23256" b="-195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dĺžnik 29">
            <a:extLst>
              <a:ext uri="{FF2B5EF4-FFF2-40B4-BE49-F238E27FC236}">
                <a16:creationId xmlns:a16="http://schemas.microsoft.com/office/drawing/2014/main" id="{14024A78-5160-473B-9ED9-0062F45D3162}"/>
              </a:ext>
            </a:extLst>
          </p:cNvPr>
          <p:cNvSpPr/>
          <p:nvPr/>
        </p:nvSpPr>
        <p:spPr>
          <a:xfrm>
            <a:off x="1721142" y="4987256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Keystream</a:t>
            </a:r>
            <a:r>
              <a:rPr lang="sk-SK" dirty="0"/>
              <a:t> 1</a:t>
            </a:r>
          </a:p>
        </p:txBody>
      </p:sp>
      <p:sp>
        <p:nvSpPr>
          <p:cNvPr id="31" name="Obdĺžnik 30">
            <a:extLst>
              <a:ext uri="{FF2B5EF4-FFF2-40B4-BE49-F238E27FC236}">
                <a16:creationId xmlns:a16="http://schemas.microsoft.com/office/drawing/2014/main" id="{478593F5-A21E-4D50-BC42-522923EB62D4}"/>
              </a:ext>
            </a:extLst>
          </p:cNvPr>
          <p:cNvSpPr/>
          <p:nvPr/>
        </p:nvSpPr>
        <p:spPr>
          <a:xfrm>
            <a:off x="3814892" y="4987256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Keystream</a:t>
            </a:r>
            <a:r>
              <a:rPr lang="sk-SK" dirty="0"/>
              <a:t> 2</a:t>
            </a: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8A81EE3F-6BD4-4A3C-B537-BBDCFF4CC08D}"/>
              </a:ext>
            </a:extLst>
          </p:cNvPr>
          <p:cNvSpPr/>
          <p:nvPr/>
        </p:nvSpPr>
        <p:spPr>
          <a:xfrm>
            <a:off x="5833142" y="4987254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Keystream</a:t>
            </a:r>
            <a:r>
              <a:rPr lang="sk-SK" dirty="0"/>
              <a:t> 2</a:t>
            </a:r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9BC036B5-214B-4CB9-AD78-8BAF75E412DA}"/>
              </a:ext>
            </a:extLst>
          </p:cNvPr>
          <p:cNvSpPr/>
          <p:nvPr/>
        </p:nvSpPr>
        <p:spPr>
          <a:xfrm>
            <a:off x="7854193" y="4963669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Keystream</a:t>
            </a:r>
            <a:r>
              <a:rPr lang="sk-SK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61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D15A3E"/>
                </a:solidFill>
              </a:rPr>
              <a:t>Obsah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Šifry v mobilných sieťach</a:t>
            </a:r>
          </a:p>
          <a:p>
            <a:r>
              <a:rPr lang="sk-SK" dirty="0" err="1"/>
              <a:t>Time-memory-data</a:t>
            </a:r>
            <a:r>
              <a:rPr lang="sk-SK" dirty="0"/>
              <a:t> </a:t>
            </a:r>
            <a:r>
              <a:rPr lang="sk-SK" dirty="0" err="1"/>
              <a:t>tradeoff</a:t>
            </a:r>
            <a:endParaRPr lang="sk-SK" dirty="0"/>
          </a:p>
          <a:p>
            <a:pPr lvl="1"/>
            <a:r>
              <a:rPr lang="en-US" dirty="0"/>
              <a:t>NOHL, </a:t>
            </a:r>
            <a:r>
              <a:rPr lang="en-US" dirty="0" err="1"/>
              <a:t>Karsten</a:t>
            </a:r>
            <a:r>
              <a:rPr lang="en-US" dirty="0"/>
              <a:t>. Attacking phone privacy. </a:t>
            </a:r>
            <a:r>
              <a:rPr lang="en-US" i="1" dirty="0"/>
              <a:t>Black Hat USA</a:t>
            </a:r>
            <a:r>
              <a:rPr lang="en-US" dirty="0"/>
              <a:t>, 2010, 1-6.</a:t>
            </a:r>
            <a:endParaRPr lang="sk-SK" dirty="0"/>
          </a:p>
          <a:p>
            <a:pPr lvl="1"/>
            <a:r>
              <a:rPr lang="en-US" dirty="0"/>
              <a:t>GSM: </a:t>
            </a:r>
            <a:r>
              <a:rPr lang="en-US" dirty="0" err="1"/>
              <a:t>Srsly</a:t>
            </a:r>
            <a:r>
              <a:rPr lang="en-US" dirty="0"/>
              <a:t> ? – </a:t>
            </a:r>
            <a:r>
              <a:rPr lang="en-US" dirty="0" err="1"/>
              <a:t>Pr</a:t>
            </a:r>
            <a:r>
              <a:rPr lang="sk-SK" dirty="0" err="1"/>
              <a:t>íspevok</a:t>
            </a:r>
            <a:r>
              <a:rPr lang="sk-SK" dirty="0"/>
              <a:t> na konferencií, 26th Chaos </a:t>
            </a:r>
            <a:r>
              <a:rPr lang="sk-SK" dirty="0" err="1"/>
              <a:t>Communication</a:t>
            </a:r>
            <a:r>
              <a:rPr lang="sk-SK" dirty="0"/>
              <a:t> </a:t>
            </a:r>
            <a:r>
              <a:rPr lang="sk-SK" dirty="0" err="1"/>
              <a:t>Congress</a:t>
            </a:r>
            <a:r>
              <a:rPr lang="sk-SK" dirty="0"/>
              <a:t>, </a:t>
            </a:r>
            <a:r>
              <a:rPr lang="sk-SK" dirty="0" err="1"/>
              <a:t>Paget</a:t>
            </a:r>
            <a:r>
              <a:rPr lang="sk-SK" dirty="0"/>
              <a:t> Ch., </a:t>
            </a:r>
            <a:r>
              <a:rPr lang="sk-SK" dirty="0" err="1"/>
              <a:t>Nohl</a:t>
            </a:r>
            <a:r>
              <a:rPr lang="sk-SK" dirty="0"/>
              <a:t> K.</a:t>
            </a:r>
            <a:endParaRPr lang="en-US" dirty="0"/>
          </a:p>
          <a:p>
            <a:r>
              <a:rPr lang="en-US" dirty="0" err="1"/>
              <a:t>Diferen</a:t>
            </a:r>
            <a:r>
              <a:rPr lang="sk-SK" dirty="0" err="1"/>
              <a:t>čná</a:t>
            </a:r>
            <a:r>
              <a:rPr lang="sk-SK" dirty="0"/>
              <a:t> </a:t>
            </a:r>
            <a:r>
              <a:rPr lang="sk-SK" dirty="0" err="1"/>
              <a:t>kryptoanalýza</a:t>
            </a:r>
            <a:endParaRPr lang="en-US" dirty="0"/>
          </a:p>
          <a:p>
            <a:r>
              <a:rPr lang="sk-SK" dirty="0"/>
              <a:t>KASUMI </a:t>
            </a:r>
            <a:r>
              <a:rPr lang="sk-SK" dirty="0" err="1"/>
              <a:t>Related-Key</a:t>
            </a:r>
            <a:r>
              <a:rPr lang="sk-SK" dirty="0"/>
              <a:t> </a:t>
            </a:r>
            <a:r>
              <a:rPr lang="sk-SK" dirty="0" err="1"/>
              <a:t>Sandwich</a:t>
            </a:r>
            <a:r>
              <a:rPr lang="sk-SK" dirty="0"/>
              <a:t> (</a:t>
            </a:r>
            <a:r>
              <a:rPr lang="sk-SK" dirty="0" err="1"/>
              <a:t>Boomerang</a:t>
            </a:r>
            <a:r>
              <a:rPr lang="sk-SK" dirty="0"/>
              <a:t>) </a:t>
            </a:r>
            <a:r>
              <a:rPr lang="sk-SK" dirty="0" err="1"/>
              <a:t>Attack</a:t>
            </a:r>
            <a:endParaRPr lang="sk-SK" dirty="0"/>
          </a:p>
          <a:p>
            <a:pPr lvl="1"/>
            <a:r>
              <a:rPr lang="en-US" dirty="0"/>
              <a:t>E. </a:t>
            </a:r>
            <a:r>
              <a:rPr lang="en-US" dirty="0" err="1"/>
              <a:t>Biham</a:t>
            </a:r>
            <a:r>
              <a:rPr lang="en-US" dirty="0"/>
              <a:t>, O, </a:t>
            </a:r>
            <a:r>
              <a:rPr lang="en-US" dirty="0" err="1"/>
              <a:t>Dunkelman</a:t>
            </a:r>
            <a:r>
              <a:rPr lang="en-US" dirty="0"/>
              <a:t>: Techniques for Cryptanalysis of Block Ciphers (Information Security and Cryptography), Springer, 2017, ISBN 978-3642172311</a:t>
            </a:r>
            <a:endParaRPr lang="sk-SK" dirty="0"/>
          </a:p>
          <a:p>
            <a:pPr lvl="1"/>
            <a:r>
              <a:rPr lang="sk-SK" dirty="0"/>
              <a:t>DUNKELMAN, </a:t>
            </a:r>
            <a:r>
              <a:rPr lang="sk-SK" dirty="0" err="1"/>
              <a:t>Orr</a:t>
            </a:r>
            <a:r>
              <a:rPr lang="sk-SK" dirty="0"/>
              <a:t>; KELLER, </a:t>
            </a:r>
            <a:r>
              <a:rPr lang="sk-SK" dirty="0" err="1"/>
              <a:t>Nathan</a:t>
            </a:r>
            <a:r>
              <a:rPr lang="sk-SK" dirty="0"/>
              <a:t>; SHAMIR, </a:t>
            </a:r>
            <a:r>
              <a:rPr lang="sk-SK" dirty="0" err="1"/>
              <a:t>Adi</a:t>
            </a:r>
            <a:r>
              <a:rPr lang="sk-SK" dirty="0"/>
              <a:t>. A </a:t>
            </a:r>
            <a:r>
              <a:rPr lang="sk-SK" dirty="0" err="1"/>
              <a:t>practical-time</a:t>
            </a:r>
            <a:r>
              <a:rPr lang="sk-SK" dirty="0"/>
              <a:t> </a:t>
            </a:r>
            <a:r>
              <a:rPr lang="sk-SK" dirty="0" err="1"/>
              <a:t>related-key</a:t>
            </a:r>
            <a:r>
              <a:rPr lang="sk-SK" dirty="0"/>
              <a:t> </a:t>
            </a:r>
            <a:r>
              <a:rPr lang="sk-SK" dirty="0" err="1"/>
              <a:t>attack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KASUMI </a:t>
            </a:r>
            <a:r>
              <a:rPr lang="sk-SK" dirty="0" err="1"/>
              <a:t>cryptosystem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in GSM and 3G </a:t>
            </a:r>
            <a:r>
              <a:rPr lang="sk-SK" dirty="0" err="1"/>
              <a:t>telephony</a:t>
            </a:r>
            <a:r>
              <a:rPr lang="sk-SK" dirty="0"/>
              <a:t>. In: </a:t>
            </a:r>
            <a:r>
              <a:rPr lang="sk-SK" i="1" dirty="0" err="1"/>
              <a:t>Annual</a:t>
            </a:r>
            <a:r>
              <a:rPr lang="sk-SK" i="1" dirty="0"/>
              <a:t> </a:t>
            </a:r>
            <a:r>
              <a:rPr lang="sk-SK" i="1" dirty="0" err="1"/>
              <a:t>Cryptology</a:t>
            </a:r>
            <a:r>
              <a:rPr lang="sk-SK" i="1" dirty="0"/>
              <a:t> </a:t>
            </a:r>
            <a:r>
              <a:rPr lang="sk-SK" i="1" dirty="0" err="1"/>
              <a:t>Conference</a:t>
            </a:r>
            <a:r>
              <a:rPr lang="sk-SK" dirty="0"/>
              <a:t>. </a:t>
            </a:r>
            <a:r>
              <a:rPr lang="sk-SK" dirty="0" err="1"/>
              <a:t>Springer</a:t>
            </a:r>
            <a:r>
              <a:rPr lang="sk-SK" dirty="0"/>
              <a:t> </a:t>
            </a:r>
            <a:r>
              <a:rPr lang="sk-SK" dirty="0" err="1"/>
              <a:t>Berlin</a:t>
            </a:r>
            <a:r>
              <a:rPr lang="sk-SK" dirty="0"/>
              <a:t> </a:t>
            </a:r>
            <a:r>
              <a:rPr lang="sk-SK" dirty="0" err="1"/>
              <a:t>Heidelberg</a:t>
            </a:r>
            <a:r>
              <a:rPr lang="sk-SK" dirty="0"/>
              <a:t>, 2010. p. 393-410.</a:t>
            </a:r>
          </a:p>
        </p:txBody>
      </p:sp>
    </p:spTree>
    <p:extLst>
      <p:ext uri="{BB962C8B-B14F-4D97-AF65-F5344CB8AC3E}">
        <p14:creationId xmlns:p14="http://schemas.microsoft.com/office/powerpoint/2010/main" val="30096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– nebudú správy typu NOP</a:t>
            </a: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AA7E9E00-FA4D-4ED7-B8DB-7B0A8DAF1AC1}"/>
              </a:ext>
            </a:extLst>
          </p:cNvPr>
          <p:cNvSpPr/>
          <p:nvPr/>
        </p:nvSpPr>
        <p:spPr>
          <a:xfrm>
            <a:off x="3314349" y="3200996"/>
            <a:ext cx="4655890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Frame</a:t>
            </a: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5AA3A85-C4F6-4D22-B8F6-30A84D3F0AAB}"/>
              </a:ext>
            </a:extLst>
          </p:cNvPr>
          <p:cNvSpPr/>
          <p:nvPr/>
        </p:nvSpPr>
        <p:spPr>
          <a:xfrm>
            <a:off x="1721142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AD7233BC-DBEF-40D2-91BB-41D86B6CC2D6}"/>
              </a:ext>
            </a:extLst>
          </p:cNvPr>
          <p:cNvSpPr/>
          <p:nvPr/>
        </p:nvSpPr>
        <p:spPr>
          <a:xfrm>
            <a:off x="3814893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B659AAF-F091-44EE-AB7A-FE94B0C96E57}"/>
              </a:ext>
            </a:extLst>
          </p:cNvPr>
          <p:cNvSpPr/>
          <p:nvPr/>
        </p:nvSpPr>
        <p:spPr>
          <a:xfrm>
            <a:off x="5834542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6E965C4-16D7-4AA0-AD08-D22310F58223}"/>
              </a:ext>
            </a:extLst>
          </p:cNvPr>
          <p:cNvSpPr/>
          <p:nvPr/>
        </p:nvSpPr>
        <p:spPr>
          <a:xfrm>
            <a:off x="7854193" y="4166531"/>
            <a:ext cx="1827401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Burst</a:t>
            </a:r>
            <a:endParaRPr lang="sk-SK" dirty="0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737B0F5D-A541-440A-B470-DA9CAADA3ED1}"/>
              </a:ext>
            </a:extLst>
          </p:cNvPr>
          <p:cNvCxnSpPr/>
          <p:nvPr/>
        </p:nvCxnSpPr>
        <p:spPr>
          <a:xfrm flipH="1">
            <a:off x="1721142" y="3679168"/>
            <a:ext cx="1600898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CF6AFA3B-DE2C-4554-B7FA-4127E16E24A9}"/>
              </a:ext>
            </a:extLst>
          </p:cNvPr>
          <p:cNvCxnSpPr>
            <a:cxnSpLocks/>
          </p:cNvCxnSpPr>
          <p:nvPr/>
        </p:nvCxnSpPr>
        <p:spPr>
          <a:xfrm flipH="1">
            <a:off x="3487025" y="3679168"/>
            <a:ext cx="980111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74872CF1-1D02-464A-835B-FC5DD3C616CD}"/>
              </a:ext>
            </a:extLst>
          </p:cNvPr>
          <p:cNvCxnSpPr>
            <a:cxnSpLocks/>
          </p:cNvCxnSpPr>
          <p:nvPr/>
        </p:nvCxnSpPr>
        <p:spPr>
          <a:xfrm flipH="1">
            <a:off x="3814894" y="3679168"/>
            <a:ext cx="652242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15B9F6B2-12C3-4F15-B78C-34BDB1ECA98B}"/>
              </a:ext>
            </a:extLst>
          </p:cNvPr>
          <p:cNvCxnSpPr>
            <a:cxnSpLocks/>
          </p:cNvCxnSpPr>
          <p:nvPr/>
        </p:nvCxnSpPr>
        <p:spPr>
          <a:xfrm flipH="1">
            <a:off x="5605246" y="3679168"/>
            <a:ext cx="157991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CD767360-DA15-4355-BD2B-141A3937691B}"/>
              </a:ext>
            </a:extLst>
          </p:cNvPr>
          <p:cNvCxnSpPr>
            <a:cxnSpLocks/>
          </p:cNvCxnSpPr>
          <p:nvPr/>
        </p:nvCxnSpPr>
        <p:spPr>
          <a:xfrm>
            <a:off x="5763237" y="3679168"/>
            <a:ext cx="40895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3007FC16-9FAE-46BC-977E-ED076977A852}"/>
              </a:ext>
            </a:extLst>
          </p:cNvPr>
          <p:cNvCxnSpPr>
            <a:cxnSpLocks/>
          </p:cNvCxnSpPr>
          <p:nvPr/>
        </p:nvCxnSpPr>
        <p:spPr>
          <a:xfrm>
            <a:off x="6866738" y="3679168"/>
            <a:ext cx="793805" cy="49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4361EDC5-B7A4-4F0C-B772-A3D6E5858222}"/>
              </a:ext>
            </a:extLst>
          </p:cNvPr>
          <p:cNvCxnSpPr>
            <a:cxnSpLocks/>
          </p:cNvCxnSpPr>
          <p:nvPr/>
        </p:nvCxnSpPr>
        <p:spPr>
          <a:xfrm>
            <a:off x="7970239" y="3679168"/>
            <a:ext cx="1711355" cy="48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B397AB33-DBB6-4544-AD2C-32D151575ED3}"/>
              </a:ext>
            </a:extLst>
          </p:cNvPr>
          <p:cNvCxnSpPr>
            <a:cxnSpLocks/>
          </p:cNvCxnSpPr>
          <p:nvPr/>
        </p:nvCxnSpPr>
        <p:spPr>
          <a:xfrm>
            <a:off x="6901347" y="3689952"/>
            <a:ext cx="951446" cy="46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>
            <a:extLst>
              <a:ext uri="{FF2B5EF4-FFF2-40B4-BE49-F238E27FC236}">
                <a16:creationId xmlns:a16="http://schemas.microsoft.com/office/drawing/2014/main" id="{B2E75D91-B0C3-46D8-887D-75DA2DA7DC50}"/>
              </a:ext>
            </a:extLst>
          </p:cNvPr>
          <p:cNvSpPr txBox="1"/>
          <p:nvPr/>
        </p:nvSpPr>
        <p:spPr>
          <a:xfrm>
            <a:off x="1937857" y="4631313"/>
            <a:ext cx="3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BB034A2-3D8B-4E01-BA22-5137ED9CF4A9}"/>
              </a:ext>
            </a:extLst>
          </p:cNvPr>
          <p:cNvSpPr txBox="1"/>
          <p:nvPr/>
        </p:nvSpPr>
        <p:spPr>
          <a:xfrm>
            <a:off x="4131576" y="4626718"/>
            <a:ext cx="3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53BBB377-F2C3-44CE-B9A9-6DBC4BEAEF2F}"/>
              </a:ext>
            </a:extLst>
          </p:cNvPr>
          <p:cNvSpPr txBox="1"/>
          <p:nvPr/>
        </p:nvSpPr>
        <p:spPr>
          <a:xfrm>
            <a:off x="5992884" y="4623920"/>
            <a:ext cx="3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776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ok 24">
            <a:extLst>
              <a:ext uri="{FF2B5EF4-FFF2-40B4-BE49-F238E27FC236}">
                <a16:creationId xmlns:a16="http://schemas.microsoft.com/office/drawing/2014/main" id="{D47764A9-51B5-4ED5-BF47-AAD7F5CB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67" y="761999"/>
            <a:ext cx="10090843" cy="40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Frame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Každý </a:t>
            </a:r>
            <a:r>
              <a:rPr lang="sk-SK" dirty="0" err="1"/>
              <a:t>frame</a:t>
            </a:r>
            <a:r>
              <a:rPr lang="sk-SK" dirty="0"/>
              <a:t> má svoje číslo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Číslo je verejné známe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Každý </a:t>
            </a:r>
            <a:r>
              <a:rPr lang="sk-SK" dirty="0" err="1"/>
              <a:t>frame</a:t>
            </a:r>
            <a:r>
              <a:rPr lang="sk-SK" dirty="0"/>
              <a:t> ma niekoľko </a:t>
            </a:r>
            <a:r>
              <a:rPr lang="sk-SK" dirty="0" err="1"/>
              <a:t>burstvo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Každý </a:t>
            </a:r>
            <a:r>
              <a:rPr lang="sk-SK" dirty="0" err="1"/>
              <a:t>burst</a:t>
            </a:r>
            <a:r>
              <a:rPr lang="sk-SK" dirty="0"/>
              <a:t> je šifrovaný individuálne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Problém - nepoznáme správu, alebo </a:t>
            </a:r>
            <a:r>
              <a:rPr lang="sk-SK" dirty="0" err="1"/>
              <a:t>padding</a:t>
            </a:r>
            <a:r>
              <a:rPr lang="sk-SK" dirty="0"/>
              <a:t> je </a:t>
            </a:r>
            <a:r>
              <a:rPr lang="sk-SK" dirty="0" err="1"/>
              <a:t>randomizovaný</a:t>
            </a:r>
            <a:endParaRPr lang="sk-SK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err="1"/>
              <a:t>rainbow</a:t>
            </a:r>
            <a:r>
              <a:rPr lang="sk-SK" dirty="0"/>
              <a:t> tabuľky na základe </a:t>
            </a:r>
            <a:r>
              <a:rPr lang="sk-SK" dirty="0" err="1"/>
              <a:t>frame</a:t>
            </a:r>
            <a:r>
              <a:rPr lang="sk-SK" dirty="0"/>
              <a:t> </a:t>
            </a:r>
            <a:r>
              <a:rPr lang="sk-SK" dirty="0" err="1"/>
              <a:t>number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Rainbow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tables</a:t>
            </a:r>
            <a:r>
              <a:rPr lang="sk-SK" dirty="0">
                <a:solidFill>
                  <a:srgbClr val="D15A3E"/>
                </a:solidFill>
              </a:rPr>
              <a:t> s </a:t>
            </a:r>
            <a:r>
              <a:rPr lang="sk-SK" dirty="0" err="1">
                <a:solidFill>
                  <a:srgbClr val="D15A3E"/>
                </a:solidFill>
              </a:rPr>
              <a:t>frame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number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0741C28-A641-4313-B83D-C07251E7863A}"/>
              </a:ext>
            </a:extLst>
          </p:cNvPr>
          <p:cNvSpPr/>
          <p:nvPr/>
        </p:nvSpPr>
        <p:spPr>
          <a:xfrm>
            <a:off x="1656784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9BF4FBF-6FD5-4A2B-BD58-A89B9A256E62}"/>
              </a:ext>
            </a:extLst>
          </p:cNvPr>
          <p:cNvSpPr/>
          <p:nvPr/>
        </p:nvSpPr>
        <p:spPr>
          <a:xfrm>
            <a:off x="1656783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452107C-5540-4894-B1BC-8949A00C80A1}"/>
              </a:ext>
            </a:extLst>
          </p:cNvPr>
          <p:cNvSpPr/>
          <p:nvPr/>
        </p:nvSpPr>
        <p:spPr>
          <a:xfrm>
            <a:off x="1656782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B66AE7-57F5-4408-992C-1F2C861B384B}"/>
              </a:ext>
            </a:extLst>
          </p:cNvPr>
          <p:cNvSpPr/>
          <p:nvPr/>
        </p:nvSpPr>
        <p:spPr>
          <a:xfrm>
            <a:off x="1656782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82DD538-97E7-42A0-AB1B-5D2FD2FB15C3}"/>
              </a:ext>
            </a:extLst>
          </p:cNvPr>
          <p:cNvSpPr/>
          <p:nvPr/>
        </p:nvSpPr>
        <p:spPr>
          <a:xfrm>
            <a:off x="1656781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5026F58-1847-49A8-85AF-E698C9B69AD4}"/>
              </a:ext>
            </a:extLst>
          </p:cNvPr>
          <p:cNvSpPr/>
          <p:nvPr/>
        </p:nvSpPr>
        <p:spPr>
          <a:xfrm>
            <a:off x="1656780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/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C0B8FA20-BF9E-492E-90B5-E43ADFAE4374}"/>
              </a:ext>
            </a:extLst>
          </p:cNvPr>
          <p:cNvSpPr/>
          <p:nvPr/>
        </p:nvSpPr>
        <p:spPr>
          <a:xfrm>
            <a:off x="1656780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1FA59DE-DCB1-435D-9DCE-16445022D58F}"/>
              </a:ext>
            </a:extLst>
          </p:cNvPr>
          <p:cNvSpPr/>
          <p:nvPr/>
        </p:nvSpPr>
        <p:spPr>
          <a:xfrm>
            <a:off x="1656779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9171532-DD07-4F6F-8F46-3EB93DB9DCD1}"/>
              </a:ext>
            </a:extLst>
          </p:cNvPr>
          <p:cNvSpPr/>
          <p:nvPr/>
        </p:nvSpPr>
        <p:spPr>
          <a:xfrm>
            <a:off x="1656778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3EF1E758-9CB9-4F9F-A445-A00754C5B6D8}"/>
              </a:ext>
            </a:extLst>
          </p:cNvPr>
          <p:cNvSpPr/>
          <p:nvPr/>
        </p:nvSpPr>
        <p:spPr>
          <a:xfrm>
            <a:off x="1656778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FF76522-C71C-4335-8D0F-57A9B0239237}"/>
              </a:ext>
            </a:extLst>
          </p:cNvPr>
          <p:cNvSpPr/>
          <p:nvPr/>
        </p:nvSpPr>
        <p:spPr>
          <a:xfrm>
            <a:off x="1656777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8DF32A9-FAD0-4F02-BFE2-E2DCEF06FD3B}"/>
              </a:ext>
            </a:extLst>
          </p:cNvPr>
          <p:cNvSpPr/>
          <p:nvPr/>
        </p:nvSpPr>
        <p:spPr>
          <a:xfrm>
            <a:off x="1656776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/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blipFill>
                <a:blip r:embed="rId3"/>
                <a:stretch>
                  <a:fillRect l="-13846" t="-2174" r="-3077" b="-86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7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Rainbow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tables</a:t>
            </a:r>
            <a:r>
              <a:rPr lang="sk-SK" dirty="0">
                <a:solidFill>
                  <a:srgbClr val="D15A3E"/>
                </a:solidFill>
              </a:rPr>
              <a:t> s </a:t>
            </a:r>
            <a:r>
              <a:rPr lang="sk-SK" dirty="0" err="1">
                <a:solidFill>
                  <a:srgbClr val="D15A3E"/>
                </a:solidFill>
              </a:rPr>
              <a:t>frame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number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0741C28-A641-4313-B83D-C07251E7863A}"/>
              </a:ext>
            </a:extLst>
          </p:cNvPr>
          <p:cNvSpPr/>
          <p:nvPr/>
        </p:nvSpPr>
        <p:spPr>
          <a:xfrm>
            <a:off x="1656784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9BF4FBF-6FD5-4A2B-BD58-A89B9A256E62}"/>
              </a:ext>
            </a:extLst>
          </p:cNvPr>
          <p:cNvSpPr/>
          <p:nvPr/>
        </p:nvSpPr>
        <p:spPr>
          <a:xfrm>
            <a:off x="1656783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452107C-5540-4894-B1BC-8949A00C80A1}"/>
              </a:ext>
            </a:extLst>
          </p:cNvPr>
          <p:cNvSpPr/>
          <p:nvPr/>
        </p:nvSpPr>
        <p:spPr>
          <a:xfrm>
            <a:off x="1656782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B66AE7-57F5-4408-992C-1F2C861B384B}"/>
              </a:ext>
            </a:extLst>
          </p:cNvPr>
          <p:cNvSpPr/>
          <p:nvPr/>
        </p:nvSpPr>
        <p:spPr>
          <a:xfrm>
            <a:off x="1656782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82DD538-97E7-42A0-AB1B-5D2FD2FB15C3}"/>
              </a:ext>
            </a:extLst>
          </p:cNvPr>
          <p:cNvSpPr/>
          <p:nvPr/>
        </p:nvSpPr>
        <p:spPr>
          <a:xfrm>
            <a:off x="1656781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5026F58-1847-49A8-85AF-E698C9B69AD4}"/>
              </a:ext>
            </a:extLst>
          </p:cNvPr>
          <p:cNvSpPr/>
          <p:nvPr/>
        </p:nvSpPr>
        <p:spPr>
          <a:xfrm>
            <a:off x="1656780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/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C0B8FA20-BF9E-492E-90B5-E43ADFAE4374}"/>
              </a:ext>
            </a:extLst>
          </p:cNvPr>
          <p:cNvSpPr/>
          <p:nvPr/>
        </p:nvSpPr>
        <p:spPr>
          <a:xfrm>
            <a:off x="1656780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1FA59DE-DCB1-435D-9DCE-16445022D58F}"/>
              </a:ext>
            </a:extLst>
          </p:cNvPr>
          <p:cNvSpPr/>
          <p:nvPr/>
        </p:nvSpPr>
        <p:spPr>
          <a:xfrm>
            <a:off x="1656779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9171532-DD07-4F6F-8F46-3EB93DB9DCD1}"/>
              </a:ext>
            </a:extLst>
          </p:cNvPr>
          <p:cNvSpPr/>
          <p:nvPr/>
        </p:nvSpPr>
        <p:spPr>
          <a:xfrm>
            <a:off x="1656778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3EF1E758-9CB9-4F9F-A445-A00754C5B6D8}"/>
              </a:ext>
            </a:extLst>
          </p:cNvPr>
          <p:cNvSpPr/>
          <p:nvPr/>
        </p:nvSpPr>
        <p:spPr>
          <a:xfrm>
            <a:off x="1656778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FF76522-C71C-4335-8D0F-57A9B0239237}"/>
              </a:ext>
            </a:extLst>
          </p:cNvPr>
          <p:cNvSpPr/>
          <p:nvPr/>
        </p:nvSpPr>
        <p:spPr>
          <a:xfrm>
            <a:off x="1656777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8DF32A9-FAD0-4F02-BFE2-E2DCEF06FD3B}"/>
              </a:ext>
            </a:extLst>
          </p:cNvPr>
          <p:cNvSpPr/>
          <p:nvPr/>
        </p:nvSpPr>
        <p:spPr>
          <a:xfrm>
            <a:off x="1656776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/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blipFill>
                <a:blip r:embed="rId3"/>
                <a:stretch>
                  <a:fillRect l="-13846" t="-2174" r="-3077" b="-86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pojnica: zakrivená 18">
            <a:extLst>
              <a:ext uri="{FF2B5EF4-FFF2-40B4-BE49-F238E27FC236}">
                <a16:creationId xmlns:a16="http://schemas.microsoft.com/office/drawing/2014/main" id="{06A9A8F2-6861-466D-99A6-50B3BACB88F1}"/>
              </a:ext>
            </a:extLst>
          </p:cNvPr>
          <p:cNvCxnSpPr>
            <a:stCxn id="16" idx="3"/>
            <a:endCxn id="14" idx="3"/>
          </p:cNvCxnSpPr>
          <p:nvPr/>
        </p:nvCxnSpPr>
        <p:spPr>
          <a:xfrm flipV="1">
            <a:off x="3159651" y="4802866"/>
            <a:ext cx="2" cy="516045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a: zakrivená 20">
            <a:extLst>
              <a:ext uri="{FF2B5EF4-FFF2-40B4-BE49-F238E27FC236}">
                <a16:creationId xmlns:a16="http://schemas.microsoft.com/office/drawing/2014/main" id="{FBED47C3-3C2D-4CCA-B207-33418CAF3929}"/>
              </a:ext>
            </a:extLst>
          </p:cNvPr>
          <p:cNvCxnSpPr>
            <a:stCxn id="16" idx="3"/>
            <a:endCxn id="13" idx="3"/>
          </p:cNvCxnSpPr>
          <p:nvPr/>
        </p:nvCxnSpPr>
        <p:spPr>
          <a:xfrm flipV="1">
            <a:off x="3159651" y="4541818"/>
            <a:ext cx="2" cy="777093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pojnica: zakrivená 22">
            <a:extLst>
              <a:ext uri="{FF2B5EF4-FFF2-40B4-BE49-F238E27FC236}">
                <a16:creationId xmlns:a16="http://schemas.microsoft.com/office/drawing/2014/main" id="{3FD062AA-5A8F-4727-AA35-341779AA5697}"/>
              </a:ext>
            </a:extLst>
          </p:cNvPr>
          <p:cNvCxnSpPr>
            <a:stCxn id="16" idx="3"/>
            <a:endCxn id="12" idx="3"/>
          </p:cNvCxnSpPr>
          <p:nvPr/>
        </p:nvCxnSpPr>
        <p:spPr>
          <a:xfrm flipV="1">
            <a:off x="3159651" y="4292849"/>
            <a:ext cx="3" cy="1026062"/>
          </a:xfrm>
          <a:prstGeom prst="curvedConnector3">
            <a:avLst>
              <a:gd name="adj1" fmla="val 762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pojnica: zakrivená 24">
            <a:extLst>
              <a:ext uri="{FF2B5EF4-FFF2-40B4-BE49-F238E27FC236}">
                <a16:creationId xmlns:a16="http://schemas.microsoft.com/office/drawing/2014/main" id="{0702B952-D5A9-4CD0-B1AD-597E50DAC2E7}"/>
              </a:ext>
            </a:extLst>
          </p:cNvPr>
          <p:cNvCxnSpPr>
            <a:stCxn id="16" idx="3"/>
            <a:endCxn id="5" idx="3"/>
          </p:cNvCxnSpPr>
          <p:nvPr/>
        </p:nvCxnSpPr>
        <p:spPr>
          <a:xfrm flipV="1">
            <a:off x="3159651" y="2400677"/>
            <a:ext cx="7" cy="2918234"/>
          </a:xfrm>
          <a:prstGeom prst="curvedConnector3">
            <a:avLst>
              <a:gd name="adj1" fmla="val 3265814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>
            <a:extLst>
              <a:ext uri="{FF2B5EF4-FFF2-40B4-BE49-F238E27FC236}">
                <a16:creationId xmlns:a16="http://schemas.microsoft.com/office/drawing/2014/main" id="{E6242CAD-0349-4B35-9EC8-117BF0F24F68}"/>
              </a:ext>
            </a:extLst>
          </p:cNvPr>
          <p:cNvSpPr txBox="1"/>
          <p:nvPr/>
        </p:nvSpPr>
        <p:spPr>
          <a:xfrm>
            <a:off x="5124261" y="2827704"/>
            <a:ext cx="6400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Ak vezmeme vnútorný stav, potom on je jednoznačne určený</a:t>
            </a:r>
          </a:p>
          <a:p>
            <a:r>
              <a:rPr lang="sk-SK" dirty="0"/>
              <a:t>na základe len </a:t>
            </a:r>
            <a:r>
              <a:rPr lang="sk-SK" dirty="0" err="1"/>
              <a:t>Kc</a:t>
            </a:r>
            <a:r>
              <a:rPr lang="sk-SK" dirty="0"/>
              <a:t>  A5/1</a:t>
            </a:r>
            <a:r>
              <a:rPr lang="en-US" dirty="0"/>
              <a:t>(</a:t>
            </a:r>
            <a:r>
              <a:rPr lang="en-US" dirty="0" err="1"/>
              <a:t>Kc,Frame_Number</a:t>
            </a:r>
            <a:r>
              <a:rPr lang="en-US" dirty="0"/>
              <a:t>)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/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blipFill>
                <a:blip r:embed="rId4"/>
                <a:stretch>
                  <a:fillRect l="-13846" t="-2222" r="-3077" b="-888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7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Rainbow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tables</a:t>
            </a:r>
            <a:r>
              <a:rPr lang="sk-SK" dirty="0">
                <a:solidFill>
                  <a:srgbClr val="D15A3E"/>
                </a:solidFill>
              </a:rPr>
              <a:t> s </a:t>
            </a:r>
            <a:r>
              <a:rPr lang="sk-SK" dirty="0" err="1">
                <a:solidFill>
                  <a:srgbClr val="D15A3E"/>
                </a:solidFill>
              </a:rPr>
              <a:t>frame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number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0741C28-A641-4313-B83D-C07251E7863A}"/>
              </a:ext>
            </a:extLst>
          </p:cNvPr>
          <p:cNvSpPr/>
          <p:nvPr/>
        </p:nvSpPr>
        <p:spPr>
          <a:xfrm>
            <a:off x="1656784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9BF4FBF-6FD5-4A2B-BD58-A89B9A256E62}"/>
              </a:ext>
            </a:extLst>
          </p:cNvPr>
          <p:cNvSpPr/>
          <p:nvPr/>
        </p:nvSpPr>
        <p:spPr>
          <a:xfrm>
            <a:off x="1656783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452107C-5540-4894-B1BC-8949A00C80A1}"/>
              </a:ext>
            </a:extLst>
          </p:cNvPr>
          <p:cNvSpPr/>
          <p:nvPr/>
        </p:nvSpPr>
        <p:spPr>
          <a:xfrm>
            <a:off x="1656782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B66AE7-57F5-4408-992C-1F2C861B384B}"/>
              </a:ext>
            </a:extLst>
          </p:cNvPr>
          <p:cNvSpPr/>
          <p:nvPr/>
        </p:nvSpPr>
        <p:spPr>
          <a:xfrm>
            <a:off x="1656782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82DD538-97E7-42A0-AB1B-5D2FD2FB15C3}"/>
              </a:ext>
            </a:extLst>
          </p:cNvPr>
          <p:cNvSpPr/>
          <p:nvPr/>
        </p:nvSpPr>
        <p:spPr>
          <a:xfrm>
            <a:off x="1656781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5026F58-1847-49A8-85AF-E698C9B69AD4}"/>
              </a:ext>
            </a:extLst>
          </p:cNvPr>
          <p:cNvSpPr/>
          <p:nvPr/>
        </p:nvSpPr>
        <p:spPr>
          <a:xfrm>
            <a:off x="1656780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/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C0B8FA20-BF9E-492E-90B5-E43ADFAE4374}"/>
              </a:ext>
            </a:extLst>
          </p:cNvPr>
          <p:cNvSpPr/>
          <p:nvPr/>
        </p:nvSpPr>
        <p:spPr>
          <a:xfrm>
            <a:off x="1656780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1FA59DE-DCB1-435D-9DCE-16445022D58F}"/>
              </a:ext>
            </a:extLst>
          </p:cNvPr>
          <p:cNvSpPr/>
          <p:nvPr/>
        </p:nvSpPr>
        <p:spPr>
          <a:xfrm>
            <a:off x="1656779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9171532-DD07-4F6F-8F46-3EB93DB9DCD1}"/>
              </a:ext>
            </a:extLst>
          </p:cNvPr>
          <p:cNvSpPr/>
          <p:nvPr/>
        </p:nvSpPr>
        <p:spPr>
          <a:xfrm>
            <a:off x="1656778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3EF1E758-9CB9-4F9F-A445-A00754C5B6D8}"/>
              </a:ext>
            </a:extLst>
          </p:cNvPr>
          <p:cNvSpPr/>
          <p:nvPr/>
        </p:nvSpPr>
        <p:spPr>
          <a:xfrm>
            <a:off x="1656778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FF76522-C71C-4335-8D0F-57A9B0239237}"/>
              </a:ext>
            </a:extLst>
          </p:cNvPr>
          <p:cNvSpPr/>
          <p:nvPr/>
        </p:nvSpPr>
        <p:spPr>
          <a:xfrm>
            <a:off x="1656777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8DF32A9-FAD0-4F02-BFE2-E2DCEF06FD3B}"/>
              </a:ext>
            </a:extLst>
          </p:cNvPr>
          <p:cNvSpPr/>
          <p:nvPr/>
        </p:nvSpPr>
        <p:spPr>
          <a:xfrm>
            <a:off x="1656776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/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blipFill>
                <a:blip r:embed="rId3"/>
                <a:stretch>
                  <a:fillRect l="-13846" t="-2174" r="-3077" b="-86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pojnica: zakrivená 18">
            <a:extLst>
              <a:ext uri="{FF2B5EF4-FFF2-40B4-BE49-F238E27FC236}">
                <a16:creationId xmlns:a16="http://schemas.microsoft.com/office/drawing/2014/main" id="{06A9A8F2-6861-466D-99A6-50B3BACB88F1}"/>
              </a:ext>
            </a:extLst>
          </p:cNvPr>
          <p:cNvCxnSpPr>
            <a:stCxn id="16" idx="3"/>
            <a:endCxn id="14" idx="3"/>
          </p:cNvCxnSpPr>
          <p:nvPr/>
        </p:nvCxnSpPr>
        <p:spPr>
          <a:xfrm flipV="1">
            <a:off x="3159651" y="4802866"/>
            <a:ext cx="2" cy="516045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a: zakrivená 20">
            <a:extLst>
              <a:ext uri="{FF2B5EF4-FFF2-40B4-BE49-F238E27FC236}">
                <a16:creationId xmlns:a16="http://schemas.microsoft.com/office/drawing/2014/main" id="{FBED47C3-3C2D-4CCA-B207-33418CAF3929}"/>
              </a:ext>
            </a:extLst>
          </p:cNvPr>
          <p:cNvCxnSpPr>
            <a:stCxn id="16" idx="3"/>
            <a:endCxn id="13" idx="3"/>
          </p:cNvCxnSpPr>
          <p:nvPr/>
        </p:nvCxnSpPr>
        <p:spPr>
          <a:xfrm flipV="1">
            <a:off x="3159651" y="4541818"/>
            <a:ext cx="2" cy="777093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pojnica: zakrivená 22">
            <a:extLst>
              <a:ext uri="{FF2B5EF4-FFF2-40B4-BE49-F238E27FC236}">
                <a16:creationId xmlns:a16="http://schemas.microsoft.com/office/drawing/2014/main" id="{3FD062AA-5A8F-4727-AA35-341779AA5697}"/>
              </a:ext>
            </a:extLst>
          </p:cNvPr>
          <p:cNvCxnSpPr>
            <a:stCxn id="16" idx="3"/>
            <a:endCxn id="12" idx="3"/>
          </p:cNvCxnSpPr>
          <p:nvPr/>
        </p:nvCxnSpPr>
        <p:spPr>
          <a:xfrm flipV="1">
            <a:off x="3159651" y="4292849"/>
            <a:ext cx="3" cy="1026062"/>
          </a:xfrm>
          <a:prstGeom prst="curvedConnector3">
            <a:avLst>
              <a:gd name="adj1" fmla="val 762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pojnica: zakrivená 24">
            <a:extLst>
              <a:ext uri="{FF2B5EF4-FFF2-40B4-BE49-F238E27FC236}">
                <a16:creationId xmlns:a16="http://schemas.microsoft.com/office/drawing/2014/main" id="{0702B952-D5A9-4CD0-B1AD-597E50DAC2E7}"/>
              </a:ext>
            </a:extLst>
          </p:cNvPr>
          <p:cNvCxnSpPr>
            <a:stCxn id="16" idx="3"/>
            <a:endCxn id="5" idx="3"/>
          </p:cNvCxnSpPr>
          <p:nvPr/>
        </p:nvCxnSpPr>
        <p:spPr>
          <a:xfrm flipV="1">
            <a:off x="3159651" y="2400677"/>
            <a:ext cx="7" cy="2918234"/>
          </a:xfrm>
          <a:prstGeom prst="curvedConnector3">
            <a:avLst>
              <a:gd name="adj1" fmla="val 3265814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E6242CAD-0349-4B35-9EC8-117BF0F24F68}"/>
                  </a:ext>
                </a:extLst>
              </p:cNvPr>
              <p:cNvSpPr txBox="1"/>
              <p:nvPr/>
            </p:nvSpPr>
            <p:spPr>
              <a:xfrm>
                <a:off x="5124261" y="2827704"/>
                <a:ext cx="5904180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 ka</a:t>
                </a:r>
                <a:r>
                  <a:rPr lang="sk-SK" dirty="0" err="1"/>
                  <a:t>ždého</a:t>
                </a:r>
                <a:r>
                  <a:rPr lang="sk-SK" dirty="0"/>
                  <a:t> stavu vychádza a do každého stavu vchádza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sk-SK" dirty="0"/>
                  <a:t> </a:t>
                </a:r>
                <a:r>
                  <a:rPr lang="sk-SK" dirty="0" err="1"/>
                  <a:t>rôzných</a:t>
                </a:r>
                <a:r>
                  <a:rPr lang="sk-SK" dirty="0"/>
                  <a:t> </a:t>
                </a:r>
                <a:r>
                  <a:rPr lang="sk-SK" dirty="0" err="1"/>
                  <a:t>frame</a:t>
                </a:r>
                <a:r>
                  <a:rPr lang="sk-SK" dirty="0"/>
                  <a:t> </a:t>
                </a:r>
                <a:r>
                  <a:rPr lang="sk-SK" dirty="0" err="1"/>
                  <a:t>number</a:t>
                </a:r>
                <a:endParaRPr lang="sk-SK" dirty="0"/>
              </a:p>
            </p:txBody>
          </p:sp>
        </mc:Choice>
        <mc:Fallback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E6242CAD-0349-4B35-9EC8-117BF0F2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61" y="2827704"/>
                <a:ext cx="5904180" cy="669992"/>
              </a:xfrm>
              <a:prstGeom prst="rect">
                <a:avLst/>
              </a:prstGeom>
              <a:blipFill>
                <a:blip r:embed="rId4"/>
                <a:stretch>
                  <a:fillRect l="-930" t="-5455" b="-10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/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blipFill>
                <a:blip r:embed="rId5"/>
                <a:stretch>
                  <a:fillRect l="-13846" t="-2222" r="-3077" b="-888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pojnica: zakrivená 19">
            <a:extLst>
              <a:ext uri="{FF2B5EF4-FFF2-40B4-BE49-F238E27FC236}">
                <a16:creationId xmlns:a16="http://schemas.microsoft.com/office/drawing/2014/main" id="{E7958754-60EA-4596-B204-EF90EE8D4400}"/>
              </a:ext>
            </a:extLst>
          </p:cNvPr>
          <p:cNvCxnSpPr>
            <a:stCxn id="5" idx="3"/>
            <a:endCxn id="11" idx="3"/>
          </p:cNvCxnSpPr>
          <p:nvPr/>
        </p:nvCxnSpPr>
        <p:spPr>
          <a:xfrm flipH="1">
            <a:off x="3159655" y="2400677"/>
            <a:ext cx="3" cy="1625096"/>
          </a:xfrm>
          <a:prstGeom prst="curvedConnector3">
            <a:avLst>
              <a:gd name="adj1" fmla="val -762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a: zakrivená 23">
            <a:extLst>
              <a:ext uri="{FF2B5EF4-FFF2-40B4-BE49-F238E27FC236}">
                <a16:creationId xmlns:a16="http://schemas.microsoft.com/office/drawing/2014/main" id="{4E00CFA2-206C-4569-B0EB-922CC8A7D255}"/>
              </a:ext>
            </a:extLst>
          </p:cNvPr>
          <p:cNvCxnSpPr>
            <a:stCxn id="5" idx="3"/>
            <a:endCxn id="12" idx="3"/>
          </p:cNvCxnSpPr>
          <p:nvPr/>
        </p:nvCxnSpPr>
        <p:spPr>
          <a:xfrm flipH="1">
            <a:off x="3159654" y="2400677"/>
            <a:ext cx="4" cy="1892172"/>
          </a:xfrm>
          <a:prstGeom prst="curvedConnector3">
            <a:avLst>
              <a:gd name="adj1" fmla="val -5715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pojnica: zakrivená 28">
            <a:extLst>
              <a:ext uri="{FF2B5EF4-FFF2-40B4-BE49-F238E27FC236}">
                <a16:creationId xmlns:a16="http://schemas.microsoft.com/office/drawing/2014/main" id="{039D78F2-529E-4836-B488-2880DA9A3732}"/>
              </a:ext>
            </a:extLst>
          </p:cNvPr>
          <p:cNvCxnSpPr>
            <a:stCxn id="5" idx="3"/>
            <a:endCxn id="3" idx="3"/>
          </p:cNvCxnSpPr>
          <p:nvPr/>
        </p:nvCxnSpPr>
        <p:spPr>
          <a:xfrm flipV="1">
            <a:off x="3159658" y="2133601"/>
            <a:ext cx="1" cy="267076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pojnica: zakrivená 30">
            <a:extLst>
              <a:ext uri="{FF2B5EF4-FFF2-40B4-BE49-F238E27FC236}">
                <a16:creationId xmlns:a16="http://schemas.microsoft.com/office/drawing/2014/main" id="{E4367923-C130-4603-87C1-0ED25244123D}"/>
              </a:ext>
            </a:extLst>
          </p:cNvPr>
          <p:cNvCxnSpPr>
            <a:stCxn id="5" idx="1"/>
            <a:endCxn id="14" idx="1"/>
          </p:cNvCxnSpPr>
          <p:nvPr/>
        </p:nvCxnSpPr>
        <p:spPr>
          <a:xfrm rot="10800000" flipV="1">
            <a:off x="1656779" y="2400676"/>
            <a:ext cx="5" cy="2402189"/>
          </a:xfrm>
          <a:prstGeom prst="curvedConnector3">
            <a:avLst>
              <a:gd name="adj1" fmla="val 4572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Rainbow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tables</a:t>
            </a:r>
            <a:r>
              <a:rPr lang="sk-SK" dirty="0">
                <a:solidFill>
                  <a:srgbClr val="D15A3E"/>
                </a:solidFill>
              </a:rPr>
              <a:t> s </a:t>
            </a:r>
            <a:r>
              <a:rPr lang="sk-SK" dirty="0" err="1">
                <a:solidFill>
                  <a:srgbClr val="D15A3E"/>
                </a:solidFill>
              </a:rPr>
              <a:t>frame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number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0741C28-A641-4313-B83D-C07251E7863A}"/>
              </a:ext>
            </a:extLst>
          </p:cNvPr>
          <p:cNvSpPr/>
          <p:nvPr/>
        </p:nvSpPr>
        <p:spPr>
          <a:xfrm>
            <a:off x="1656784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9BF4FBF-6FD5-4A2B-BD58-A89B9A256E62}"/>
              </a:ext>
            </a:extLst>
          </p:cNvPr>
          <p:cNvSpPr/>
          <p:nvPr/>
        </p:nvSpPr>
        <p:spPr>
          <a:xfrm>
            <a:off x="1656783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452107C-5540-4894-B1BC-8949A00C80A1}"/>
              </a:ext>
            </a:extLst>
          </p:cNvPr>
          <p:cNvSpPr/>
          <p:nvPr/>
        </p:nvSpPr>
        <p:spPr>
          <a:xfrm>
            <a:off x="1656782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B66AE7-57F5-4408-992C-1F2C861B384B}"/>
              </a:ext>
            </a:extLst>
          </p:cNvPr>
          <p:cNvSpPr/>
          <p:nvPr/>
        </p:nvSpPr>
        <p:spPr>
          <a:xfrm>
            <a:off x="1656782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82DD538-97E7-42A0-AB1B-5D2FD2FB15C3}"/>
              </a:ext>
            </a:extLst>
          </p:cNvPr>
          <p:cNvSpPr/>
          <p:nvPr/>
        </p:nvSpPr>
        <p:spPr>
          <a:xfrm>
            <a:off x="1656781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5026F58-1847-49A8-85AF-E698C9B69AD4}"/>
              </a:ext>
            </a:extLst>
          </p:cNvPr>
          <p:cNvSpPr/>
          <p:nvPr/>
        </p:nvSpPr>
        <p:spPr>
          <a:xfrm>
            <a:off x="1656780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/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C0B8FA20-BF9E-492E-90B5-E43ADFAE4374}"/>
              </a:ext>
            </a:extLst>
          </p:cNvPr>
          <p:cNvSpPr/>
          <p:nvPr/>
        </p:nvSpPr>
        <p:spPr>
          <a:xfrm>
            <a:off x="1656780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1FA59DE-DCB1-435D-9DCE-16445022D58F}"/>
              </a:ext>
            </a:extLst>
          </p:cNvPr>
          <p:cNvSpPr/>
          <p:nvPr/>
        </p:nvSpPr>
        <p:spPr>
          <a:xfrm>
            <a:off x="1656779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9171532-DD07-4F6F-8F46-3EB93DB9DCD1}"/>
              </a:ext>
            </a:extLst>
          </p:cNvPr>
          <p:cNvSpPr/>
          <p:nvPr/>
        </p:nvSpPr>
        <p:spPr>
          <a:xfrm>
            <a:off x="1656778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3EF1E758-9CB9-4F9F-A445-A00754C5B6D8}"/>
              </a:ext>
            </a:extLst>
          </p:cNvPr>
          <p:cNvSpPr/>
          <p:nvPr/>
        </p:nvSpPr>
        <p:spPr>
          <a:xfrm>
            <a:off x="1656778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FF76522-C71C-4335-8D0F-57A9B0239237}"/>
              </a:ext>
            </a:extLst>
          </p:cNvPr>
          <p:cNvSpPr/>
          <p:nvPr/>
        </p:nvSpPr>
        <p:spPr>
          <a:xfrm>
            <a:off x="1656777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8DF32A9-FAD0-4F02-BFE2-E2DCEF06FD3B}"/>
              </a:ext>
            </a:extLst>
          </p:cNvPr>
          <p:cNvSpPr/>
          <p:nvPr/>
        </p:nvSpPr>
        <p:spPr>
          <a:xfrm>
            <a:off x="1656776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/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blipFill>
                <a:blip r:embed="rId3"/>
                <a:stretch>
                  <a:fillRect l="-13846" t="-2174" r="-3077" b="-86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pojnica: zakrivená 18">
            <a:extLst>
              <a:ext uri="{FF2B5EF4-FFF2-40B4-BE49-F238E27FC236}">
                <a16:creationId xmlns:a16="http://schemas.microsoft.com/office/drawing/2014/main" id="{06A9A8F2-6861-466D-99A6-50B3BACB88F1}"/>
              </a:ext>
            </a:extLst>
          </p:cNvPr>
          <p:cNvCxnSpPr>
            <a:stCxn id="16" idx="3"/>
            <a:endCxn id="14" idx="3"/>
          </p:cNvCxnSpPr>
          <p:nvPr/>
        </p:nvCxnSpPr>
        <p:spPr>
          <a:xfrm flipV="1">
            <a:off x="3159651" y="4802866"/>
            <a:ext cx="2" cy="516045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a: zakrivená 20">
            <a:extLst>
              <a:ext uri="{FF2B5EF4-FFF2-40B4-BE49-F238E27FC236}">
                <a16:creationId xmlns:a16="http://schemas.microsoft.com/office/drawing/2014/main" id="{FBED47C3-3C2D-4CCA-B207-33418CAF3929}"/>
              </a:ext>
            </a:extLst>
          </p:cNvPr>
          <p:cNvCxnSpPr>
            <a:stCxn id="16" idx="3"/>
            <a:endCxn id="13" idx="3"/>
          </p:cNvCxnSpPr>
          <p:nvPr/>
        </p:nvCxnSpPr>
        <p:spPr>
          <a:xfrm flipV="1">
            <a:off x="3159651" y="4541818"/>
            <a:ext cx="2" cy="777093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pojnica: zakrivená 22">
            <a:extLst>
              <a:ext uri="{FF2B5EF4-FFF2-40B4-BE49-F238E27FC236}">
                <a16:creationId xmlns:a16="http://schemas.microsoft.com/office/drawing/2014/main" id="{3FD062AA-5A8F-4727-AA35-341779AA5697}"/>
              </a:ext>
            </a:extLst>
          </p:cNvPr>
          <p:cNvCxnSpPr>
            <a:stCxn id="16" idx="3"/>
            <a:endCxn id="12" idx="3"/>
          </p:cNvCxnSpPr>
          <p:nvPr/>
        </p:nvCxnSpPr>
        <p:spPr>
          <a:xfrm flipV="1">
            <a:off x="3159651" y="4292849"/>
            <a:ext cx="3" cy="1026062"/>
          </a:xfrm>
          <a:prstGeom prst="curvedConnector3">
            <a:avLst>
              <a:gd name="adj1" fmla="val 762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pojnica: zakrivená 24">
            <a:extLst>
              <a:ext uri="{FF2B5EF4-FFF2-40B4-BE49-F238E27FC236}">
                <a16:creationId xmlns:a16="http://schemas.microsoft.com/office/drawing/2014/main" id="{0702B952-D5A9-4CD0-B1AD-597E50DAC2E7}"/>
              </a:ext>
            </a:extLst>
          </p:cNvPr>
          <p:cNvCxnSpPr>
            <a:stCxn id="16" idx="3"/>
            <a:endCxn id="5" idx="3"/>
          </p:cNvCxnSpPr>
          <p:nvPr/>
        </p:nvCxnSpPr>
        <p:spPr>
          <a:xfrm flipV="1">
            <a:off x="3159651" y="2400677"/>
            <a:ext cx="7" cy="2918234"/>
          </a:xfrm>
          <a:prstGeom prst="curvedConnector3">
            <a:avLst>
              <a:gd name="adj1" fmla="val 3265814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E6242CAD-0349-4B35-9EC8-117BF0F24F68}"/>
                  </a:ext>
                </a:extLst>
              </p:cNvPr>
              <p:cNvSpPr txBox="1"/>
              <p:nvPr/>
            </p:nvSpPr>
            <p:spPr>
              <a:xfrm>
                <a:off x="5124261" y="2827704"/>
                <a:ext cx="618630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 ka</a:t>
                </a:r>
                <a:r>
                  <a:rPr lang="sk-SK" dirty="0" err="1"/>
                  <a:t>ždého</a:t>
                </a:r>
                <a:r>
                  <a:rPr lang="sk-SK" dirty="0"/>
                  <a:t> stavu vychádza a do každého stavu vchádza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sk-SK" dirty="0"/>
                  <a:t> </a:t>
                </a:r>
                <a:r>
                  <a:rPr lang="sk-SK" dirty="0" err="1"/>
                  <a:t>rôzných</a:t>
                </a:r>
                <a:r>
                  <a:rPr lang="sk-SK" dirty="0"/>
                  <a:t> </a:t>
                </a:r>
                <a:r>
                  <a:rPr lang="sk-SK" dirty="0" err="1"/>
                  <a:t>frame</a:t>
                </a:r>
                <a:r>
                  <a:rPr lang="sk-SK" dirty="0"/>
                  <a:t> </a:t>
                </a:r>
                <a:r>
                  <a:rPr lang="sk-SK" dirty="0" err="1"/>
                  <a:t>number</a:t>
                </a:r>
                <a:endParaRPr lang="sk-SK" dirty="0"/>
              </a:p>
              <a:p>
                <a:r>
                  <a:rPr lang="sk-SK" dirty="0"/>
                  <a:t>Vznikne cyklus – vezmeme jeden vnútorný stav a z neho </a:t>
                </a:r>
              </a:p>
              <a:p>
                <a:r>
                  <a:rPr lang="sk-SK" dirty="0"/>
                  <a:t>Pôjdeme na daný </a:t>
                </a:r>
                <a:r>
                  <a:rPr lang="sk-SK" dirty="0" err="1"/>
                  <a:t>frame</a:t>
                </a:r>
                <a:r>
                  <a:rPr lang="sk-SK" dirty="0"/>
                  <a:t> </a:t>
                </a:r>
                <a:r>
                  <a:rPr lang="sk-SK" dirty="0" err="1"/>
                  <a:t>number</a:t>
                </a:r>
                <a:r>
                  <a:rPr lang="sk-SK" dirty="0"/>
                  <a:t> cez </a:t>
                </a:r>
                <a:r>
                  <a:rPr lang="sk-SK" dirty="0" err="1"/>
                  <a:t>všetký</a:t>
                </a:r>
                <a:r>
                  <a:rPr lang="sk-SK" dirty="0"/>
                  <a:t> vnútorné stavy</a:t>
                </a:r>
              </a:p>
              <a:p>
                <a:r>
                  <a:rPr lang="sk-SK" dirty="0"/>
                  <a:t>Prejdeme všetkých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sk-SK" dirty="0"/>
                  <a:t> kombinácií </a:t>
                </a:r>
              </a:p>
            </p:txBody>
          </p:sp>
        </mc:Choice>
        <mc:Fallback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E6242CAD-0349-4B35-9EC8-117BF0F2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61" y="2827704"/>
                <a:ext cx="6186309" cy="1477328"/>
              </a:xfrm>
              <a:prstGeom prst="rect">
                <a:avLst/>
              </a:prstGeom>
              <a:blipFill>
                <a:blip r:embed="rId4"/>
                <a:stretch>
                  <a:fillRect l="-888" t="-2479" b="-578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/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blipFill>
                <a:blip r:embed="rId5"/>
                <a:stretch>
                  <a:fillRect l="-13846" t="-2222" r="-3077" b="-888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pojnica: zakrivená 19">
            <a:extLst>
              <a:ext uri="{FF2B5EF4-FFF2-40B4-BE49-F238E27FC236}">
                <a16:creationId xmlns:a16="http://schemas.microsoft.com/office/drawing/2014/main" id="{E7958754-60EA-4596-B204-EF90EE8D4400}"/>
              </a:ext>
            </a:extLst>
          </p:cNvPr>
          <p:cNvCxnSpPr>
            <a:stCxn id="5" idx="3"/>
            <a:endCxn id="11" idx="3"/>
          </p:cNvCxnSpPr>
          <p:nvPr/>
        </p:nvCxnSpPr>
        <p:spPr>
          <a:xfrm flipH="1">
            <a:off x="3159655" y="2400677"/>
            <a:ext cx="3" cy="1625096"/>
          </a:xfrm>
          <a:prstGeom prst="curvedConnector3">
            <a:avLst>
              <a:gd name="adj1" fmla="val -762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a: zakrivená 23">
            <a:extLst>
              <a:ext uri="{FF2B5EF4-FFF2-40B4-BE49-F238E27FC236}">
                <a16:creationId xmlns:a16="http://schemas.microsoft.com/office/drawing/2014/main" id="{4E00CFA2-206C-4569-B0EB-922CC8A7D255}"/>
              </a:ext>
            </a:extLst>
          </p:cNvPr>
          <p:cNvCxnSpPr>
            <a:stCxn id="5" idx="3"/>
            <a:endCxn id="12" idx="3"/>
          </p:cNvCxnSpPr>
          <p:nvPr/>
        </p:nvCxnSpPr>
        <p:spPr>
          <a:xfrm flipH="1">
            <a:off x="3159654" y="2400677"/>
            <a:ext cx="4" cy="1892172"/>
          </a:xfrm>
          <a:prstGeom prst="curvedConnector3">
            <a:avLst>
              <a:gd name="adj1" fmla="val -5715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pojnica: zakrivená 28">
            <a:extLst>
              <a:ext uri="{FF2B5EF4-FFF2-40B4-BE49-F238E27FC236}">
                <a16:creationId xmlns:a16="http://schemas.microsoft.com/office/drawing/2014/main" id="{039D78F2-529E-4836-B488-2880DA9A3732}"/>
              </a:ext>
            </a:extLst>
          </p:cNvPr>
          <p:cNvCxnSpPr>
            <a:stCxn id="5" idx="3"/>
            <a:endCxn id="3" idx="3"/>
          </p:cNvCxnSpPr>
          <p:nvPr/>
        </p:nvCxnSpPr>
        <p:spPr>
          <a:xfrm flipV="1">
            <a:off x="3159658" y="2133601"/>
            <a:ext cx="1" cy="267076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pojnica: zakrivená 30">
            <a:extLst>
              <a:ext uri="{FF2B5EF4-FFF2-40B4-BE49-F238E27FC236}">
                <a16:creationId xmlns:a16="http://schemas.microsoft.com/office/drawing/2014/main" id="{E4367923-C130-4603-87C1-0ED25244123D}"/>
              </a:ext>
            </a:extLst>
          </p:cNvPr>
          <p:cNvCxnSpPr>
            <a:stCxn id="5" idx="1"/>
            <a:endCxn id="14" idx="1"/>
          </p:cNvCxnSpPr>
          <p:nvPr/>
        </p:nvCxnSpPr>
        <p:spPr>
          <a:xfrm rot="10800000" flipV="1">
            <a:off x="1656779" y="2400676"/>
            <a:ext cx="5" cy="2402189"/>
          </a:xfrm>
          <a:prstGeom prst="curvedConnector3">
            <a:avLst>
              <a:gd name="adj1" fmla="val 4572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Rainbow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tables</a:t>
            </a:r>
            <a:r>
              <a:rPr lang="sk-SK" dirty="0">
                <a:solidFill>
                  <a:srgbClr val="D15A3E"/>
                </a:solidFill>
              </a:rPr>
              <a:t> s </a:t>
            </a:r>
            <a:r>
              <a:rPr lang="sk-SK" dirty="0" err="1">
                <a:solidFill>
                  <a:srgbClr val="D15A3E"/>
                </a:solidFill>
              </a:rPr>
              <a:t>frame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number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0741C28-A641-4313-B83D-C07251E7863A}"/>
              </a:ext>
            </a:extLst>
          </p:cNvPr>
          <p:cNvSpPr/>
          <p:nvPr/>
        </p:nvSpPr>
        <p:spPr>
          <a:xfrm>
            <a:off x="1656784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9BF4FBF-6FD5-4A2B-BD58-A89B9A256E62}"/>
              </a:ext>
            </a:extLst>
          </p:cNvPr>
          <p:cNvSpPr/>
          <p:nvPr/>
        </p:nvSpPr>
        <p:spPr>
          <a:xfrm>
            <a:off x="1656783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452107C-5540-4894-B1BC-8949A00C80A1}"/>
              </a:ext>
            </a:extLst>
          </p:cNvPr>
          <p:cNvSpPr/>
          <p:nvPr/>
        </p:nvSpPr>
        <p:spPr>
          <a:xfrm>
            <a:off x="1656782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B66AE7-57F5-4408-992C-1F2C861B384B}"/>
              </a:ext>
            </a:extLst>
          </p:cNvPr>
          <p:cNvSpPr/>
          <p:nvPr/>
        </p:nvSpPr>
        <p:spPr>
          <a:xfrm>
            <a:off x="1656782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82DD538-97E7-42A0-AB1B-5D2FD2FB15C3}"/>
              </a:ext>
            </a:extLst>
          </p:cNvPr>
          <p:cNvSpPr/>
          <p:nvPr/>
        </p:nvSpPr>
        <p:spPr>
          <a:xfrm>
            <a:off x="1656781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5026F58-1847-49A8-85AF-E698C9B69AD4}"/>
              </a:ext>
            </a:extLst>
          </p:cNvPr>
          <p:cNvSpPr/>
          <p:nvPr/>
        </p:nvSpPr>
        <p:spPr>
          <a:xfrm>
            <a:off x="1656780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/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C0B8FA20-BF9E-492E-90B5-E43ADFAE4374}"/>
              </a:ext>
            </a:extLst>
          </p:cNvPr>
          <p:cNvSpPr/>
          <p:nvPr/>
        </p:nvSpPr>
        <p:spPr>
          <a:xfrm>
            <a:off x="1656780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1FA59DE-DCB1-435D-9DCE-16445022D58F}"/>
              </a:ext>
            </a:extLst>
          </p:cNvPr>
          <p:cNvSpPr/>
          <p:nvPr/>
        </p:nvSpPr>
        <p:spPr>
          <a:xfrm>
            <a:off x="1656779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9171532-DD07-4F6F-8F46-3EB93DB9DCD1}"/>
              </a:ext>
            </a:extLst>
          </p:cNvPr>
          <p:cNvSpPr/>
          <p:nvPr/>
        </p:nvSpPr>
        <p:spPr>
          <a:xfrm>
            <a:off x="1656778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3EF1E758-9CB9-4F9F-A445-A00754C5B6D8}"/>
              </a:ext>
            </a:extLst>
          </p:cNvPr>
          <p:cNvSpPr/>
          <p:nvPr/>
        </p:nvSpPr>
        <p:spPr>
          <a:xfrm>
            <a:off x="1656778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FF76522-C71C-4335-8D0F-57A9B0239237}"/>
              </a:ext>
            </a:extLst>
          </p:cNvPr>
          <p:cNvSpPr/>
          <p:nvPr/>
        </p:nvSpPr>
        <p:spPr>
          <a:xfrm>
            <a:off x="1656777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8DF32A9-FAD0-4F02-BFE2-E2DCEF06FD3B}"/>
              </a:ext>
            </a:extLst>
          </p:cNvPr>
          <p:cNvSpPr/>
          <p:nvPr/>
        </p:nvSpPr>
        <p:spPr>
          <a:xfrm>
            <a:off x="1656776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/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89D7350E-216A-4A4F-BF33-D035CB62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1" y="3459243"/>
                <a:ext cx="397481" cy="276999"/>
              </a:xfrm>
              <a:prstGeom prst="rect">
                <a:avLst/>
              </a:prstGeom>
              <a:blipFill>
                <a:blip r:embed="rId3"/>
                <a:stretch>
                  <a:fillRect l="-13846" t="-2174" r="-3077" b="-86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pojnica: zakrivená 18">
            <a:extLst>
              <a:ext uri="{FF2B5EF4-FFF2-40B4-BE49-F238E27FC236}">
                <a16:creationId xmlns:a16="http://schemas.microsoft.com/office/drawing/2014/main" id="{06A9A8F2-6861-466D-99A6-50B3BACB88F1}"/>
              </a:ext>
            </a:extLst>
          </p:cNvPr>
          <p:cNvCxnSpPr>
            <a:stCxn id="16" idx="3"/>
            <a:endCxn id="14" idx="3"/>
          </p:cNvCxnSpPr>
          <p:nvPr/>
        </p:nvCxnSpPr>
        <p:spPr>
          <a:xfrm flipV="1">
            <a:off x="3159651" y="4802866"/>
            <a:ext cx="2" cy="516045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a: zakrivená 20">
            <a:extLst>
              <a:ext uri="{FF2B5EF4-FFF2-40B4-BE49-F238E27FC236}">
                <a16:creationId xmlns:a16="http://schemas.microsoft.com/office/drawing/2014/main" id="{FBED47C3-3C2D-4CCA-B207-33418CAF3929}"/>
              </a:ext>
            </a:extLst>
          </p:cNvPr>
          <p:cNvCxnSpPr>
            <a:stCxn id="16" idx="3"/>
            <a:endCxn id="13" idx="3"/>
          </p:cNvCxnSpPr>
          <p:nvPr/>
        </p:nvCxnSpPr>
        <p:spPr>
          <a:xfrm flipV="1">
            <a:off x="3159651" y="4541818"/>
            <a:ext cx="2" cy="777093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pojnica: zakrivená 22">
            <a:extLst>
              <a:ext uri="{FF2B5EF4-FFF2-40B4-BE49-F238E27FC236}">
                <a16:creationId xmlns:a16="http://schemas.microsoft.com/office/drawing/2014/main" id="{3FD062AA-5A8F-4727-AA35-341779AA5697}"/>
              </a:ext>
            </a:extLst>
          </p:cNvPr>
          <p:cNvCxnSpPr>
            <a:stCxn id="16" idx="3"/>
            <a:endCxn id="12" idx="3"/>
          </p:cNvCxnSpPr>
          <p:nvPr/>
        </p:nvCxnSpPr>
        <p:spPr>
          <a:xfrm flipV="1">
            <a:off x="3159651" y="4292849"/>
            <a:ext cx="3" cy="1026062"/>
          </a:xfrm>
          <a:prstGeom prst="curvedConnector3">
            <a:avLst>
              <a:gd name="adj1" fmla="val 762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pojnica: zakrivená 24">
            <a:extLst>
              <a:ext uri="{FF2B5EF4-FFF2-40B4-BE49-F238E27FC236}">
                <a16:creationId xmlns:a16="http://schemas.microsoft.com/office/drawing/2014/main" id="{0702B952-D5A9-4CD0-B1AD-597E50DAC2E7}"/>
              </a:ext>
            </a:extLst>
          </p:cNvPr>
          <p:cNvCxnSpPr>
            <a:stCxn id="16" idx="3"/>
            <a:endCxn id="5" idx="3"/>
          </p:cNvCxnSpPr>
          <p:nvPr/>
        </p:nvCxnSpPr>
        <p:spPr>
          <a:xfrm flipV="1">
            <a:off x="3159651" y="2400677"/>
            <a:ext cx="7" cy="2918234"/>
          </a:xfrm>
          <a:prstGeom prst="curvedConnector3">
            <a:avLst>
              <a:gd name="adj1" fmla="val 3265814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E6242CAD-0349-4B35-9EC8-117BF0F24F68}"/>
                  </a:ext>
                </a:extLst>
              </p:cNvPr>
              <p:cNvSpPr txBox="1"/>
              <p:nvPr/>
            </p:nvSpPr>
            <p:spPr>
              <a:xfrm>
                <a:off x="5124261" y="2827704"/>
                <a:ext cx="618630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 ka</a:t>
                </a:r>
                <a:r>
                  <a:rPr lang="sk-SK" dirty="0" err="1"/>
                  <a:t>ždého</a:t>
                </a:r>
                <a:r>
                  <a:rPr lang="sk-SK" dirty="0"/>
                  <a:t> stavu vychádza a do každého stavu vchádza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sk-SK" dirty="0"/>
                  <a:t> </a:t>
                </a:r>
                <a:r>
                  <a:rPr lang="sk-SK" dirty="0" err="1"/>
                  <a:t>rôzných</a:t>
                </a:r>
                <a:r>
                  <a:rPr lang="sk-SK" dirty="0"/>
                  <a:t> </a:t>
                </a:r>
                <a:r>
                  <a:rPr lang="sk-SK" dirty="0" err="1"/>
                  <a:t>frame</a:t>
                </a:r>
                <a:r>
                  <a:rPr lang="sk-SK" dirty="0"/>
                  <a:t> </a:t>
                </a:r>
                <a:r>
                  <a:rPr lang="sk-SK" dirty="0" err="1"/>
                  <a:t>number</a:t>
                </a:r>
                <a:endParaRPr lang="sk-SK" dirty="0"/>
              </a:p>
              <a:p>
                <a:r>
                  <a:rPr lang="sk-SK" dirty="0"/>
                  <a:t>Vznikne cyklus – vezmeme jeden vnútorný stav a z neho </a:t>
                </a:r>
              </a:p>
              <a:p>
                <a:r>
                  <a:rPr lang="sk-SK" dirty="0"/>
                  <a:t>Pôjdeme na daný </a:t>
                </a:r>
                <a:r>
                  <a:rPr lang="sk-SK" dirty="0" err="1"/>
                  <a:t>frame</a:t>
                </a:r>
                <a:r>
                  <a:rPr lang="sk-SK" dirty="0"/>
                  <a:t> </a:t>
                </a:r>
                <a:r>
                  <a:rPr lang="sk-SK" dirty="0" err="1"/>
                  <a:t>number</a:t>
                </a:r>
                <a:r>
                  <a:rPr lang="sk-SK" dirty="0"/>
                  <a:t> cez </a:t>
                </a:r>
                <a:r>
                  <a:rPr lang="sk-SK" dirty="0" err="1"/>
                  <a:t>všetký</a:t>
                </a:r>
                <a:r>
                  <a:rPr lang="sk-SK" dirty="0"/>
                  <a:t> vnútorné stavy</a:t>
                </a:r>
              </a:p>
              <a:p>
                <a:r>
                  <a:rPr lang="sk-SK" dirty="0"/>
                  <a:t>Prejdeme všetkých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sk-SK" dirty="0"/>
                  <a:t> kombinácií </a:t>
                </a:r>
              </a:p>
              <a:p>
                <a:r>
                  <a:rPr lang="sk-SK" dirty="0"/>
                  <a:t>Ako minimalizovať veľkosť tabuľky a ako spraviť z tohto</a:t>
                </a:r>
              </a:p>
              <a:p>
                <a:r>
                  <a:rPr lang="sk-SK" dirty="0" err="1"/>
                  <a:t>rainbow</a:t>
                </a:r>
                <a:r>
                  <a:rPr lang="sk-SK" dirty="0"/>
                  <a:t> tabuľku ?</a:t>
                </a:r>
              </a:p>
            </p:txBody>
          </p:sp>
        </mc:Choice>
        <mc:Fallback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E6242CAD-0349-4B35-9EC8-117BF0F2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61" y="2827704"/>
                <a:ext cx="6186309" cy="2031325"/>
              </a:xfrm>
              <a:prstGeom prst="rect">
                <a:avLst/>
              </a:prstGeom>
              <a:blipFill>
                <a:blip r:embed="rId4"/>
                <a:stretch>
                  <a:fillRect l="-888" t="-1802" b="-390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/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27" name="BlokTextu 26">
                <a:extLst>
                  <a:ext uri="{FF2B5EF4-FFF2-40B4-BE49-F238E27FC236}">
                    <a16:creationId xmlns:a16="http://schemas.microsoft.com/office/drawing/2014/main" id="{48399DB6-A6ED-4E6D-8269-347DEFD71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32" y="4709953"/>
                <a:ext cx="397481" cy="276999"/>
              </a:xfrm>
              <a:prstGeom prst="rect">
                <a:avLst/>
              </a:prstGeom>
              <a:blipFill>
                <a:blip r:embed="rId5"/>
                <a:stretch>
                  <a:fillRect l="-13846" t="-2222" r="-3077" b="-888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pojnica: zakrivená 19">
            <a:extLst>
              <a:ext uri="{FF2B5EF4-FFF2-40B4-BE49-F238E27FC236}">
                <a16:creationId xmlns:a16="http://schemas.microsoft.com/office/drawing/2014/main" id="{E7958754-60EA-4596-B204-EF90EE8D4400}"/>
              </a:ext>
            </a:extLst>
          </p:cNvPr>
          <p:cNvCxnSpPr>
            <a:stCxn id="5" idx="3"/>
            <a:endCxn id="11" idx="3"/>
          </p:cNvCxnSpPr>
          <p:nvPr/>
        </p:nvCxnSpPr>
        <p:spPr>
          <a:xfrm flipH="1">
            <a:off x="3159655" y="2400677"/>
            <a:ext cx="3" cy="1625096"/>
          </a:xfrm>
          <a:prstGeom prst="curvedConnector3">
            <a:avLst>
              <a:gd name="adj1" fmla="val -762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a: zakrivená 23">
            <a:extLst>
              <a:ext uri="{FF2B5EF4-FFF2-40B4-BE49-F238E27FC236}">
                <a16:creationId xmlns:a16="http://schemas.microsoft.com/office/drawing/2014/main" id="{4E00CFA2-206C-4569-B0EB-922CC8A7D255}"/>
              </a:ext>
            </a:extLst>
          </p:cNvPr>
          <p:cNvCxnSpPr>
            <a:stCxn id="5" idx="3"/>
            <a:endCxn id="12" idx="3"/>
          </p:cNvCxnSpPr>
          <p:nvPr/>
        </p:nvCxnSpPr>
        <p:spPr>
          <a:xfrm flipH="1">
            <a:off x="3159654" y="2400677"/>
            <a:ext cx="4" cy="1892172"/>
          </a:xfrm>
          <a:prstGeom prst="curvedConnector3">
            <a:avLst>
              <a:gd name="adj1" fmla="val -5715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pojnica: zakrivená 28">
            <a:extLst>
              <a:ext uri="{FF2B5EF4-FFF2-40B4-BE49-F238E27FC236}">
                <a16:creationId xmlns:a16="http://schemas.microsoft.com/office/drawing/2014/main" id="{039D78F2-529E-4836-B488-2880DA9A3732}"/>
              </a:ext>
            </a:extLst>
          </p:cNvPr>
          <p:cNvCxnSpPr>
            <a:stCxn id="5" idx="3"/>
            <a:endCxn id="3" idx="3"/>
          </p:cNvCxnSpPr>
          <p:nvPr/>
        </p:nvCxnSpPr>
        <p:spPr>
          <a:xfrm flipV="1">
            <a:off x="3159658" y="2133601"/>
            <a:ext cx="1" cy="267076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pojnica: zakrivená 30">
            <a:extLst>
              <a:ext uri="{FF2B5EF4-FFF2-40B4-BE49-F238E27FC236}">
                <a16:creationId xmlns:a16="http://schemas.microsoft.com/office/drawing/2014/main" id="{E4367923-C130-4603-87C1-0ED25244123D}"/>
              </a:ext>
            </a:extLst>
          </p:cNvPr>
          <p:cNvCxnSpPr>
            <a:stCxn id="5" idx="1"/>
            <a:endCxn id="14" idx="1"/>
          </p:cNvCxnSpPr>
          <p:nvPr/>
        </p:nvCxnSpPr>
        <p:spPr>
          <a:xfrm rot="10800000" flipV="1">
            <a:off x="1656779" y="2400676"/>
            <a:ext cx="5" cy="2402189"/>
          </a:xfrm>
          <a:prstGeom prst="curvedConnector3">
            <a:avLst>
              <a:gd name="adj1" fmla="val 4572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Rainbow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tables</a:t>
            </a:r>
            <a:r>
              <a:rPr lang="sk-SK" dirty="0">
                <a:solidFill>
                  <a:srgbClr val="D15A3E"/>
                </a:solidFill>
              </a:rPr>
              <a:t> s </a:t>
            </a:r>
            <a:r>
              <a:rPr lang="sk-SK" dirty="0" err="1">
                <a:solidFill>
                  <a:srgbClr val="D15A3E"/>
                </a:solidFill>
              </a:rPr>
              <a:t>frame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number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0741C28-A641-4313-B83D-C07251E7863A}"/>
              </a:ext>
            </a:extLst>
          </p:cNvPr>
          <p:cNvSpPr/>
          <p:nvPr/>
        </p:nvSpPr>
        <p:spPr>
          <a:xfrm>
            <a:off x="1656784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9BF4FBF-6FD5-4A2B-BD58-A89B9A256E62}"/>
              </a:ext>
            </a:extLst>
          </p:cNvPr>
          <p:cNvSpPr/>
          <p:nvPr/>
        </p:nvSpPr>
        <p:spPr>
          <a:xfrm>
            <a:off x="1656783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452107C-5540-4894-B1BC-8949A00C80A1}"/>
              </a:ext>
            </a:extLst>
          </p:cNvPr>
          <p:cNvSpPr/>
          <p:nvPr/>
        </p:nvSpPr>
        <p:spPr>
          <a:xfrm>
            <a:off x="1656782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B66AE7-57F5-4408-992C-1F2C861B384B}"/>
              </a:ext>
            </a:extLst>
          </p:cNvPr>
          <p:cNvSpPr/>
          <p:nvPr/>
        </p:nvSpPr>
        <p:spPr>
          <a:xfrm>
            <a:off x="1656782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82DD538-97E7-42A0-AB1B-5D2FD2FB15C3}"/>
              </a:ext>
            </a:extLst>
          </p:cNvPr>
          <p:cNvSpPr/>
          <p:nvPr/>
        </p:nvSpPr>
        <p:spPr>
          <a:xfrm>
            <a:off x="1656781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5026F58-1847-49A8-85AF-E698C9B69AD4}"/>
              </a:ext>
            </a:extLst>
          </p:cNvPr>
          <p:cNvSpPr/>
          <p:nvPr/>
        </p:nvSpPr>
        <p:spPr>
          <a:xfrm>
            <a:off x="1656780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/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C0B8FA20-BF9E-492E-90B5-E43ADFAE4374}"/>
              </a:ext>
            </a:extLst>
          </p:cNvPr>
          <p:cNvSpPr/>
          <p:nvPr/>
        </p:nvSpPr>
        <p:spPr>
          <a:xfrm>
            <a:off x="1656780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1FA59DE-DCB1-435D-9DCE-16445022D58F}"/>
              </a:ext>
            </a:extLst>
          </p:cNvPr>
          <p:cNvSpPr/>
          <p:nvPr/>
        </p:nvSpPr>
        <p:spPr>
          <a:xfrm>
            <a:off x="1656779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9171532-DD07-4F6F-8F46-3EB93DB9DCD1}"/>
              </a:ext>
            </a:extLst>
          </p:cNvPr>
          <p:cNvSpPr/>
          <p:nvPr/>
        </p:nvSpPr>
        <p:spPr>
          <a:xfrm>
            <a:off x="1656778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3EF1E758-9CB9-4F9F-A445-A00754C5B6D8}"/>
              </a:ext>
            </a:extLst>
          </p:cNvPr>
          <p:cNvSpPr/>
          <p:nvPr/>
        </p:nvSpPr>
        <p:spPr>
          <a:xfrm>
            <a:off x="1656778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FF76522-C71C-4335-8D0F-57A9B0239237}"/>
              </a:ext>
            </a:extLst>
          </p:cNvPr>
          <p:cNvSpPr/>
          <p:nvPr/>
        </p:nvSpPr>
        <p:spPr>
          <a:xfrm>
            <a:off x="1656777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8DF32A9-FAD0-4F02-BFE2-E2DCEF06FD3B}"/>
              </a:ext>
            </a:extLst>
          </p:cNvPr>
          <p:cNvSpPr/>
          <p:nvPr/>
        </p:nvSpPr>
        <p:spPr>
          <a:xfrm>
            <a:off x="1656776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0AE2762-7987-4DAC-A714-FEDED9FB5297}"/>
              </a:ext>
            </a:extLst>
          </p:cNvPr>
          <p:cNvSpPr txBox="1"/>
          <p:nvPr/>
        </p:nvSpPr>
        <p:spPr>
          <a:xfrm>
            <a:off x="1469957" y="1639784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Pôvodná tabuľka</a:t>
            </a: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0DD0151E-647D-4E82-988B-E658F9842788}"/>
              </a:ext>
            </a:extLst>
          </p:cNvPr>
          <p:cNvSpPr/>
          <p:nvPr/>
        </p:nvSpPr>
        <p:spPr>
          <a:xfrm>
            <a:off x="4535167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73DF20A9-0FE8-47AD-B46A-17EF0A455D69}"/>
              </a:ext>
            </a:extLst>
          </p:cNvPr>
          <p:cNvSpPr/>
          <p:nvPr/>
        </p:nvSpPr>
        <p:spPr>
          <a:xfrm>
            <a:off x="4535166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F3B2971F-B755-4E1E-87E1-824E64FF389A}"/>
              </a:ext>
            </a:extLst>
          </p:cNvPr>
          <p:cNvSpPr/>
          <p:nvPr/>
        </p:nvSpPr>
        <p:spPr>
          <a:xfrm>
            <a:off x="4535165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dĺžnik 33">
            <a:extLst>
              <a:ext uri="{FF2B5EF4-FFF2-40B4-BE49-F238E27FC236}">
                <a16:creationId xmlns:a16="http://schemas.microsoft.com/office/drawing/2014/main" id="{3288FD92-51ED-4154-8988-2495BF2FF6B5}"/>
              </a:ext>
            </a:extLst>
          </p:cNvPr>
          <p:cNvSpPr/>
          <p:nvPr/>
        </p:nvSpPr>
        <p:spPr>
          <a:xfrm>
            <a:off x="4535165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9882DFBA-6C88-4E5A-A1A8-2F21107A98C3}"/>
              </a:ext>
            </a:extLst>
          </p:cNvPr>
          <p:cNvSpPr/>
          <p:nvPr/>
        </p:nvSpPr>
        <p:spPr>
          <a:xfrm>
            <a:off x="4535164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>
            <a:extLst>
              <a:ext uri="{FF2B5EF4-FFF2-40B4-BE49-F238E27FC236}">
                <a16:creationId xmlns:a16="http://schemas.microsoft.com/office/drawing/2014/main" id="{72BBB923-8EA1-4C5E-917C-1DD3E06ADC05}"/>
              </a:ext>
            </a:extLst>
          </p:cNvPr>
          <p:cNvSpPr/>
          <p:nvPr/>
        </p:nvSpPr>
        <p:spPr>
          <a:xfrm>
            <a:off x="4535163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478A4AEB-FD79-49BD-BC6E-0E384198CE80}"/>
                  </a:ext>
                </a:extLst>
              </p:cNvPr>
              <p:cNvSpPr txBox="1"/>
              <p:nvPr/>
            </p:nvSpPr>
            <p:spPr>
              <a:xfrm>
                <a:off x="5087429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478A4AEB-FD79-49BD-BC6E-0E384198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29" y="3577225"/>
                <a:ext cx="32092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dĺžnik 37">
            <a:extLst>
              <a:ext uri="{FF2B5EF4-FFF2-40B4-BE49-F238E27FC236}">
                <a16:creationId xmlns:a16="http://schemas.microsoft.com/office/drawing/2014/main" id="{F6C3213C-5517-465D-B1B9-A384450B1011}"/>
              </a:ext>
            </a:extLst>
          </p:cNvPr>
          <p:cNvSpPr/>
          <p:nvPr/>
        </p:nvSpPr>
        <p:spPr>
          <a:xfrm>
            <a:off x="4535163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 38">
            <a:extLst>
              <a:ext uri="{FF2B5EF4-FFF2-40B4-BE49-F238E27FC236}">
                <a16:creationId xmlns:a16="http://schemas.microsoft.com/office/drawing/2014/main" id="{948F4EA1-1861-436C-B4C3-AFC8A595D230}"/>
              </a:ext>
            </a:extLst>
          </p:cNvPr>
          <p:cNvSpPr/>
          <p:nvPr/>
        </p:nvSpPr>
        <p:spPr>
          <a:xfrm>
            <a:off x="4535162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bdĺžnik 39">
            <a:extLst>
              <a:ext uri="{FF2B5EF4-FFF2-40B4-BE49-F238E27FC236}">
                <a16:creationId xmlns:a16="http://schemas.microsoft.com/office/drawing/2014/main" id="{9CFC4BEF-9E61-4EA6-A0C8-232C0514D011}"/>
              </a:ext>
            </a:extLst>
          </p:cNvPr>
          <p:cNvSpPr/>
          <p:nvPr/>
        </p:nvSpPr>
        <p:spPr>
          <a:xfrm>
            <a:off x="4535161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bdĺžnik 40">
            <a:extLst>
              <a:ext uri="{FF2B5EF4-FFF2-40B4-BE49-F238E27FC236}">
                <a16:creationId xmlns:a16="http://schemas.microsoft.com/office/drawing/2014/main" id="{2559DFB0-37EA-4419-A5EF-D95F79F1877A}"/>
              </a:ext>
            </a:extLst>
          </p:cNvPr>
          <p:cNvSpPr/>
          <p:nvPr/>
        </p:nvSpPr>
        <p:spPr>
          <a:xfrm>
            <a:off x="4535161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bdĺžnik 41">
            <a:extLst>
              <a:ext uri="{FF2B5EF4-FFF2-40B4-BE49-F238E27FC236}">
                <a16:creationId xmlns:a16="http://schemas.microsoft.com/office/drawing/2014/main" id="{C2AEACCB-4B06-49A2-AF0A-9F7F5A8BC7EA}"/>
              </a:ext>
            </a:extLst>
          </p:cNvPr>
          <p:cNvSpPr/>
          <p:nvPr/>
        </p:nvSpPr>
        <p:spPr>
          <a:xfrm>
            <a:off x="4535160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bdĺžnik 42">
            <a:extLst>
              <a:ext uri="{FF2B5EF4-FFF2-40B4-BE49-F238E27FC236}">
                <a16:creationId xmlns:a16="http://schemas.microsoft.com/office/drawing/2014/main" id="{B20F7EEA-8EAF-4406-9EB8-528B950F4BF2}"/>
              </a:ext>
            </a:extLst>
          </p:cNvPr>
          <p:cNvSpPr/>
          <p:nvPr/>
        </p:nvSpPr>
        <p:spPr>
          <a:xfrm>
            <a:off x="4535159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88457998-5572-4A10-AD15-9D220C1B7866}"/>
              </a:ext>
            </a:extLst>
          </p:cNvPr>
          <p:cNvCxnSpPr>
            <a:stCxn id="3" idx="3"/>
            <a:endCxn id="30" idx="1"/>
          </p:cNvCxnSpPr>
          <p:nvPr/>
        </p:nvCxnSpPr>
        <p:spPr>
          <a:xfrm>
            <a:off x="3159659" y="2133601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>
            <a:extLst>
              <a:ext uri="{FF2B5EF4-FFF2-40B4-BE49-F238E27FC236}">
                <a16:creationId xmlns:a16="http://schemas.microsoft.com/office/drawing/2014/main" id="{78D648E9-2595-41BE-923E-B898F698BCE8}"/>
              </a:ext>
            </a:extLst>
          </p:cNvPr>
          <p:cNvCxnSpPr/>
          <p:nvPr/>
        </p:nvCxnSpPr>
        <p:spPr>
          <a:xfrm>
            <a:off x="3159651" y="2394642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ovacia šípka 44">
            <a:extLst>
              <a:ext uri="{FF2B5EF4-FFF2-40B4-BE49-F238E27FC236}">
                <a16:creationId xmlns:a16="http://schemas.microsoft.com/office/drawing/2014/main" id="{860833FE-EB2B-4C22-A57E-AEAA36A81B55}"/>
              </a:ext>
            </a:extLst>
          </p:cNvPr>
          <p:cNvCxnSpPr/>
          <p:nvPr/>
        </p:nvCxnSpPr>
        <p:spPr>
          <a:xfrm>
            <a:off x="3159651" y="2657193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ovacia šípka 45">
            <a:extLst>
              <a:ext uri="{FF2B5EF4-FFF2-40B4-BE49-F238E27FC236}">
                <a16:creationId xmlns:a16="http://schemas.microsoft.com/office/drawing/2014/main" id="{F4408B95-9C93-4716-8507-C2665C2C3965}"/>
              </a:ext>
            </a:extLst>
          </p:cNvPr>
          <p:cNvCxnSpPr/>
          <p:nvPr/>
        </p:nvCxnSpPr>
        <p:spPr>
          <a:xfrm>
            <a:off x="3159651" y="2910690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ovacia šípka 46">
            <a:extLst>
              <a:ext uri="{FF2B5EF4-FFF2-40B4-BE49-F238E27FC236}">
                <a16:creationId xmlns:a16="http://schemas.microsoft.com/office/drawing/2014/main" id="{A1A6712A-03C9-4F17-968E-90E01E05FA84}"/>
              </a:ext>
            </a:extLst>
          </p:cNvPr>
          <p:cNvCxnSpPr/>
          <p:nvPr/>
        </p:nvCxnSpPr>
        <p:spPr>
          <a:xfrm>
            <a:off x="3159651" y="3191347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>
            <a:extLst>
              <a:ext uri="{FF2B5EF4-FFF2-40B4-BE49-F238E27FC236}">
                <a16:creationId xmlns:a16="http://schemas.microsoft.com/office/drawing/2014/main" id="{A48B8C26-DC88-4AC1-A81F-5A805C8EEE5F}"/>
              </a:ext>
            </a:extLst>
          </p:cNvPr>
          <p:cNvCxnSpPr/>
          <p:nvPr/>
        </p:nvCxnSpPr>
        <p:spPr>
          <a:xfrm>
            <a:off x="3159651" y="3429000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ovacia šípka 48">
            <a:extLst>
              <a:ext uri="{FF2B5EF4-FFF2-40B4-BE49-F238E27FC236}">
                <a16:creationId xmlns:a16="http://schemas.microsoft.com/office/drawing/2014/main" id="{459A8F0C-83E7-4601-AA80-2E95C23EF0B6}"/>
              </a:ext>
            </a:extLst>
          </p:cNvPr>
          <p:cNvCxnSpPr/>
          <p:nvPr/>
        </p:nvCxnSpPr>
        <p:spPr>
          <a:xfrm>
            <a:off x="3159651" y="4015213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>
            <a:extLst>
              <a:ext uri="{FF2B5EF4-FFF2-40B4-BE49-F238E27FC236}">
                <a16:creationId xmlns:a16="http://schemas.microsoft.com/office/drawing/2014/main" id="{E0821C68-1C79-45E5-AF31-BABD6853FCC5}"/>
              </a:ext>
            </a:extLst>
          </p:cNvPr>
          <p:cNvCxnSpPr/>
          <p:nvPr/>
        </p:nvCxnSpPr>
        <p:spPr>
          <a:xfrm>
            <a:off x="3159651" y="4290177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ovacia šípka 50">
            <a:extLst>
              <a:ext uri="{FF2B5EF4-FFF2-40B4-BE49-F238E27FC236}">
                <a16:creationId xmlns:a16="http://schemas.microsoft.com/office/drawing/2014/main" id="{DD49524B-4791-4C32-A8EE-E7CDA0389C44}"/>
              </a:ext>
            </a:extLst>
          </p:cNvPr>
          <p:cNvCxnSpPr/>
          <p:nvPr/>
        </p:nvCxnSpPr>
        <p:spPr>
          <a:xfrm>
            <a:off x="3159651" y="4547954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ovacia šípka 51">
            <a:extLst>
              <a:ext uri="{FF2B5EF4-FFF2-40B4-BE49-F238E27FC236}">
                <a16:creationId xmlns:a16="http://schemas.microsoft.com/office/drawing/2014/main" id="{C956F2B9-E285-497A-B53F-03C6033DDD59}"/>
              </a:ext>
            </a:extLst>
          </p:cNvPr>
          <p:cNvCxnSpPr/>
          <p:nvPr/>
        </p:nvCxnSpPr>
        <p:spPr>
          <a:xfrm>
            <a:off x="3159651" y="4805129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>
            <a:extLst>
              <a:ext uri="{FF2B5EF4-FFF2-40B4-BE49-F238E27FC236}">
                <a16:creationId xmlns:a16="http://schemas.microsoft.com/office/drawing/2014/main" id="{F708E7CB-EDE5-43F2-B4FA-A42ED7B4C9DA}"/>
              </a:ext>
            </a:extLst>
          </p:cNvPr>
          <p:cNvCxnSpPr/>
          <p:nvPr/>
        </p:nvCxnSpPr>
        <p:spPr>
          <a:xfrm>
            <a:off x="3159651" y="5075004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ovacia šípka 53">
            <a:extLst>
              <a:ext uri="{FF2B5EF4-FFF2-40B4-BE49-F238E27FC236}">
                <a16:creationId xmlns:a16="http://schemas.microsoft.com/office/drawing/2014/main" id="{7B804E67-51E4-47D0-A07F-021644752770}"/>
              </a:ext>
            </a:extLst>
          </p:cNvPr>
          <p:cNvCxnSpPr/>
          <p:nvPr/>
        </p:nvCxnSpPr>
        <p:spPr>
          <a:xfrm>
            <a:off x="3159651" y="5325829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ĺžnik 55">
            <a:extLst>
              <a:ext uri="{FF2B5EF4-FFF2-40B4-BE49-F238E27FC236}">
                <a16:creationId xmlns:a16="http://schemas.microsoft.com/office/drawing/2014/main" id="{7A98C4BD-8238-413A-AD44-CAF183A63DCC}"/>
              </a:ext>
            </a:extLst>
          </p:cNvPr>
          <p:cNvSpPr/>
          <p:nvPr/>
        </p:nvSpPr>
        <p:spPr>
          <a:xfrm>
            <a:off x="5408350" y="204872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bdĺžnik 56">
            <a:extLst>
              <a:ext uri="{FF2B5EF4-FFF2-40B4-BE49-F238E27FC236}">
                <a16:creationId xmlns:a16="http://schemas.microsoft.com/office/drawing/2014/main" id="{4B8A7A9F-487A-42F3-9E2E-5A8253F986DA}"/>
              </a:ext>
            </a:extLst>
          </p:cNvPr>
          <p:cNvSpPr/>
          <p:nvPr/>
        </p:nvSpPr>
        <p:spPr>
          <a:xfrm>
            <a:off x="5408343" y="2315422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bdĺžnik 57">
            <a:extLst>
              <a:ext uri="{FF2B5EF4-FFF2-40B4-BE49-F238E27FC236}">
                <a16:creationId xmlns:a16="http://schemas.microsoft.com/office/drawing/2014/main" id="{D1BFBAE7-9FF6-45E0-9B5D-0FA395C212FF}"/>
              </a:ext>
            </a:extLst>
          </p:cNvPr>
          <p:cNvSpPr/>
          <p:nvPr/>
        </p:nvSpPr>
        <p:spPr>
          <a:xfrm>
            <a:off x="5408343" y="2568350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bdĺžnik 58">
            <a:extLst>
              <a:ext uri="{FF2B5EF4-FFF2-40B4-BE49-F238E27FC236}">
                <a16:creationId xmlns:a16="http://schemas.microsoft.com/office/drawing/2014/main" id="{97CAC463-8AF7-4C85-BF0D-000917ABC0C1}"/>
              </a:ext>
            </a:extLst>
          </p:cNvPr>
          <p:cNvSpPr/>
          <p:nvPr/>
        </p:nvSpPr>
        <p:spPr>
          <a:xfrm>
            <a:off x="5408343" y="282618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Obdĺžnik 59">
            <a:extLst>
              <a:ext uri="{FF2B5EF4-FFF2-40B4-BE49-F238E27FC236}">
                <a16:creationId xmlns:a16="http://schemas.microsoft.com/office/drawing/2014/main" id="{337B886F-25F5-4FAA-A6C9-A3B9B2C8B71A}"/>
              </a:ext>
            </a:extLst>
          </p:cNvPr>
          <p:cNvSpPr/>
          <p:nvPr/>
        </p:nvSpPr>
        <p:spPr>
          <a:xfrm>
            <a:off x="5408350" y="3937246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bdĺžnik 60">
            <a:extLst>
              <a:ext uri="{FF2B5EF4-FFF2-40B4-BE49-F238E27FC236}">
                <a16:creationId xmlns:a16="http://schemas.microsoft.com/office/drawing/2014/main" id="{9B173BBA-9B38-4F10-827F-7C0FF14D483C}"/>
              </a:ext>
            </a:extLst>
          </p:cNvPr>
          <p:cNvSpPr/>
          <p:nvPr/>
        </p:nvSpPr>
        <p:spPr>
          <a:xfrm>
            <a:off x="5408343" y="420394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Obdĺžnik 61">
            <a:extLst>
              <a:ext uri="{FF2B5EF4-FFF2-40B4-BE49-F238E27FC236}">
                <a16:creationId xmlns:a16="http://schemas.microsoft.com/office/drawing/2014/main" id="{D222F52C-8DAD-45DC-BF65-C9B94D6666EB}"/>
              </a:ext>
            </a:extLst>
          </p:cNvPr>
          <p:cNvSpPr/>
          <p:nvPr/>
        </p:nvSpPr>
        <p:spPr>
          <a:xfrm>
            <a:off x="5408343" y="4456872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Obdĺžnik 62">
            <a:extLst>
              <a:ext uri="{FF2B5EF4-FFF2-40B4-BE49-F238E27FC236}">
                <a16:creationId xmlns:a16="http://schemas.microsoft.com/office/drawing/2014/main" id="{AAAF1CCD-AA5E-4A71-BCEB-B9EDEF619AEA}"/>
              </a:ext>
            </a:extLst>
          </p:cNvPr>
          <p:cNvSpPr/>
          <p:nvPr/>
        </p:nvSpPr>
        <p:spPr>
          <a:xfrm>
            <a:off x="5408343" y="4714707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Obdĺžnik 63">
            <a:extLst>
              <a:ext uri="{FF2B5EF4-FFF2-40B4-BE49-F238E27FC236}">
                <a16:creationId xmlns:a16="http://schemas.microsoft.com/office/drawing/2014/main" id="{642DB08F-AE1B-4EE8-8F0A-5EDDD96C55C3}"/>
              </a:ext>
            </a:extLst>
          </p:cNvPr>
          <p:cNvSpPr/>
          <p:nvPr/>
        </p:nvSpPr>
        <p:spPr>
          <a:xfrm>
            <a:off x="5408343" y="3090996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Obdĺžnik 64">
            <a:extLst>
              <a:ext uri="{FF2B5EF4-FFF2-40B4-BE49-F238E27FC236}">
                <a16:creationId xmlns:a16="http://schemas.microsoft.com/office/drawing/2014/main" id="{866150AD-BF71-40B2-AC13-5F8A24DE6FC2}"/>
              </a:ext>
            </a:extLst>
          </p:cNvPr>
          <p:cNvSpPr/>
          <p:nvPr/>
        </p:nvSpPr>
        <p:spPr>
          <a:xfrm>
            <a:off x="5408343" y="334148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Obdĺžnik 65">
            <a:extLst>
              <a:ext uri="{FF2B5EF4-FFF2-40B4-BE49-F238E27FC236}">
                <a16:creationId xmlns:a16="http://schemas.microsoft.com/office/drawing/2014/main" id="{237B3F5C-50DA-4256-B1BE-BADEF4C10299}"/>
              </a:ext>
            </a:extLst>
          </p:cNvPr>
          <p:cNvSpPr/>
          <p:nvPr/>
        </p:nvSpPr>
        <p:spPr>
          <a:xfrm>
            <a:off x="5408343" y="498347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Obdĺžnik 66">
            <a:extLst>
              <a:ext uri="{FF2B5EF4-FFF2-40B4-BE49-F238E27FC236}">
                <a16:creationId xmlns:a16="http://schemas.microsoft.com/office/drawing/2014/main" id="{B8F0D8D9-C8CB-4270-87F4-F9E09F1932BE}"/>
              </a:ext>
            </a:extLst>
          </p:cNvPr>
          <p:cNvSpPr/>
          <p:nvPr/>
        </p:nvSpPr>
        <p:spPr>
          <a:xfrm>
            <a:off x="5408343" y="523396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Obdĺžnik 68">
            <a:extLst>
              <a:ext uri="{FF2B5EF4-FFF2-40B4-BE49-F238E27FC236}">
                <a16:creationId xmlns:a16="http://schemas.microsoft.com/office/drawing/2014/main" id="{ADDAB3DF-58B6-4F75-BE50-54B656BD9A22}"/>
              </a:ext>
            </a:extLst>
          </p:cNvPr>
          <p:cNvSpPr/>
          <p:nvPr/>
        </p:nvSpPr>
        <p:spPr>
          <a:xfrm>
            <a:off x="6490518" y="2050610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0" name="Obdĺžnik 69">
            <a:extLst>
              <a:ext uri="{FF2B5EF4-FFF2-40B4-BE49-F238E27FC236}">
                <a16:creationId xmlns:a16="http://schemas.microsoft.com/office/drawing/2014/main" id="{61A174C8-8AF4-4168-BE6D-BAC0FD354FF6}"/>
              </a:ext>
            </a:extLst>
          </p:cNvPr>
          <p:cNvSpPr/>
          <p:nvPr/>
        </p:nvSpPr>
        <p:spPr>
          <a:xfrm>
            <a:off x="6490517" y="2317686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Obdĺžnik 70">
            <a:extLst>
              <a:ext uri="{FF2B5EF4-FFF2-40B4-BE49-F238E27FC236}">
                <a16:creationId xmlns:a16="http://schemas.microsoft.com/office/drawing/2014/main" id="{1F119850-3975-4659-8F04-B5D2BDFEF8BE}"/>
              </a:ext>
            </a:extLst>
          </p:cNvPr>
          <p:cNvSpPr/>
          <p:nvPr/>
        </p:nvSpPr>
        <p:spPr>
          <a:xfrm>
            <a:off x="6490516" y="2566655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2" name="Obdĺžnik 71">
            <a:extLst>
              <a:ext uri="{FF2B5EF4-FFF2-40B4-BE49-F238E27FC236}">
                <a16:creationId xmlns:a16="http://schemas.microsoft.com/office/drawing/2014/main" id="{CD3CDDD4-C49D-4C90-81A2-9F173D8A1508}"/>
              </a:ext>
            </a:extLst>
          </p:cNvPr>
          <p:cNvSpPr/>
          <p:nvPr/>
        </p:nvSpPr>
        <p:spPr>
          <a:xfrm>
            <a:off x="6490516" y="2827703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Obdĺžnik 72">
            <a:extLst>
              <a:ext uri="{FF2B5EF4-FFF2-40B4-BE49-F238E27FC236}">
                <a16:creationId xmlns:a16="http://schemas.microsoft.com/office/drawing/2014/main" id="{CA68AF65-21B5-444C-BCAE-F2B77EF01E03}"/>
              </a:ext>
            </a:extLst>
          </p:cNvPr>
          <p:cNvSpPr/>
          <p:nvPr/>
        </p:nvSpPr>
        <p:spPr>
          <a:xfrm>
            <a:off x="6490515" y="3094779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Obdĺžnik 73">
            <a:extLst>
              <a:ext uri="{FF2B5EF4-FFF2-40B4-BE49-F238E27FC236}">
                <a16:creationId xmlns:a16="http://schemas.microsoft.com/office/drawing/2014/main" id="{D64D95A0-03E7-4C67-8213-437792CAE45A}"/>
              </a:ext>
            </a:extLst>
          </p:cNvPr>
          <p:cNvSpPr/>
          <p:nvPr/>
        </p:nvSpPr>
        <p:spPr>
          <a:xfrm>
            <a:off x="6490514" y="3343748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BlokTextu 74">
                <a:extLst>
                  <a:ext uri="{FF2B5EF4-FFF2-40B4-BE49-F238E27FC236}">
                    <a16:creationId xmlns:a16="http://schemas.microsoft.com/office/drawing/2014/main" id="{1626867D-7E83-4771-A7B8-929C27770B63}"/>
                  </a:ext>
                </a:extLst>
              </p:cNvPr>
              <p:cNvSpPr txBox="1"/>
              <p:nvPr/>
            </p:nvSpPr>
            <p:spPr>
              <a:xfrm>
                <a:off x="7042780" y="3577224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75" name="BlokTextu 74">
                <a:extLst>
                  <a:ext uri="{FF2B5EF4-FFF2-40B4-BE49-F238E27FC236}">
                    <a16:creationId xmlns:a16="http://schemas.microsoft.com/office/drawing/2014/main" id="{1626867D-7E83-4771-A7B8-929C27770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80" y="3577224"/>
                <a:ext cx="3209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bdĺžnik 75">
            <a:extLst>
              <a:ext uri="{FF2B5EF4-FFF2-40B4-BE49-F238E27FC236}">
                <a16:creationId xmlns:a16="http://schemas.microsoft.com/office/drawing/2014/main" id="{C83E7F33-A097-4CB3-967C-6BECEB7DF96D}"/>
              </a:ext>
            </a:extLst>
          </p:cNvPr>
          <p:cNvSpPr/>
          <p:nvPr/>
        </p:nvSpPr>
        <p:spPr>
          <a:xfrm>
            <a:off x="6490514" y="3942782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7" name="Obdĺžnik 76">
            <a:extLst>
              <a:ext uri="{FF2B5EF4-FFF2-40B4-BE49-F238E27FC236}">
                <a16:creationId xmlns:a16="http://schemas.microsoft.com/office/drawing/2014/main" id="{2CB5353D-39DF-443A-939C-EEB30185D3FD}"/>
              </a:ext>
            </a:extLst>
          </p:cNvPr>
          <p:cNvSpPr/>
          <p:nvPr/>
        </p:nvSpPr>
        <p:spPr>
          <a:xfrm>
            <a:off x="6490513" y="4209858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8" name="Obdĺžnik 77">
            <a:extLst>
              <a:ext uri="{FF2B5EF4-FFF2-40B4-BE49-F238E27FC236}">
                <a16:creationId xmlns:a16="http://schemas.microsoft.com/office/drawing/2014/main" id="{6CC84DE2-8FD5-40BE-96CE-C6427A3B4196}"/>
              </a:ext>
            </a:extLst>
          </p:cNvPr>
          <p:cNvSpPr/>
          <p:nvPr/>
        </p:nvSpPr>
        <p:spPr>
          <a:xfrm>
            <a:off x="6490512" y="4458827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Obdĺžnik 78">
            <a:extLst>
              <a:ext uri="{FF2B5EF4-FFF2-40B4-BE49-F238E27FC236}">
                <a16:creationId xmlns:a16="http://schemas.microsoft.com/office/drawing/2014/main" id="{525FBA91-3075-49EB-AADB-98B78C83EC8A}"/>
              </a:ext>
            </a:extLst>
          </p:cNvPr>
          <p:cNvSpPr/>
          <p:nvPr/>
        </p:nvSpPr>
        <p:spPr>
          <a:xfrm>
            <a:off x="6490512" y="4719875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Obdĺžnik 79">
            <a:extLst>
              <a:ext uri="{FF2B5EF4-FFF2-40B4-BE49-F238E27FC236}">
                <a16:creationId xmlns:a16="http://schemas.microsoft.com/office/drawing/2014/main" id="{7C0BFEF5-2BA7-4AB5-80AA-4C12204F20A1}"/>
              </a:ext>
            </a:extLst>
          </p:cNvPr>
          <p:cNvSpPr/>
          <p:nvPr/>
        </p:nvSpPr>
        <p:spPr>
          <a:xfrm>
            <a:off x="6490511" y="4986951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Obdĺžnik 80">
            <a:extLst>
              <a:ext uri="{FF2B5EF4-FFF2-40B4-BE49-F238E27FC236}">
                <a16:creationId xmlns:a16="http://schemas.microsoft.com/office/drawing/2014/main" id="{EF5A47C0-DF5E-4A16-AF22-6633FE5A8BC9}"/>
              </a:ext>
            </a:extLst>
          </p:cNvPr>
          <p:cNvSpPr/>
          <p:nvPr/>
        </p:nvSpPr>
        <p:spPr>
          <a:xfrm>
            <a:off x="6490510" y="5235920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2" name="Obdĺžnik 81">
            <a:extLst>
              <a:ext uri="{FF2B5EF4-FFF2-40B4-BE49-F238E27FC236}">
                <a16:creationId xmlns:a16="http://schemas.microsoft.com/office/drawing/2014/main" id="{9ACF7CEE-21A3-4240-AA89-B3949CEEAA1E}"/>
              </a:ext>
            </a:extLst>
          </p:cNvPr>
          <p:cNvSpPr/>
          <p:nvPr/>
        </p:nvSpPr>
        <p:spPr>
          <a:xfrm>
            <a:off x="7363701" y="204872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3" name="Obdĺžnik 82">
            <a:extLst>
              <a:ext uri="{FF2B5EF4-FFF2-40B4-BE49-F238E27FC236}">
                <a16:creationId xmlns:a16="http://schemas.microsoft.com/office/drawing/2014/main" id="{80BC4361-D6AF-4FDF-B63C-953AFAAFCB5C}"/>
              </a:ext>
            </a:extLst>
          </p:cNvPr>
          <p:cNvSpPr/>
          <p:nvPr/>
        </p:nvSpPr>
        <p:spPr>
          <a:xfrm>
            <a:off x="7363694" y="2315421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4" name="Obdĺžnik 83">
            <a:extLst>
              <a:ext uri="{FF2B5EF4-FFF2-40B4-BE49-F238E27FC236}">
                <a16:creationId xmlns:a16="http://schemas.microsoft.com/office/drawing/2014/main" id="{2BFEF3DA-75F4-4971-BC95-255BE65454A8}"/>
              </a:ext>
            </a:extLst>
          </p:cNvPr>
          <p:cNvSpPr/>
          <p:nvPr/>
        </p:nvSpPr>
        <p:spPr>
          <a:xfrm>
            <a:off x="7363694" y="2568349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5" name="Obdĺžnik 84">
            <a:extLst>
              <a:ext uri="{FF2B5EF4-FFF2-40B4-BE49-F238E27FC236}">
                <a16:creationId xmlns:a16="http://schemas.microsoft.com/office/drawing/2014/main" id="{BBF41DD7-14AA-483A-A5A2-63A0491EFB89}"/>
              </a:ext>
            </a:extLst>
          </p:cNvPr>
          <p:cNvSpPr/>
          <p:nvPr/>
        </p:nvSpPr>
        <p:spPr>
          <a:xfrm>
            <a:off x="7363694" y="282618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6" name="Obdĺžnik 85">
            <a:extLst>
              <a:ext uri="{FF2B5EF4-FFF2-40B4-BE49-F238E27FC236}">
                <a16:creationId xmlns:a16="http://schemas.microsoft.com/office/drawing/2014/main" id="{7BC6970D-E5D5-477A-B20E-F893EC5FA22B}"/>
              </a:ext>
            </a:extLst>
          </p:cNvPr>
          <p:cNvSpPr/>
          <p:nvPr/>
        </p:nvSpPr>
        <p:spPr>
          <a:xfrm>
            <a:off x="7363701" y="393724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7" name="Obdĺžnik 86">
            <a:extLst>
              <a:ext uri="{FF2B5EF4-FFF2-40B4-BE49-F238E27FC236}">
                <a16:creationId xmlns:a16="http://schemas.microsoft.com/office/drawing/2014/main" id="{ED06D7BB-4211-4D21-80E8-B39D1CA9C926}"/>
              </a:ext>
            </a:extLst>
          </p:cNvPr>
          <p:cNvSpPr/>
          <p:nvPr/>
        </p:nvSpPr>
        <p:spPr>
          <a:xfrm>
            <a:off x="7363694" y="420394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8" name="Obdĺžnik 87">
            <a:extLst>
              <a:ext uri="{FF2B5EF4-FFF2-40B4-BE49-F238E27FC236}">
                <a16:creationId xmlns:a16="http://schemas.microsoft.com/office/drawing/2014/main" id="{478DF21E-F31F-4F7C-AF7A-E13CF6A234B4}"/>
              </a:ext>
            </a:extLst>
          </p:cNvPr>
          <p:cNvSpPr/>
          <p:nvPr/>
        </p:nvSpPr>
        <p:spPr>
          <a:xfrm>
            <a:off x="7363694" y="4456871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" name="Obdĺžnik 88">
            <a:extLst>
              <a:ext uri="{FF2B5EF4-FFF2-40B4-BE49-F238E27FC236}">
                <a16:creationId xmlns:a16="http://schemas.microsoft.com/office/drawing/2014/main" id="{3510D210-04DB-4035-9D63-8380E813C57F}"/>
              </a:ext>
            </a:extLst>
          </p:cNvPr>
          <p:cNvSpPr/>
          <p:nvPr/>
        </p:nvSpPr>
        <p:spPr>
          <a:xfrm>
            <a:off x="7363694" y="4714706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Obdĺžnik 89">
            <a:extLst>
              <a:ext uri="{FF2B5EF4-FFF2-40B4-BE49-F238E27FC236}">
                <a16:creationId xmlns:a16="http://schemas.microsoft.com/office/drawing/2014/main" id="{1D5A3E60-72E7-4695-97E3-B6A68DFA2867}"/>
              </a:ext>
            </a:extLst>
          </p:cNvPr>
          <p:cNvSpPr/>
          <p:nvPr/>
        </p:nvSpPr>
        <p:spPr>
          <a:xfrm>
            <a:off x="7363694" y="309099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1" name="Obdĺžnik 90">
            <a:extLst>
              <a:ext uri="{FF2B5EF4-FFF2-40B4-BE49-F238E27FC236}">
                <a16:creationId xmlns:a16="http://schemas.microsoft.com/office/drawing/2014/main" id="{03A14F54-2B65-49DB-A17E-43426965629D}"/>
              </a:ext>
            </a:extLst>
          </p:cNvPr>
          <p:cNvSpPr/>
          <p:nvPr/>
        </p:nvSpPr>
        <p:spPr>
          <a:xfrm>
            <a:off x="7363694" y="334148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2" name="Obdĺžnik 91">
            <a:extLst>
              <a:ext uri="{FF2B5EF4-FFF2-40B4-BE49-F238E27FC236}">
                <a16:creationId xmlns:a16="http://schemas.microsoft.com/office/drawing/2014/main" id="{C816891A-D632-45A4-B35C-D0EFC4B3EC09}"/>
              </a:ext>
            </a:extLst>
          </p:cNvPr>
          <p:cNvSpPr/>
          <p:nvPr/>
        </p:nvSpPr>
        <p:spPr>
          <a:xfrm>
            <a:off x="7363694" y="498347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3" name="Obdĺžnik 92">
            <a:extLst>
              <a:ext uri="{FF2B5EF4-FFF2-40B4-BE49-F238E27FC236}">
                <a16:creationId xmlns:a16="http://schemas.microsoft.com/office/drawing/2014/main" id="{EC55F194-018D-47EC-99E8-BC7FE85F287D}"/>
              </a:ext>
            </a:extLst>
          </p:cNvPr>
          <p:cNvSpPr/>
          <p:nvPr/>
        </p:nvSpPr>
        <p:spPr>
          <a:xfrm>
            <a:off x="7363694" y="5233962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4" name="Rovná spojovacia šípka 93">
            <a:extLst>
              <a:ext uri="{FF2B5EF4-FFF2-40B4-BE49-F238E27FC236}">
                <a16:creationId xmlns:a16="http://schemas.microsoft.com/office/drawing/2014/main" id="{9155082F-3278-4254-A83A-8B2D13798F8F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6038027" y="2133601"/>
            <a:ext cx="452490" cy="267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ovná spojovacia šípka 95">
            <a:extLst>
              <a:ext uri="{FF2B5EF4-FFF2-40B4-BE49-F238E27FC236}">
                <a16:creationId xmlns:a16="http://schemas.microsoft.com/office/drawing/2014/main" id="{0EDF2063-0434-4FC1-8117-4B56EB95030E}"/>
              </a:ext>
            </a:extLst>
          </p:cNvPr>
          <p:cNvCxnSpPr>
            <a:cxnSpLocks/>
            <a:stCxn id="57" idx="3"/>
            <a:endCxn id="69" idx="1"/>
          </p:cNvCxnSpPr>
          <p:nvPr/>
        </p:nvCxnSpPr>
        <p:spPr>
          <a:xfrm flipV="1">
            <a:off x="6038027" y="2133600"/>
            <a:ext cx="452491" cy="264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ovná spojovacia šípka 98">
            <a:extLst>
              <a:ext uri="{FF2B5EF4-FFF2-40B4-BE49-F238E27FC236}">
                <a16:creationId xmlns:a16="http://schemas.microsoft.com/office/drawing/2014/main" id="{28051699-8BC8-48C8-AD8A-F3CCBF342DEC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6038023" y="2666620"/>
            <a:ext cx="452493" cy="244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ovná spojovacia šípka 99">
            <a:extLst>
              <a:ext uri="{FF2B5EF4-FFF2-40B4-BE49-F238E27FC236}">
                <a16:creationId xmlns:a16="http://schemas.microsoft.com/office/drawing/2014/main" id="{243F3153-01C8-4C02-A840-07009C6DA793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6038022" y="2922414"/>
            <a:ext cx="452493" cy="255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ovná spojovacia šípka 101">
            <a:extLst>
              <a:ext uri="{FF2B5EF4-FFF2-40B4-BE49-F238E27FC236}">
                <a16:creationId xmlns:a16="http://schemas.microsoft.com/office/drawing/2014/main" id="{89DFEF4D-3CC6-4E94-9D12-2930FE819F83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6038021" y="3180671"/>
            <a:ext cx="452493" cy="845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ovacia šípka 103">
            <a:extLst>
              <a:ext uri="{FF2B5EF4-FFF2-40B4-BE49-F238E27FC236}">
                <a16:creationId xmlns:a16="http://schemas.microsoft.com/office/drawing/2014/main" id="{30F56218-E783-4280-9226-2C27B7B856B9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6038009" y="3426799"/>
            <a:ext cx="452502" cy="1643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ovacia šípka 105">
            <a:extLst>
              <a:ext uri="{FF2B5EF4-FFF2-40B4-BE49-F238E27FC236}">
                <a16:creationId xmlns:a16="http://schemas.microsoft.com/office/drawing/2014/main" id="{36828785-A668-4EDC-8B21-8140DAFAC3BF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6038019" y="4035952"/>
            <a:ext cx="452494" cy="256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ovná spojovacia šípka 107">
            <a:extLst>
              <a:ext uri="{FF2B5EF4-FFF2-40B4-BE49-F238E27FC236}">
                <a16:creationId xmlns:a16="http://schemas.microsoft.com/office/drawing/2014/main" id="{25E71D94-5BDE-460B-8128-3C99F5DB5092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6038014" y="3426738"/>
            <a:ext cx="452500" cy="8621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ovná spojovacia šípka 109">
            <a:extLst>
              <a:ext uri="{FF2B5EF4-FFF2-40B4-BE49-F238E27FC236}">
                <a16:creationId xmlns:a16="http://schemas.microsoft.com/office/drawing/2014/main" id="{57498820-3121-4391-A677-137B7681A115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6039635" y="4541210"/>
            <a:ext cx="450877" cy="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ovná spojovacia šípka 111">
            <a:extLst>
              <a:ext uri="{FF2B5EF4-FFF2-40B4-BE49-F238E27FC236}">
                <a16:creationId xmlns:a16="http://schemas.microsoft.com/office/drawing/2014/main" id="{735CDA43-1412-4B7A-83A1-FE644AA4071C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6043274" y="2649645"/>
            <a:ext cx="447242" cy="2163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ovná spojovacia šípka 115">
            <a:extLst>
              <a:ext uri="{FF2B5EF4-FFF2-40B4-BE49-F238E27FC236}">
                <a16:creationId xmlns:a16="http://schemas.microsoft.com/office/drawing/2014/main" id="{168443F2-4522-4948-BA86-153A5BD92F18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6039626" y="4802865"/>
            <a:ext cx="450886" cy="511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ovná spojovacia šípka 117">
            <a:extLst>
              <a:ext uri="{FF2B5EF4-FFF2-40B4-BE49-F238E27FC236}">
                <a16:creationId xmlns:a16="http://schemas.microsoft.com/office/drawing/2014/main" id="{6428E977-6632-4A3E-9D4B-09A8ACC052BE}"/>
              </a:ext>
            </a:extLst>
          </p:cNvPr>
          <p:cNvCxnSpPr>
            <a:cxnSpLocks/>
            <a:stCxn id="42" idx="3"/>
            <a:endCxn id="81" idx="1"/>
          </p:cNvCxnSpPr>
          <p:nvPr/>
        </p:nvCxnSpPr>
        <p:spPr>
          <a:xfrm>
            <a:off x="6038035" y="5069942"/>
            <a:ext cx="452475" cy="248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Rainbow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tables</a:t>
            </a:r>
            <a:r>
              <a:rPr lang="sk-SK" dirty="0">
                <a:solidFill>
                  <a:srgbClr val="D15A3E"/>
                </a:solidFill>
              </a:rPr>
              <a:t> s </a:t>
            </a:r>
            <a:r>
              <a:rPr lang="sk-SK" dirty="0" err="1">
                <a:solidFill>
                  <a:srgbClr val="D15A3E"/>
                </a:solidFill>
              </a:rPr>
              <a:t>frame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number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0741C28-A641-4313-B83D-C07251E7863A}"/>
              </a:ext>
            </a:extLst>
          </p:cNvPr>
          <p:cNvSpPr/>
          <p:nvPr/>
        </p:nvSpPr>
        <p:spPr>
          <a:xfrm>
            <a:off x="1656784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9BF4FBF-6FD5-4A2B-BD58-A89B9A256E62}"/>
              </a:ext>
            </a:extLst>
          </p:cNvPr>
          <p:cNvSpPr/>
          <p:nvPr/>
        </p:nvSpPr>
        <p:spPr>
          <a:xfrm>
            <a:off x="1656783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452107C-5540-4894-B1BC-8949A00C80A1}"/>
              </a:ext>
            </a:extLst>
          </p:cNvPr>
          <p:cNvSpPr/>
          <p:nvPr/>
        </p:nvSpPr>
        <p:spPr>
          <a:xfrm>
            <a:off x="1656782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B66AE7-57F5-4408-992C-1F2C861B384B}"/>
              </a:ext>
            </a:extLst>
          </p:cNvPr>
          <p:cNvSpPr/>
          <p:nvPr/>
        </p:nvSpPr>
        <p:spPr>
          <a:xfrm>
            <a:off x="1656782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82DD538-97E7-42A0-AB1B-5D2FD2FB15C3}"/>
              </a:ext>
            </a:extLst>
          </p:cNvPr>
          <p:cNvSpPr/>
          <p:nvPr/>
        </p:nvSpPr>
        <p:spPr>
          <a:xfrm>
            <a:off x="1656781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5026F58-1847-49A8-85AF-E698C9B69AD4}"/>
              </a:ext>
            </a:extLst>
          </p:cNvPr>
          <p:cNvSpPr/>
          <p:nvPr/>
        </p:nvSpPr>
        <p:spPr>
          <a:xfrm>
            <a:off x="1656780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/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F7D4EDB1-6AB5-4AC7-86A8-DA1BF63F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46" y="3577225"/>
                <a:ext cx="3209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C0B8FA20-BF9E-492E-90B5-E43ADFAE4374}"/>
              </a:ext>
            </a:extLst>
          </p:cNvPr>
          <p:cNvSpPr/>
          <p:nvPr/>
        </p:nvSpPr>
        <p:spPr>
          <a:xfrm>
            <a:off x="1656780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1FA59DE-DCB1-435D-9DCE-16445022D58F}"/>
              </a:ext>
            </a:extLst>
          </p:cNvPr>
          <p:cNvSpPr/>
          <p:nvPr/>
        </p:nvSpPr>
        <p:spPr>
          <a:xfrm>
            <a:off x="1656779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9171532-DD07-4F6F-8F46-3EB93DB9DCD1}"/>
              </a:ext>
            </a:extLst>
          </p:cNvPr>
          <p:cNvSpPr/>
          <p:nvPr/>
        </p:nvSpPr>
        <p:spPr>
          <a:xfrm>
            <a:off x="1656778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3EF1E758-9CB9-4F9F-A445-A00754C5B6D8}"/>
              </a:ext>
            </a:extLst>
          </p:cNvPr>
          <p:cNvSpPr/>
          <p:nvPr/>
        </p:nvSpPr>
        <p:spPr>
          <a:xfrm>
            <a:off x="1656778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FF76522-C71C-4335-8D0F-57A9B0239237}"/>
              </a:ext>
            </a:extLst>
          </p:cNvPr>
          <p:cNvSpPr/>
          <p:nvPr/>
        </p:nvSpPr>
        <p:spPr>
          <a:xfrm>
            <a:off x="1656777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8DF32A9-FAD0-4F02-BFE2-E2DCEF06FD3B}"/>
              </a:ext>
            </a:extLst>
          </p:cNvPr>
          <p:cNvSpPr/>
          <p:nvPr/>
        </p:nvSpPr>
        <p:spPr>
          <a:xfrm>
            <a:off x="1656776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0AE2762-7987-4DAC-A714-FEDED9FB5297}"/>
              </a:ext>
            </a:extLst>
          </p:cNvPr>
          <p:cNvSpPr txBox="1"/>
          <p:nvPr/>
        </p:nvSpPr>
        <p:spPr>
          <a:xfrm>
            <a:off x="1469957" y="1639784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Pôvodná tabuľka</a:t>
            </a: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0DD0151E-647D-4E82-988B-E658F9842788}"/>
              </a:ext>
            </a:extLst>
          </p:cNvPr>
          <p:cNvSpPr/>
          <p:nvPr/>
        </p:nvSpPr>
        <p:spPr>
          <a:xfrm>
            <a:off x="4535167" y="205061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73DF20A9-0FE8-47AD-B46A-17EF0A455D69}"/>
              </a:ext>
            </a:extLst>
          </p:cNvPr>
          <p:cNvSpPr/>
          <p:nvPr/>
        </p:nvSpPr>
        <p:spPr>
          <a:xfrm>
            <a:off x="4535166" y="2317687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F3B2971F-B755-4E1E-87E1-824E64FF389A}"/>
              </a:ext>
            </a:extLst>
          </p:cNvPr>
          <p:cNvSpPr/>
          <p:nvPr/>
        </p:nvSpPr>
        <p:spPr>
          <a:xfrm>
            <a:off x="4535165" y="256665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dĺžnik 33">
            <a:extLst>
              <a:ext uri="{FF2B5EF4-FFF2-40B4-BE49-F238E27FC236}">
                <a16:creationId xmlns:a16="http://schemas.microsoft.com/office/drawing/2014/main" id="{3288FD92-51ED-4154-8988-2495BF2FF6B5}"/>
              </a:ext>
            </a:extLst>
          </p:cNvPr>
          <p:cNvSpPr/>
          <p:nvPr/>
        </p:nvSpPr>
        <p:spPr>
          <a:xfrm>
            <a:off x="4535165" y="2827704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9882DFBA-6C88-4E5A-A1A8-2F21107A98C3}"/>
              </a:ext>
            </a:extLst>
          </p:cNvPr>
          <p:cNvSpPr/>
          <p:nvPr/>
        </p:nvSpPr>
        <p:spPr>
          <a:xfrm>
            <a:off x="4535164" y="3094780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>
            <a:extLst>
              <a:ext uri="{FF2B5EF4-FFF2-40B4-BE49-F238E27FC236}">
                <a16:creationId xmlns:a16="http://schemas.microsoft.com/office/drawing/2014/main" id="{72BBB923-8EA1-4C5E-917C-1DD3E06ADC05}"/>
              </a:ext>
            </a:extLst>
          </p:cNvPr>
          <p:cNvSpPr/>
          <p:nvPr/>
        </p:nvSpPr>
        <p:spPr>
          <a:xfrm>
            <a:off x="4535163" y="334374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478A4AEB-FD79-49BD-BC6E-0E384198CE80}"/>
                  </a:ext>
                </a:extLst>
              </p:cNvPr>
              <p:cNvSpPr txBox="1"/>
              <p:nvPr/>
            </p:nvSpPr>
            <p:spPr>
              <a:xfrm>
                <a:off x="5087429" y="3577225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478A4AEB-FD79-49BD-BC6E-0E384198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29" y="3577225"/>
                <a:ext cx="32092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dĺžnik 37">
            <a:extLst>
              <a:ext uri="{FF2B5EF4-FFF2-40B4-BE49-F238E27FC236}">
                <a16:creationId xmlns:a16="http://schemas.microsoft.com/office/drawing/2014/main" id="{F6C3213C-5517-465D-B1B9-A384450B1011}"/>
              </a:ext>
            </a:extLst>
          </p:cNvPr>
          <p:cNvSpPr/>
          <p:nvPr/>
        </p:nvSpPr>
        <p:spPr>
          <a:xfrm>
            <a:off x="4535163" y="3942783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 38">
            <a:extLst>
              <a:ext uri="{FF2B5EF4-FFF2-40B4-BE49-F238E27FC236}">
                <a16:creationId xmlns:a16="http://schemas.microsoft.com/office/drawing/2014/main" id="{948F4EA1-1861-436C-B4C3-AFC8A595D230}"/>
              </a:ext>
            </a:extLst>
          </p:cNvPr>
          <p:cNvSpPr/>
          <p:nvPr/>
        </p:nvSpPr>
        <p:spPr>
          <a:xfrm>
            <a:off x="4535162" y="4209859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bdĺžnik 39">
            <a:extLst>
              <a:ext uri="{FF2B5EF4-FFF2-40B4-BE49-F238E27FC236}">
                <a16:creationId xmlns:a16="http://schemas.microsoft.com/office/drawing/2014/main" id="{9CFC4BEF-9E61-4EA6-A0C8-232C0514D011}"/>
              </a:ext>
            </a:extLst>
          </p:cNvPr>
          <p:cNvSpPr/>
          <p:nvPr/>
        </p:nvSpPr>
        <p:spPr>
          <a:xfrm>
            <a:off x="4535161" y="4458828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bdĺžnik 40">
            <a:extLst>
              <a:ext uri="{FF2B5EF4-FFF2-40B4-BE49-F238E27FC236}">
                <a16:creationId xmlns:a16="http://schemas.microsoft.com/office/drawing/2014/main" id="{2559DFB0-37EA-4419-A5EF-D95F79F1877A}"/>
              </a:ext>
            </a:extLst>
          </p:cNvPr>
          <p:cNvSpPr/>
          <p:nvPr/>
        </p:nvSpPr>
        <p:spPr>
          <a:xfrm>
            <a:off x="4535161" y="4719876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bdĺžnik 41">
            <a:extLst>
              <a:ext uri="{FF2B5EF4-FFF2-40B4-BE49-F238E27FC236}">
                <a16:creationId xmlns:a16="http://schemas.microsoft.com/office/drawing/2014/main" id="{C2AEACCB-4B06-49A2-AF0A-9F7F5A8BC7EA}"/>
              </a:ext>
            </a:extLst>
          </p:cNvPr>
          <p:cNvSpPr/>
          <p:nvPr/>
        </p:nvSpPr>
        <p:spPr>
          <a:xfrm>
            <a:off x="4535160" y="4986952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bdĺžnik 42">
            <a:extLst>
              <a:ext uri="{FF2B5EF4-FFF2-40B4-BE49-F238E27FC236}">
                <a16:creationId xmlns:a16="http://schemas.microsoft.com/office/drawing/2014/main" id="{B20F7EEA-8EAF-4406-9EB8-528B950F4BF2}"/>
              </a:ext>
            </a:extLst>
          </p:cNvPr>
          <p:cNvSpPr/>
          <p:nvPr/>
        </p:nvSpPr>
        <p:spPr>
          <a:xfrm>
            <a:off x="4535159" y="5235921"/>
            <a:ext cx="1502875" cy="165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88457998-5572-4A10-AD15-9D220C1B7866}"/>
              </a:ext>
            </a:extLst>
          </p:cNvPr>
          <p:cNvCxnSpPr>
            <a:stCxn id="3" idx="3"/>
            <a:endCxn id="30" idx="1"/>
          </p:cNvCxnSpPr>
          <p:nvPr/>
        </p:nvCxnSpPr>
        <p:spPr>
          <a:xfrm>
            <a:off x="3159659" y="2133601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>
            <a:extLst>
              <a:ext uri="{FF2B5EF4-FFF2-40B4-BE49-F238E27FC236}">
                <a16:creationId xmlns:a16="http://schemas.microsoft.com/office/drawing/2014/main" id="{78D648E9-2595-41BE-923E-B898F698BCE8}"/>
              </a:ext>
            </a:extLst>
          </p:cNvPr>
          <p:cNvCxnSpPr/>
          <p:nvPr/>
        </p:nvCxnSpPr>
        <p:spPr>
          <a:xfrm>
            <a:off x="3159651" y="2394642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ovacia šípka 44">
            <a:extLst>
              <a:ext uri="{FF2B5EF4-FFF2-40B4-BE49-F238E27FC236}">
                <a16:creationId xmlns:a16="http://schemas.microsoft.com/office/drawing/2014/main" id="{860833FE-EB2B-4C22-A57E-AEAA36A81B55}"/>
              </a:ext>
            </a:extLst>
          </p:cNvPr>
          <p:cNvCxnSpPr/>
          <p:nvPr/>
        </p:nvCxnSpPr>
        <p:spPr>
          <a:xfrm>
            <a:off x="3159651" y="2657193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ovacia šípka 45">
            <a:extLst>
              <a:ext uri="{FF2B5EF4-FFF2-40B4-BE49-F238E27FC236}">
                <a16:creationId xmlns:a16="http://schemas.microsoft.com/office/drawing/2014/main" id="{F4408B95-9C93-4716-8507-C2665C2C3965}"/>
              </a:ext>
            </a:extLst>
          </p:cNvPr>
          <p:cNvCxnSpPr/>
          <p:nvPr/>
        </p:nvCxnSpPr>
        <p:spPr>
          <a:xfrm>
            <a:off x="3159651" y="2910690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ovacia šípka 46">
            <a:extLst>
              <a:ext uri="{FF2B5EF4-FFF2-40B4-BE49-F238E27FC236}">
                <a16:creationId xmlns:a16="http://schemas.microsoft.com/office/drawing/2014/main" id="{A1A6712A-03C9-4F17-968E-90E01E05FA84}"/>
              </a:ext>
            </a:extLst>
          </p:cNvPr>
          <p:cNvCxnSpPr/>
          <p:nvPr/>
        </p:nvCxnSpPr>
        <p:spPr>
          <a:xfrm>
            <a:off x="3159651" y="3191347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>
            <a:extLst>
              <a:ext uri="{FF2B5EF4-FFF2-40B4-BE49-F238E27FC236}">
                <a16:creationId xmlns:a16="http://schemas.microsoft.com/office/drawing/2014/main" id="{A48B8C26-DC88-4AC1-A81F-5A805C8EEE5F}"/>
              </a:ext>
            </a:extLst>
          </p:cNvPr>
          <p:cNvCxnSpPr/>
          <p:nvPr/>
        </p:nvCxnSpPr>
        <p:spPr>
          <a:xfrm>
            <a:off x="3159651" y="3429000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ovacia šípka 48">
            <a:extLst>
              <a:ext uri="{FF2B5EF4-FFF2-40B4-BE49-F238E27FC236}">
                <a16:creationId xmlns:a16="http://schemas.microsoft.com/office/drawing/2014/main" id="{459A8F0C-83E7-4601-AA80-2E95C23EF0B6}"/>
              </a:ext>
            </a:extLst>
          </p:cNvPr>
          <p:cNvCxnSpPr/>
          <p:nvPr/>
        </p:nvCxnSpPr>
        <p:spPr>
          <a:xfrm>
            <a:off x="3159651" y="4015213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>
            <a:extLst>
              <a:ext uri="{FF2B5EF4-FFF2-40B4-BE49-F238E27FC236}">
                <a16:creationId xmlns:a16="http://schemas.microsoft.com/office/drawing/2014/main" id="{E0821C68-1C79-45E5-AF31-BABD6853FCC5}"/>
              </a:ext>
            </a:extLst>
          </p:cNvPr>
          <p:cNvCxnSpPr/>
          <p:nvPr/>
        </p:nvCxnSpPr>
        <p:spPr>
          <a:xfrm>
            <a:off x="3159651" y="4290177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ovacia šípka 50">
            <a:extLst>
              <a:ext uri="{FF2B5EF4-FFF2-40B4-BE49-F238E27FC236}">
                <a16:creationId xmlns:a16="http://schemas.microsoft.com/office/drawing/2014/main" id="{DD49524B-4791-4C32-A8EE-E7CDA0389C44}"/>
              </a:ext>
            </a:extLst>
          </p:cNvPr>
          <p:cNvCxnSpPr/>
          <p:nvPr/>
        </p:nvCxnSpPr>
        <p:spPr>
          <a:xfrm>
            <a:off x="3159651" y="4547954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ovacia šípka 51">
            <a:extLst>
              <a:ext uri="{FF2B5EF4-FFF2-40B4-BE49-F238E27FC236}">
                <a16:creationId xmlns:a16="http://schemas.microsoft.com/office/drawing/2014/main" id="{C956F2B9-E285-497A-B53F-03C6033DDD59}"/>
              </a:ext>
            </a:extLst>
          </p:cNvPr>
          <p:cNvCxnSpPr/>
          <p:nvPr/>
        </p:nvCxnSpPr>
        <p:spPr>
          <a:xfrm>
            <a:off x="3159651" y="4805129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>
            <a:extLst>
              <a:ext uri="{FF2B5EF4-FFF2-40B4-BE49-F238E27FC236}">
                <a16:creationId xmlns:a16="http://schemas.microsoft.com/office/drawing/2014/main" id="{F708E7CB-EDE5-43F2-B4FA-A42ED7B4C9DA}"/>
              </a:ext>
            </a:extLst>
          </p:cNvPr>
          <p:cNvCxnSpPr/>
          <p:nvPr/>
        </p:nvCxnSpPr>
        <p:spPr>
          <a:xfrm>
            <a:off x="3159651" y="5075004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ovacia šípka 53">
            <a:extLst>
              <a:ext uri="{FF2B5EF4-FFF2-40B4-BE49-F238E27FC236}">
                <a16:creationId xmlns:a16="http://schemas.microsoft.com/office/drawing/2014/main" id="{7B804E67-51E4-47D0-A07F-021644752770}"/>
              </a:ext>
            </a:extLst>
          </p:cNvPr>
          <p:cNvCxnSpPr/>
          <p:nvPr/>
        </p:nvCxnSpPr>
        <p:spPr>
          <a:xfrm>
            <a:off x="3159651" y="5325829"/>
            <a:ext cx="1375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ĺžnik 55">
            <a:extLst>
              <a:ext uri="{FF2B5EF4-FFF2-40B4-BE49-F238E27FC236}">
                <a16:creationId xmlns:a16="http://schemas.microsoft.com/office/drawing/2014/main" id="{7A98C4BD-8238-413A-AD44-CAF183A63DCC}"/>
              </a:ext>
            </a:extLst>
          </p:cNvPr>
          <p:cNvSpPr/>
          <p:nvPr/>
        </p:nvSpPr>
        <p:spPr>
          <a:xfrm>
            <a:off x="5408350" y="204872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bdĺžnik 56">
            <a:extLst>
              <a:ext uri="{FF2B5EF4-FFF2-40B4-BE49-F238E27FC236}">
                <a16:creationId xmlns:a16="http://schemas.microsoft.com/office/drawing/2014/main" id="{4B8A7A9F-487A-42F3-9E2E-5A8253F986DA}"/>
              </a:ext>
            </a:extLst>
          </p:cNvPr>
          <p:cNvSpPr/>
          <p:nvPr/>
        </p:nvSpPr>
        <p:spPr>
          <a:xfrm>
            <a:off x="5408343" y="2315422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bdĺžnik 57">
            <a:extLst>
              <a:ext uri="{FF2B5EF4-FFF2-40B4-BE49-F238E27FC236}">
                <a16:creationId xmlns:a16="http://schemas.microsoft.com/office/drawing/2014/main" id="{D1BFBAE7-9FF6-45E0-9B5D-0FA395C212FF}"/>
              </a:ext>
            </a:extLst>
          </p:cNvPr>
          <p:cNvSpPr/>
          <p:nvPr/>
        </p:nvSpPr>
        <p:spPr>
          <a:xfrm>
            <a:off x="5408343" y="2568350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bdĺžnik 58">
            <a:extLst>
              <a:ext uri="{FF2B5EF4-FFF2-40B4-BE49-F238E27FC236}">
                <a16:creationId xmlns:a16="http://schemas.microsoft.com/office/drawing/2014/main" id="{97CAC463-8AF7-4C85-BF0D-000917ABC0C1}"/>
              </a:ext>
            </a:extLst>
          </p:cNvPr>
          <p:cNvSpPr/>
          <p:nvPr/>
        </p:nvSpPr>
        <p:spPr>
          <a:xfrm>
            <a:off x="5408343" y="282618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Obdĺžnik 59">
            <a:extLst>
              <a:ext uri="{FF2B5EF4-FFF2-40B4-BE49-F238E27FC236}">
                <a16:creationId xmlns:a16="http://schemas.microsoft.com/office/drawing/2014/main" id="{337B886F-25F5-4FAA-A6C9-A3B9B2C8B71A}"/>
              </a:ext>
            </a:extLst>
          </p:cNvPr>
          <p:cNvSpPr/>
          <p:nvPr/>
        </p:nvSpPr>
        <p:spPr>
          <a:xfrm>
            <a:off x="5408350" y="3937246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bdĺžnik 60">
            <a:extLst>
              <a:ext uri="{FF2B5EF4-FFF2-40B4-BE49-F238E27FC236}">
                <a16:creationId xmlns:a16="http://schemas.microsoft.com/office/drawing/2014/main" id="{9B173BBA-9B38-4F10-827F-7C0FF14D483C}"/>
              </a:ext>
            </a:extLst>
          </p:cNvPr>
          <p:cNvSpPr/>
          <p:nvPr/>
        </p:nvSpPr>
        <p:spPr>
          <a:xfrm>
            <a:off x="5408343" y="420394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Obdĺžnik 61">
            <a:extLst>
              <a:ext uri="{FF2B5EF4-FFF2-40B4-BE49-F238E27FC236}">
                <a16:creationId xmlns:a16="http://schemas.microsoft.com/office/drawing/2014/main" id="{D222F52C-8DAD-45DC-BF65-C9B94D6666EB}"/>
              </a:ext>
            </a:extLst>
          </p:cNvPr>
          <p:cNvSpPr/>
          <p:nvPr/>
        </p:nvSpPr>
        <p:spPr>
          <a:xfrm>
            <a:off x="5408343" y="4456872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Obdĺžnik 62">
            <a:extLst>
              <a:ext uri="{FF2B5EF4-FFF2-40B4-BE49-F238E27FC236}">
                <a16:creationId xmlns:a16="http://schemas.microsoft.com/office/drawing/2014/main" id="{AAAF1CCD-AA5E-4A71-BCEB-B9EDEF619AEA}"/>
              </a:ext>
            </a:extLst>
          </p:cNvPr>
          <p:cNvSpPr/>
          <p:nvPr/>
        </p:nvSpPr>
        <p:spPr>
          <a:xfrm>
            <a:off x="5408343" y="4714707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Obdĺžnik 63">
            <a:extLst>
              <a:ext uri="{FF2B5EF4-FFF2-40B4-BE49-F238E27FC236}">
                <a16:creationId xmlns:a16="http://schemas.microsoft.com/office/drawing/2014/main" id="{642DB08F-AE1B-4EE8-8F0A-5EDDD96C55C3}"/>
              </a:ext>
            </a:extLst>
          </p:cNvPr>
          <p:cNvSpPr/>
          <p:nvPr/>
        </p:nvSpPr>
        <p:spPr>
          <a:xfrm>
            <a:off x="5408343" y="3090996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Obdĺžnik 64">
            <a:extLst>
              <a:ext uri="{FF2B5EF4-FFF2-40B4-BE49-F238E27FC236}">
                <a16:creationId xmlns:a16="http://schemas.microsoft.com/office/drawing/2014/main" id="{866150AD-BF71-40B2-AC13-5F8A24DE6FC2}"/>
              </a:ext>
            </a:extLst>
          </p:cNvPr>
          <p:cNvSpPr/>
          <p:nvPr/>
        </p:nvSpPr>
        <p:spPr>
          <a:xfrm>
            <a:off x="5408343" y="334148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Obdĺžnik 65">
            <a:extLst>
              <a:ext uri="{FF2B5EF4-FFF2-40B4-BE49-F238E27FC236}">
                <a16:creationId xmlns:a16="http://schemas.microsoft.com/office/drawing/2014/main" id="{237B3F5C-50DA-4256-B1BE-BADEF4C10299}"/>
              </a:ext>
            </a:extLst>
          </p:cNvPr>
          <p:cNvSpPr/>
          <p:nvPr/>
        </p:nvSpPr>
        <p:spPr>
          <a:xfrm>
            <a:off x="5408343" y="498347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Obdĺžnik 66">
            <a:extLst>
              <a:ext uri="{FF2B5EF4-FFF2-40B4-BE49-F238E27FC236}">
                <a16:creationId xmlns:a16="http://schemas.microsoft.com/office/drawing/2014/main" id="{B8F0D8D9-C8CB-4270-87F4-F9E09F1932BE}"/>
              </a:ext>
            </a:extLst>
          </p:cNvPr>
          <p:cNvSpPr/>
          <p:nvPr/>
        </p:nvSpPr>
        <p:spPr>
          <a:xfrm>
            <a:off x="5408343" y="523396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Obdĺžnik 68">
            <a:extLst>
              <a:ext uri="{FF2B5EF4-FFF2-40B4-BE49-F238E27FC236}">
                <a16:creationId xmlns:a16="http://schemas.microsoft.com/office/drawing/2014/main" id="{ADDAB3DF-58B6-4F75-BE50-54B656BD9A22}"/>
              </a:ext>
            </a:extLst>
          </p:cNvPr>
          <p:cNvSpPr/>
          <p:nvPr/>
        </p:nvSpPr>
        <p:spPr>
          <a:xfrm>
            <a:off x="6490518" y="2050610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0" name="Obdĺžnik 69">
            <a:extLst>
              <a:ext uri="{FF2B5EF4-FFF2-40B4-BE49-F238E27FC236}">
                <a16:creationId xmlns:a16="http://schemas.microsoft.com/office/drawing/2014/main" id="{61A174C8-8AF4-4168-BE6D-BAC0FD354FF6}"/>
              </a:ext>
            </a:extLst>
          </p:cNvPr>
          <p:cNvSpPr/>
          <p:nvPr/>
        </p:nvSpPr>
        <p:spPr>
          <a:xfrm>
            <a:off x="6490517" y="2317686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Obdĺžnik 70">
            <a:extLst>
              <a:ext uri="{FF2B5EF4-FFF2-40B4-BE49-F238E27FC236}">
                <a16:creationId xmlns:a16="http://schemas.microsoft.com/office/drawing/2014/main" id="{1F119850-3975-4659-8F04-B5D2BDFEF8BE}"/>
              </a:ext>
            </a:extLst>
          </p:cNvPr>
          <p:cNvSpPr/>
          <p:nvPr/>
        </p:nvSpPr>
        <p:spPr>
          <a:xfrm>
            <a:off x="6490516" y="2566655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2" name="Obdĺžnik 71">
            <a:extLst>
              <a:ext uri="{FF2B5EF4-FFF2-40B4-BE49-F238E27FC236}">
                <a16:creationId xmlns:a16="http://schemas.microsoft.com/office/drawing/2014/main" id="{CD3CDDD4-C49D-4C90-81A2-9F173D8A1508}"/>
              </a:ext>
            </a:extLst>
          </p:cNvPr>
          <p:cNvSpPr/>
          <p:nvPr/>
        </p:nvSpPr>
        <p:spPr>
          <a:xfrm>
            <a:off x="6490516" y="2827703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Obdĺžnik 72">
            <a:extLst>
              <a:ext uri="{FF2B5EF4-FFF2-40B4-BE49-F238E27FC236}">
                <a16:creationId xmlns:a16="http://schemas.microsoft.com/office/drawing/2014/main" id="{CA68AF65-21B5-444C-BCAE-F2B77EF01E03}"/>
              </a:ext>
            </a:extLst>
          </p:cNvPr>
          <p:cNvSpPr/>
          <p:nvPr/>
        </p:nvSpPr>
        <p:spPr>
          <a:xfrm>
            <a:off x="6490515" y="3094779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Obdĺžnik 73">
            <a:extLst>
              <a:ext uri="{FF2B5EF4-FFF2-40B4-BE49-F238E27FC236}">
                <a16:creationId xmlns:a16="http://schemas.microsoft.com/office/drawing/2014/main" id="{D64D95A0-03E7-4C67-8213-437792CAE45A}"/>
              </a:ext>
            </a:extLst>
          </p:cNvPr>
          <p:cNvSpPr/>
          <p:nvPr/>
        </p:nvSpPr>
        <p:spPr>
          <a:xfrm>
            <a:off x="6490514" y="3343748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BlokTextu 74">
                <a:extLst>
                  <a:ext uri="{FF2B5EF4-FFF2-40B4-BE49-F238E27FC236}">
                    <a16:creationId xmlns:a16="http://schemas.microsoft.com/office/drawing/2014/main" id="{1626867D-7E83-4771-A7B8-929C27770B63}"/>
                  </a:ext>
                </a:extLst>
              </p:cNvPr>
              <p:cNvSpPr txBox="1"/>
              <p:nvPr/>
            </p:nvSpPr>
            <p:spPr>
              <a:xfrm>
                <a:off x="7042780" y="3577224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75" name="BlokTextu 74">
                <a:extLst>
                  <a:ext uri="{FF2B5EF4-FFF2-40B4-BE49-F238E27FC236}">
                    <a16:creationId xmlns:a16="http://schemas.microsoft.com/office/drawing/2014/main" id="{1626867D-7E83-4771-A7B8-929C27770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80" y="3577224"/>
                <a:ext cx="3209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bdĺžnik 75">
            <a:extLst>
              <a:ext uri="{FF2B5EF4-FFF2-40B4-BE49-F238E27FC236}">
                <a16:creationId xmlns:a16="http://schemas.microsoft.com/office/drawing/2014/main" id="{C83E7F33-A097-4CB3-967C-6BECEB7DF96D}"/>
              </a:ext>
            </a:extLst>
          </p:cNvPr>
          <p:cNvSpPr/>
          <p:nvPr/>
        </p:nvSpPr>
        <p:spPr>
          <a:xfrm>
            <a:off x="6490514" y="3942782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7" name="Obdĺžnik 76">
            <a:extLst>
              <a:ext uri="{FF2B5EF4-FFF2-40B4-BE49-F238E27FC236}">
                <a16:creationId xmlns:a16="http://schemas.microsoft.com/office/drawing/2014/main" id="{2CB5353D-39DF-443A-939C-EEB30185D3FD}"/>
              </a:ext>
            </a:extLst>
          </p:cNvPr>
          <p:cNvSpPr/>
          <p:nvPr/>
        </p:nvSpPr>
        <p:spPr>
          <a:xfrm>
            <a:off x="6490513" y="4209858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8" name="Obdĺžnik 77">
            <a:extLst>
              <a:ext uri="{FF2B5EF4-FFF2-40B4-BE49-F238E27FC236}">
                <a16:creationId xmlns:a16="http://schemas.microsoft.com/office/drawing/2014/main" id="{6CC84DE2-8FD5-40BE-96CE-C6427A3B4196}"/>
              </a:ext>
            </a:extLst>
          </p:cNvPr>
          <p:cNvSpPr/>
          <p:nvPr/>
        </p:nvSpPr>
        <p:spPr>
          <a:xfrm>
            <a:off x="6490512" y="4458827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9" name="Obdĺžnik 78">
            <a:extLst>
              <a:ext uri="{FF2B5EF4-FFF2-40B4-BE49-F238E27FC236}">
                <a16:creationId xmlns:a16="http://schemas.microsoft.com/office/drawing/2014/main" id="{525FBA91-3075-49EB-AADB-98B78C83EC8A}"/>
              </a:ext>
            </a:extLst>
          </p:cNvPr>
          <p:cNvSpPr/>
          <p:nvPr/>
        </p:nvSpPr>
        <p:spPr>
          <a:xfrm>
            <a:off x="6490512" y="4719875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Obdĺžnik 79">
            <a:extLst>
              <a:ext uri="{FF2B5EF4-FFF2-40B4-BE49-F238E27FC236}">
                <a16:creationId xmlns:a16="http://schemas.microsoft.com/office/drawing/2014/main" id="{7C0BFEF5-2BA7-4AB5-80AA-4C12204F20A1}"/>
              </a:ext>
            </a:extLst>
          </p:cNvPr>
          <p:cNvSpPr/>
          <p:nvPr/>
        </p:nvSpPr>
        <p:spPr>
          <a:xfrm>
            <a:off x="6490511" y="4986951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Obdĺžnik 80">
            <a:extLst>
              <a:ext uri="{FF2B5EF4-FFF2-40B4-BE49-F238E27FC236}">
                <a16:creationId xmlns:a16="http://schemas.microsoft.com/office/drawing/2014/main" id="{EF5A47C0-DF5E-4A16-AF22-6633FE5A8BC9}"/>
              </a:ext>
            </a:extLst>
          </p:cNvPr>
          <p:cNvSpPr/>
          <p:nvPr/>
        </p:nvSpPr>
        <p:spPr>
          <a:xfrm>
            <a:off x="6490510" y="5235920"/>
            <a:ext cx="1502875" cy="165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2" name="Obdĺžnik 81">
            <a:extLst>
              <a:ext uri="{FF2B5EF4-FFF2-40B4-BE49-F238E27FC236}">
                <a16:creationId xmlns:a16="http://schemas.microsoft.com/office/drawing/2014/main" id="{9ACF7CEE-21A3-4240-AA89-B3949CEEAA1E}"/>
              </a:ext>
            </a:extLst>
          </p:cNvPr>
          <p:cNvSpPr/>
          <p:nvPr/>
        </p:nvSpPr>
        <p:spPr>
          <a:xfrm>
            <a:off x="7363701" y="204872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3" name="Obdĺžnik 82">
            <a:extLst>
              <a:ext uri="{FF2B5EF4-FFF2-40B4-BE49-F238E27FC236}">
                <a16:creationId xmlns:a16="http://schemas.microsoft.com/office/drawing/2014/main" id="{80BC4361-D6AF-4FDF-B63C-953AFAAFCB5C}"/>
              </a:ext>
            </a:extLst>
          </p:cNvPr>
          <p:cNvSpPr/>
          <p:nvPr/>
        </p:nvSpPr>
        <p:spPr>
          <a:xfrm>
            <a:off x="7363694" y="2315421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4" name="Obdĺžnik 83">
            <a:extLst>
              <a:ext uri="{FF2B5EF4-FFF2-40B4-BE49-F238E27FC236}">
                <a16:creationId xmlns:a16="http://schemas.microsoft.com/office/drawing/2014/main" id="{2BFEF3DA-75F4-4971-BC95-255BE65454A8}"/>
              </a:ext>
            </a:extLst>
          </p:cNvPr>
          <p:cNvSpPr/>
          <p:nvPr/>
        </p:nvSpPr>
        <p:spPr>
          <a:xfrm>
            <a:off x="7363694" y="2568349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5" name="Obdĺžnik 84">
            <a:extLst>
              <a:ext uri="{FF2B5EF4-FFF2-40B4-BE49-F238E27FC236}">
                <a16:creationId xmlns:a16="http://schemas.microsoft.com/office/drawing/2014/main" id="{BBF41DD7-14AA-483A-A5A2-63A0491EFB89}"/>
              </a:ext>
            </a:extLst>
          </p:cNvPr>
          <p:cNvSpPr/>
          <p:nvPr/>
        </p:nvSpPr>
        <p:spPr>
          <a:xfrm>
            <a:off x="7363694" y="282618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6" name="Obdĺžnik 85">
            <a:extLst>
              <a:ext uri="{FF2B5EF4-FFF2-40B4-BE49-F238E27FC236}">
                <a16:creationId xmlns:a16="http://schemas.microsoft.com/office/drawing/2014/main" id="{7BC6970D-E5D5-477A-B20E-F893EC5FA22B}"/>
              </a:ext>
            </a:extLst>
          </p:cNvPr>
          <p:cNvSpPr/>
          <p:nvPr/>
        </p:nvSpPr>
        <p:spPr>
          <a:xfrm>
            <a:off x="7363701" y="393724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7" name="Obdĺžnik 86">
            <a:extLst>
              <a:ext uri="{FF2B5EF4-FFF2-40B4-BE49-F238E27FC236}">
                <a16:creationId xmlns:a16="http://schemas.microsoft.com/office/drawing/2014/main" id="{ED06D7BB-4211-4D21-80E8-B39D1CA9C926}"/>
              </a:ext>
            </a:extLst>
          </p:cNvPr>
          <p:cNvSpPr/>
          <p:nvPr/>
        </p:nvSpPr>
        <p:spPr>
          <a:xfrm>
            <a:off x="7363694" y="420394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8" name="Obdĺžnik 87">
            <a:extLst>
              <a:ext uri="{FF2B5EF4-FFF2-40B4-BE49-F238E27FC236}">
                <a16:creationId xmlns:a16="http://schemas.microsoft.com/office/drawing/2014/main" id="{478DF21E-F31F-4F7C-AF7A-E13CF6A234B4}"/>
              </a:ext>
            </a:extLst>
          </p:cNvPr>
          <p:cNvSpPr/>
          <p:nvPr/>
        </p:nvSpPr>
        <p:spPr>
          <a:xfrm>
            <a:off x="7363694" y="4456871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" name="Obdĺžnik 88">
            <a:extLst>
              <a:ext uri="{FF2B5EF4-FFF2-40B4-BE49-F238E27FC236}">
                <a16:creationId xmlns:a16="http://schemas.microsoft.com/office/drawing/2014/main" id="{3510D210-04DB-4035-9D63-8380E813C57F}"/>
              </a:ext>
            </a:extLst>
          </p:cNvPr>
          <p:cNvSpPr/>
          <p:nvPr/>
        </p:nvSpPr>
        <p:spPr>
          <a:xfrm>
            <a:off x="7363694" y="4714706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Obdĺžnik 89">
            <a:extLst>
              <a:ext uri="{FF2B5EF4-FFF2-40B4-BE49-F238E27FC236}">
                <a16:creationId xmlns:a16="http://schemas.microsoft.com/office/drawing/2014/main" id="{1D5A3E60-72E7-4695-97E3-B6A68DFA2867}"/>
              </a:ext>
            </a:extLst>
          </p:cNvPr>
          <p:cNvSpPr/>
          <p:nvPr/>
        </p:nvSpPr>
        <p:spPr>
          <a:xfrm>
            <a:off x="7363694" y="3090995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1" name="Obdĺžnik 90">
            <a:extLst>
              <a:ext uri="{FF2B5EF4-FFF2-40B4-BE49-F238E27FC236}">
                <a16:creationId xmlns:a16="http://schemas.microsoft.com/office/drawing/2014/main" id="{03A14F54-2B65-49DB-A17E-43426965629D}"/>
              </a:ext>
            </a:extLst>
          </p:cNvPr>
          <p:cNvSpPr/>
          <p:nvPr/>
        </p:nvSpPr>
        <p:spPr>
          <a:xfrm>
            <a:off x="7363694" y="3341483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2" name="Obdĺžnik 91">
            <a:extLst>
              <a:ext uri="{FF2B5EF4-FFF2-40B4-BE49-F238E27FC236}">
                <a16:creationId xmlns:a16="http://schemas.microsoft.com/office/drawing/2014/main" id="{C816891A-D632-45A4-B35C-D0EFC4B3EC09}"/>
              </a:ext>
            </a:extLst>
          </p:cNvPr>
          <p:cNvSpPr/>
          <p:nvPr/>
        </p:nvSpPr>
        <p:spPr>
          <a:xfrm>
            <a:off x="7363694" y="4983474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3" name="Obdĺžnik 92">
            <a:extLst>
              <a:ext uri="{FF2B5EF4-FFF2-40B4-BE49-F238E27FC236}">
                <a16:creationId xmlns:a16="http://schemas.microsoft.com/office/drawing/2014/main" id="{EC55F194-018D-47EC-99E8-BC7FE85F287D}"/>
              </a:ext>
            </a:extLst>
          </p:cNvPr>
          <p:cNvSpPr/>
          <p:nvPr/>
        </p:nvSpPr>
        <p:spPr>
          <a:xfrm>
            <a:off x="7363694" y="5233962"/>
            <a:ext cx="629684" cy="16597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4" name="Rovná spojovacia šípka 93">
            <a:extLst>
              <a:ext uri="{FF2B5EF4-FFF2-40B4-BE49-F238E27FC236}">
                <a16:creationId xmlns:a16="http://schemas.microsoft.com/office/drawing/2014/main" id="{9155082F-3278-4254-A83A-8B2D13798F8F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6038027" y="2133601"/>
            <a:ext cx="452490" cy="267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ovná spojovacia šípka 95">
            <a:extLst>
              <a:ext uri="{FF2B5EF4-FFF2-40B4-BE49-F238E27FC236}">
                <a16:creationId xmlns:a16="http://schemas.microsoft.com/office/drawing/2014/main" id="{0EDF2063-0434-4FC1-8117-4B56EB95030E}"/>
              </a:ext>
            </a:extLst>
          </p:cNvPr>
          <p:cNvCxnSpPr>
            <a:cxnSpLocks/>
            <a:stCxn id="57" idx="3"/>
            <a:endCxn id="69" idx="1"/>
          </p:cNvCxnSpPr>
          <p:nvPr/>
        </p:nvCxnSpPr>
        <p:spPr>
          <a:xfrm flipV="1">
            <a:off x="6038027" y="2133600"/>
            <a:ext cx="452491" cy="264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ovná spojovacia šípka 98">
            <a:extLst>
              <a:ext uri="{FF2B5EF4-FFF2-40B4-BE49-F238E27FC236}">
                <a16:creationId xmlns:a16="http://schemas.microsoft.com/office/drawing/2014/main" id="{28051699-8BC8-48C8-AD8A-F3CCBF342DEC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6038023" y="2666620"/>
            <a:ext cx="452493" cy="244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ovná spojovacia šípka 99">
            <a:extLst>
              <a:ext uri="{FF2B5EF4-FFF2-40B4-BE49-F238E27FC236}">
                <a16:creationId xmlns:a16="http://schemas.microsoft.com/office/drawing/2014/main" id="{243F3153-01C8-4C02-A840-07009C6DA793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6038022" y="2922414"/>
            <a:ext cx="452493" cy="255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ovná spojovacia šípka 101">
            <a:extLst>
              <a:ext uri="{FF2B5EF4-FFF2-40B4-BE49-F238E27FC236}">
                <a16:creationId xmlns:a16="http://schemas.microsoft.com/office/drawing/2014/main" id="{89DFEF4D-3CC6-4E94-9D12-2930FE819F83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6038021" y="3180671"/>
            <a:ext cx="452493" cy="845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ovacia šípka 103">
            <a:extLst>
              <a:ext uri="{FF2B5EF4-FFF2-40B4-BE49-F238E27FC236}">
                <a16:creationId xmlns:a16="http://schemas.microsoft.com/office/drawing/2014/main" id="{30F56218-E783-4280-9226-2C27B7B856B9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6038009" y="3426799"/>
            <a:ext cx="452502" cy="1643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ovacia šípka 105">
            <a:extLst>
              <a:ext uri="{FF2B5EF4-FFF2-40B4-BE49-F238E27FC236}">
                <a16:creationId xmlns:a16="http://schemas.microsoft.com/office/drawing/2014/main" id="{36828785-A668-4EDC-8B21-8140DAFAC3BF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6038019" y="4035952"/>
            <a:ext cx="452494" cy="256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ovná spojovacia šípka 107">
            <a:extLst>
              <a:ext uri="{FF2B5EF4-FFF2-40B4-BE49-F238E27FC236}">
                <a16:creationId xmlns:a16="http://schemas.microsoft.com/office/drawing/2014/main" id="{25E71D94-5BDE-460B-8128-3C99F5DB5092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6038014" y="3426738"/>
            <a:ext cx="452500" cy="8621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ovná spojovacia šípka 109">
            <a:extLst>
              <a:ext uri="{FF2B5EF4-FFF2-40B4-BE49-F238E27FC236}">
                <a16:creationId xmlns:a16="http://schemas.microsoft.com/office/drawing/2014/main" id="{57498820-3121-4391-A677-137B7681A115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6039635" y="4541210"/>
            <a:ext cx="450877" cy="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ovná spojovacia šípka 111">
            <a:extLst>
              <a:ext uri="{FF2B5EF4-FFF2-40B4-BE49-F238E27FC236}">
                <a16:creationId xmlns:a16="http://schemas.microsoft.com/office/drawing/2014/main" id="{735CDA43-1412-4B7A-83A1-FE644AA4071C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6043274" y="2649645"/>
            <a:ext cx="447242" cy="2163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ovná spojovacia šípka 115">
            <a:extLst>
              <a:ext uri="{FF2B5EF4-FFF2-40B4-BE49-F238E27FC236}">
                <a16:creationId xmlns:a16="http://schemas.microsoft.com/office/drawing/2014/main" id="{168443F2-4522-4948-BA86-153A5BD92F18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6039626" y="4802865"/>
            <a:ext cx="450886" cy="511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ovná spojovacia šípka 117">
            <a:extLst>
              <a:ext uri="{FF2B5EF4-FFF2-40B4-BE49-F238E27FC236}">
                <a16:creationId xmlns:a16="http://schemas.microsoft.com/office/drawing/2014/main" id="{6428E977-6632-4A3E-9D4B-09A8ACC052BE}"/>
              </a:ext>
            </a:extLst>
          </p:cNvPr>
          <p:cNvCxnSpPr>
            <a:cxnSpLocks/>
            <a:stCxn id="42" idx="3"/>
            <a:endCxn id="81" idx="1"/>
          </p:cNvCxnSpPr>
          <p:nvPr/>
        </p:nvCxnSpPr>
        <p:spPr>
          <a:xfrm>
            <a:off x="6038035" y="5069942"/>
            <a:ext cx="452475" cy="248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ĺžnik 16">
            <a:extLst>
              <a:ext uri="{FF2B5EF4-FFF2-40B4-BE49-F238E27FC236}">
                <a16:creationId xmlns:a16="http://schemas.microsoft.com/office/drawing/2014/main" id="{3EA9CAFB-E556-4D59-9B53-C2424C61151D}"/>
              </a:ext>
            </a:extLst>
          </p:cNvPr>
          <p:cNvSpPr/>
          <p:nvPr/>
        </p:nvSpPr>
        <p:spPr>
          <a:xfrm>
            <a:off x="6281527" y="1912620"/>
            <a:ext cx="1879493" cy="3649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C2D669E-D329-4F27-BD53-4932B8350D28}"/>
              </a:ext>
            </a:extLst>
          </p:cNvPr>
          <p:cNvSpPr txBox="1"/>
          <p:nvPr/>
        </p:nvSpPr>
        <p:spPr>
          <a:xfrm>
            <a:off x="8286712" y="2315421"/>
            <a:ext cx="332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Točenie také, že sa zachováva</a:t>
            </a:r>
          </a:p>
          <a:p>
            <a:r>
              <a:rPr lang="sk-SK" dirty="0"/>
              <a:t>FN</a:t>
            </a:r>
          </a:p>
        </p:txBody>
      </p:sp>
      <p:sp>
        <p:nvSpPr>
          <p:cNvPr id="20" name="Ľavá zložená zátvorka 19">
            <a:extLst>
              <a:ext uri="{FF2B5EF4-FFF2-40B4-BE49-F238E27FC236}">
                <a16:creationId xmlns:a16="http://schemas.microsoft.com/office/drawing/2014/main" id="{62F44E4F-8720-4CBF-9E8D-F2EF6110F64F}"/>
              </a:ext>
            </a:extLst>
          </p:cNvPr>
          <p:cNvSpPr/>
          <p:nvPr/>
        </p:nvSpPr>
        <p:spPr>
          <a:xfrm>
            <a:off x="1413283" y="2048723"/>
            <a:ext cx="166076" cy="7334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E12A3670-D61F-4920-BB5B-893031FD97AA}"/>
              </a:ext>
            </a:extLst>
          </p:cNvPr>
          <p:cNvSpPr txBox="1"/>
          <p:nvPr/>
        </p:nvSpPr>
        <p:spPr>
          <a:xfrm>
            <a:off x="619236" y="221470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FN=0</a:t>
            </a:r>
          </a:p>
        </p:txBody>
      </p:sp>
      <p:sp>
        <p:nvSpPr>
          <p:cNvPr id="97" name="Ľavá zložená zátvorka 96">
            <a:extLst>
              <a:ext uri="{FF2B5EF4-FFF2-40B4-BE49-F238E27FC236}">
                <a16:creationId xmlns:a16="http://schemas.microsoft.com/office/drawing/2014/main" id="{8F9D1B3B-72A4-4EA7-8E82-FE6BF24FFD54}"/>
              </a:ext>
            </a:extLst>
          </p:cNvPr>
          <p:cNvSpPr/>
          <p:nvPr/>
        </p:nvSpPr>
        <p:spPr>
          <a:xfrm>
            <a:off x="1413283" y="2813948"/>
            <a:ext cx="166076" cy="7334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8" name="BlokTextu 97">
            <a:extLst>
              <a:ext uri="{FF2B5EF4-FFF2-40B4-BE49-F238E27FC236}">
                <a16:creationId xmlns:a16="http://schemas.microsoft.com/office/drawing/2014/main" id="{C40BD15A-2D4C-48E9-9EBA-7D51ABF53656}"/>
              </a:ext>
            </a:extLst>
          </p:cNvPr>
          <p:cNvSpPr txBox="1"/>
          <p:nvPr/>
        </p:nvSpPr>
        <p:spPr>
          <a:xfrm>
            <a:off x="612773" y="299078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FN=1</a:t>
            </a:r>
          </a:p>
        </p:txBody>
      </p:sp>
      <p:sp>
        <p:nvSpPr>
          <p:cNvPr id="101" name="Ľavá zložená zátvorka 100">
            <a:extLst>
              <a:ext uri="{FF2B5EF4-FFF2-40B4-BE49-F238E27FC236}">
                <a16:creationId xmlns:a16="http://schemas.microsoft.com/office/drawing/2014/main" id="{9CF046EA-D894-4CB6-B6B4-9CDE4FD787B8}"/>
              </a:ext>
            </a:extLst>
          </p:cNvPr>
          <p:cNvSpPr/>
          <p:nvPr/>
        </p:nvSpPr>
        <p:spPr>
          <a:xfrm>
            <a:off x="1443559" y="4718141"/>
            <a:ext cx="166076" cy="7334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BlokTextu 102">
                <a:extLst>
                  <a:ext uri="{FF2B5EF4-FFF2-40B4-BE49-F238E27FC236}">
                    <a16:creationId xmlns:a16="http://schemas.microsoft.com/office/drawing/2014/main" id="{CBA42544-0168-41E5-B67D-220F798BC2C5}"/>
                  </a:ext>
                </a:extLst>
              </p:cNvPr>
              <p:cNvSpPr txBox="1"/>
              <p:nvPr/>
            </p:nvSpPr>
            <p:spPr>
              <a:xfrm>
                <a:off x="395065" y="4900198"/>
                <a:ext cx="960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/>
                  <a:t>FN=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endParaRPr lang="sk-SK" dirty="0"/>
              </a:p>
            </p:txBody>
          </p:sp>
        </mc:Choice>
        <mc:Fallback>
          <p:sp>
            <p:nvSpPr>
              <p:cNvPr id="103" name="BlokTextu 102">
                <a:extLst>
                  <a:ext uri="{FF2B5EF4-FFF2-40B4-BE49-F238E27FC236}">
                    <a16:creationId xmlns:a16="http://schemas.microsoft.com/office/drawing/2014/main" id="{CBA42544-0168-41E5-B67D-220F798B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5" y="4900198"/>
                <a:ext cx="960456" cy="369332"/>
              </a:xfrm>
              <a:prstGeom prst="rect">
                <a:avLst/>
              </a:prstGeom>
              <a:blipFill>
                <a:blip r:embed="rId5"/>
                <a:stretch>
                  <a:fillRect l="-5732" t="-10000" b="-2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Ľavá zložená zátvorka 104">
            <a:extLst>
              <a:ext uri="{FF2B5EF4-FFF2-40B4-BE49-F238E27FC236}">
                <a16:creationId xmlns:a16="http://schemas.microsoft.com/office/drawing/2014/main" id="{11915B6B-D3FF-4844-8144-76577F4E21DF}"/>
              </a:ext>
            </a:extLst>
          </p:cNvPr>
          <p:cNvSpPr/>
          <p:nvPr/>
        </p:nvSpPr>
        <p:spPr>
          <a:xfrm>
            <a:off x="1425854" y="3907244"/>
            <a:ext cx="166076" cy="7334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BlokTextu 106">
                <a:extLst>
                  <a:ext uri="{FF2B5EF4-FFF2-40B4-BE49-F238E27FC236}">
                    <a16:creationId xmlns:a16="http://schemas.microsoft.com/office/drawing/2014/main" id="{2B759D95-F3D6-4058-9101-8B7A91ACE0A2}"/>
                  </a:ext>
                </a:extLst>
              </p:cNvPr>
              <p:cNvSpPr txBox="1"/>
              <p:nvPr/>
            </p:nvSpPr>
            <p:spPr>
              <a:xfrm>
                <a:off x="119320" y="3919702"/>
                <a:ext cx="1415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/>
                  <a:t>FN=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sk-SK" dirty="0"/>
              </a:p>
            </p:txBody>
          </p:sp>
        </mc:Choice>
        <mc:Fallback>
          <p:sp>
            <p:nvSpPr>
              <p:cNvPr id="107" name="BlokTextu 106">
                <a:extLst>
                  <a:ext uri="{FF2B5EF4-FFF2-40B4-BE49-F238E27FC236}">
                    <a16:creationId xmlns:a16="http://schemas.microsoft.com/office/drawing/2014/main" id="{2B759D95-F3D6-4058-9101-8B7A91ACE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0" y="3919702"/>
                <a:ext cx="1415709" cy="369332"/>
              </a:xfrm>
              <a:prstGeom prst="rect">
                <a:avLst/>
              </a:prstGeom>
              <a:blipFill>
                <a:blip r:embed="rId6"/>
                <a:stretch>
                  <a:fillRect l="-3879" t="-9836" b="-2459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5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61326" y="1968843"/>
            <a:ext cx="11517549" cy="2097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Pripomenutie GMS a 3G protokolov</a:t>
            </a:r>
            <a:endParaRPr lang="en-US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0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What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is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the</a:t>
            </a:r>
            <a:r>
              <a:rPr lang="sk-SK" dirty="0">
                <a:solidFill>
                  <a:srgbClr val="D15A3E"/>
                </a:solidFill>
              </a:rPr>
              <a:t> point? </a:t>
            </a:r>
            <a:r>
              <a:rPr lang="sk-SK" dirty="0" err="1">
                <a:solidFill>
                  <a:srgbClr val="D15A3E"/>
                </a:solidFill>
              </a:rPr>
              <a:t>O.o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Ak nepoznáme otvorený text (</a:t>
            </a:r>
            <a:r>
              <a:rPr lang="sk-SK" dirty="0" err="1"/>
              <a:t>padding</a:t>
            </a:r>
            <a:r>
              <a:rPr lang="sk-SK" dirty="0"/>
              <a:t>, prekrývanie, atď.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užiť podhodenie textu – pošleme SMS takú, aby sa vošla do jedného </a:t>
            </a:r>
            <a:r>
              <a:rPr lang="sk-SK" dirty="0" err="1"/>
              <a:t>framu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GSM posiela okrem </a:t>
            </a:r>
            <a:r>
              <a:rPr lang="sk-SK" dirty="0" err="1"/>
              <a:t>SMSky</a:t>
            </a:r>
            <a:r>
              <a:rPr lang="sk-SK" dirty="0"/>
              <a:t> aj kopec „škaredých dát“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Týmto spôsobom vieme určiť, či predikcia, kde sa nachádza SMS-ka je správna (zhodujú sa FRAME NUMBER)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Iné točenie – nepoužijeme výstup z </a:t>
            </a:r>
            <a:r>
              <a:rPr lang="sk-SK" dirty="0" err="1"/>
              <a:t>rainbow</a:t>
            </a:r>
            <a:r>
              <a:rPr lang="sk-SK" dirty="0"/>
              <a:t> tabuľky ale použijeme točenie a nastavenie na iný </a:t>
            </a:r>
            <a:r>
              <a:rPr lang="sk-SK" dirty="0" err="1"/>
              <a:t>frame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sk-SK" dirty="0"/>
              <a:t> – pridávanie </a:t>
            </a:r>
            <a:r>
              <a:rPr lang="sk-SK" dirty="0" err="1"/>
              <a:t>frame</a:t>
            </a:r>
            <a:r>
              <a:rPr lang="sk-SK" dirty="0"/>
              <a:t> </a:t>
            </a:r>
            <a:r>
              <a:rPr lang="sk-SK" dirty="0" err="1"/>
              <a:t>number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Daný útok je vhodné použiť ak je text, ktorý je šifrovaný kratší ako je </a:t>
            </a:r>
            <a:r>
              <a:rPr lang="sk-SK" dirty="0" err="1"/>
              <a:t>keystream</a:t>
            </a:r>
            <a:r>
              <a:rPr lang="sk-SK" dirty="0"/>
              <a:t> – vieme overovať platnosť </a:t>
            </a:r>
            <a:r>
              <a:rPr lang="sk-SK" dirty="0" err="1"/>
              <a:t>frame</a:t>
            </a:r>
            <a:r>
              <a:rPr lang="sk-SK" dirty="0"/>
              <a:t> </a:t>
            </a:r>
            <a:r>
              <a:rPr lang="sk-SK" dirty="0" err="1"/>
              <a:t>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TODO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Experimentálne overiť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Zistiť pokrytie, veľkosti atď.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Optimalizovať – 1 </a:t>
            </a:r>
            <a:r>
              <a:rPr lang="sk-SK" dirty="0" err="1"/>
              <a:t>frame</a:t>
            </a:r>
            <a:r>
              <a:rPr lang="sk-SK" dirty="0"/>
              <a:t> sa pošle za </a:t>
            </a:r>
            <a:r>
              <a:rPr lang="en-US" dirty="0"/>
              <a:t>0,005 </a:t>
            </a:r>
            <a:r>
              <a:rPr lang="en-US" dirty="0" err="1"/>
              <a:t>sekundy</a:t>
            </a:r>
            <a:r>
              <a:rPr lang="en-US" dirty="0"/>
              <a:t> – </a:t>
            </a:r>
            <a:r>
              <a:rPr lang="en-US" dirty="0" err="1"/>
              <a:t>nepotrebujeme</a:t>
            </a:r>
            <a:r>
              <a:rPr lang="en-US" dirty="0"/>
              <a:t> v</a:t>
            </a:r>
            <a:r>
              <a:rPr lang="sk-SK" dirty="0" err="1"/>
              <a:t>šetky</a:t>
            </a:r>
            <a:r>
              <a:rPr lang="sk-SK" dirty="0"/>
              <a:t> </a:t>
            </a:r>
            <a:r>
              <a:rPr lang="sk-SK" dirty="0" err="1"/>
              <a:t>frame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93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61326" y="1968843"/>
            <a:ext cx="11517549" cy="2097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Diferenčná </a:t>
            </a:r>
            <a:r>
              <a:rPr lang="sk-SK" sz="7200" dirty="0" err="1">
                <a:solidFill>
                  <a:srgbClr val="2D2E2D"/>
                </a:solidFill>
                <a:latin typeface="Arial"/>
              </a:rPr>
              <a:t>kryptoanalýza</a:t>
            </a:r>
            <a:endParaRPr lang="sk-SK" sz="7200" dirty="0">
              <a:solidFill>
                <a:srgbClr val="2D2E2D"/>
              </a:solidFill>
              <a:latin typeface="Arial"/>
            </a:endParaRPr>
          </a:p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„myšlienka“</a:t>
            </a:r>
            <a:endParaRPr lang="en-US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6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Blokové šifry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k-SK" dirty="0"/>
                  <a:t>Najúčinnejšia </a:t>
                </a:r>
                <a:r>
                  <a:rPr lang="sk-SK" dirty="0" err="1"/>
                  <a:t>kryptoanalýza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DES)</a:t>
                </a:r>
              </a:p>
              <a:p>
                <a:r>
                  <a:rPr lang="sk-SK" dirty="0"/>
                  <a:t>Základ: „</a:t>
                </a:r>
                <a:r>
                  <a:rPr lang="sk-SK" dirty="0" err="1"/>
                  <a:t>rundy</a:t>
                </a:r>
                <a:r>
                  <a:rPr lang="sk-SK" dirty="0"/>
                  <a:t>“, </a:t>
                </a:r>
                <a:r>
                  <a:rPr lang="sk-SK" dirty="0" err="1"/>
                  <a:t>Feistelová</a:t>
                </a:r>
                <a:r>
                  <a:rPr lang="sk-SK" dirty="0"/>
                  <a:t> sieť</a:t>
                </a:r>
              </a:p>
              <a:p>
                <a:r>
                  <a:rPr lang="en-US" b="1" dirty="0"/>
                  <a:t>CPA – </a:t>
                </a:r>
                <a:r>
                  <a:rPr lang="en-US" b="1" dirty="0" err="1"/>
                  <a:t>Choosen</a:t>
                </a:r>
                <a:r>
                  <a:rPr lang="en-US" b="1" dirty="0"/>
                  <a:t> plain-text attack</a:t>
                </a:r>
              </a:p>
              <a:p>
                <a:r>
                  <a:rPr lang="sk-SK" dirty="0"/>
                  <a:t>Ciele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sk-SK" sz="2000" dirty="0"/>
                  <a:t>„Zbaviť sa kľúča“</a:t>
                </a:r>
              </a:p>
              <a:p>
                <a:pPr lvl="2"/>
                <a:r>
                  <a:rPr lang="sk-SK" sz="2000" dirty="0" err="1"/>
                  <a:t>Zistit</a:t>
                </a:r>
                <a:r>
                  <a:rPr lang="sk-SK" sz="2000" dirty="0"/>
                  <a:t> kľúč</a:t>
                </a:r>
              </a:p>
              <a:p>
                <a:pPr lvl="2"/>
                <a:r>
                  <a:rPr lang="sk-SK" sz="2000" dirty="0"/>
                  <a:t>Útok hrubou silou jednoduchší</a:t>
                </a:r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786" y="64235"/>
            <a:ext cx="2273258" cy="59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87070"/>
                  </p:ext>
                </p:extLst>
              </p:nvPr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87070"/>
                  </p:ext>
                </p:extLst>
              </p:nvPr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667890"/>
                  </p:ext>
                </p:extLst>
              </p:nvPr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667890"/>
                  </p:ext>
                </p:extLst>
              </p:nvPr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08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44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65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60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85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5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33640" y="544180"/>
            <a:ext cx="10058400" cy="1450757"/>
          </a:xfrm>
        </p:spPr>
        <p:txBody>
          <a:bodyPr/>
          <a:lstStyle/>
          <a:p>
            <a:r>
              <a:rPr lang="sk-SK" dirty="0"/>
              <a:t>GSM autentifikácia</a:t>
            </a:r>
          </a:p>
        </p:txBody>
      </p:sp>
      <p:sp>
        <p:nvSpPr>
          <p:cNvPr id="4" name="Zástupný objekt pre obsah 2"/>
          <p:cNvSpPr>
            <a:spLocks noGrp="1"/>
          </p:cNvSpPr>
          <p:nvPr>
            <p:ph idx="1"/>
          </p:nvPr>
        </p:nvSpPr>
        <p:spPr>
          <a:xfrm>
            <a:off x="676691" y="1994937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k-SK" sz="3200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254844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>
            <a:off x="470744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2548447" y="3202006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3345472" y="283370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019542" y="283370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8455516" y="3076652"/>
            <a:ext cx="1934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RANDOM()  = RAN</a:t>
            </a:r>
          </a:p>
          <a:p>
            <a:r>
              <a:rPr lang="en-US" dirty="0"/>
              <a:t>A3(</a:t>
            </a:r>
            <a:r>
              <a:rPr lang="sk-SK" dirty="0"/>
              <a:t>RAN, </a:t>
            </a:r>
            <a:r>
              <a:rPr lang="sk-SK" dirty="0" err="1"/>
              <a:t>Ki</a:t>
            </a:r>
            <a:r>
              <a:rPr lang="en-US" dirty="0"/>
              <a:t>) = SRES</a:t>
            </a:r>
          </a:p>
          <a:p>
            <a:r>
              <a:rPr lang="en-US" dirty="0"/>
              <a:t>A8(RAN, Ki) = Kc</a:t>
            </a:r>
            <a:endParaRPr lang="sk-SK" dirty="0"/>
          </a:p>
        </p:txBody>
      </p:sp>
      <p:cxnSp>
        <p:nvCxnSpPr>
          <p:cNvPr id="12" name="Rovná spojnica 11"/>
          <p:cNvCxnSpPr/>
          <p:nvPr/>
        </p:nvCxnSpPr>
        <p:spPr>
          <a:xfrm>
            <a:off x="618060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8339607" y="2833706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6180607" y="3202006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6180607" y="3996934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6584487" y="3538317"/>
            <a:ext cx="147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RAN, SRES, Kc</a:t>
            </a:r>
            <a:endParaRPr lang="sk-SK" dirty="0"/>
          </a:p>
        </p:txBody>
      </p:sp>
      <p:cxnSp>
        <p:nvCxnSpPr>
          <p:cNvPr id="17" name="Rovná spojovacia šípka 16"/>
          <p:cNvCxnSpPr/>
          <p:nvPr/>
        </p:nvCxnSpPr>
        <p:spPr>
          <a:xfrm flipH="1">
            <a:off x="2548447" y="3996934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345472" y="353831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685922" y="341681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RAN, SRES,</a:t>
            </a:r>
            <a:endParaRPr lang="sk-SK" dirty="0"/>
          </a:p>
          <a:p>
            <a:pPr algn="ctr"/>
            <a:r>
              <a:rPr lang="en-US" dirty="0"/>
              <a:t> Kc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633640" y="3967116"/>
            <a:ext cx="1828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</a:t>
            </a:r>
          </a:p>
          <a:p>
            <a:r>
              <a:rPr lang="en-US" dirty="0"/>
              <a:t>A3(</a:t>
            </a:r>
            <a:r>
              <a:rPr lang="sk-SK" dirty="0"/>
              <a:t>RAN, </a:t>
            </a:r>
            <a:r>
              <a:rPr lang="sk-SK" dirty="0" err="1"/>
              <a:t>Ki</a:t>
            </a:r>
            <a:r>
              <a:rPr lang="en-US" dirty="0"/>
              <a:t>) = RES</a:t>
            </a:r>
          </a:p>
          <a:p>
            <a:r>
              <a:rPr lang="en-US" dirty="0"/>
              <a:t>A8(RAN, Ki) = Kc</a:t>
            </a:r>
            <a:endParaRPr lang="sk-SK" dirty="0"/>
          </a:p>
        </p:txBody>
      </p:sp>
      <p:cxnSp>
        <p:nvCxnSpPr>
          <p:cNvPr id="21" name="Rovná spojovacia šípka 20"/>
          <p:cNvCxnSpPr/>
          <p:nvPr/>
        </p:nvCxnSpPr>
        <p:spPr>
          <a:xfrm>
            <a:off x="2548447" y="4890446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3318594" y="4516879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4733823" y="4856056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= SRES</a:t>
            </a:r>
            <a:endParaRPr lang="sk-SK" dirty="0"/>
          </a:p>
        </p:txBody>
      </p:sp>
      <p:cxnSp>
        <p:nvCxnSpPr>
          <p:cNvPr id="24" name="Rovná spojovacia šípka 23"/>
          <p:cNvCxnSpPr/>
          <p:nvPr/>
        </p:nvCxnSpPr>
        <p:spPr>
          <a:xfrm flipH="1">
            <a:off x="2548447" y="5620563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3056129" y="5160163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Enc</a:t>
            </a:r>
            <a:r>
              <a:rPr lang="sk-SK" dirty="0"/>
              <a:t>. </a:t>
            </a:r>
            <a:r>
              <a:rPr lang="sk-SK" dirty="0" err="1"/>
              <a:t>mode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801542" y="234832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</a:t>
            </a:r>
            <a:r>
              <a:rPr lang="en-US" dirty="0"/>
              <a:t>S/USIM/UE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4692732" y="2220911"/>
            <a:ext cx="155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RNC</a:t>
            </a:r>
          </a:p>
          <a:p>
            <a:r>
              <a:rPr lang="sk-SK"/>
              <a:t>BTS</a:t>
            </a:r>
            <a:r>
              <a:rPr lang="en-US"/>
              <a:t>/VLR/SRNC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9285466" y="234832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34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15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XOR – základný princíp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XOR </a:t>
                </a:r>
                <a:r>
                  <a:rPr lang="sk-SK" dirty="0"/>
                  <a:t>šifra: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k</a:t>
                </a:r>
                <a:r>
                  <a:rPr lang="sk-SK" dirty="0" err="1"/>
                  <a:t>ľúč</a:t>
                </a:r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)⨁(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sk-S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sk-SK" dirty="0"/>
              </a:p>
              <a:p>
                <a:endParaRPr lang="sk-S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XOR</a:t>
                          </a:r>
                          <a:r>
                            <a:rPr lang="sk-SK" baseline="0" dirty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/>
            </p:nvGraphicFramePr>
            <p:xfrm>
              <a:off x="8618838" y="653816"/>
              <a:ext cx="2474096" cy="2086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XOR</a:t>
                          </a:r>
                          <a:r>
                            <a:rPr lang="sk-SK" baseline="0" dirty="0" smtClean="0"/>
                            <a:t> operácie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97015" r="-200980" b="-3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183333" r="-20098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283333" r="-200980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80" t="-383333" r="-200980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85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27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=101101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/>
                            <a:t>0</a:t>
                          </a:r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⨁</m:t>
                                </m:r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ľka 8"/>
              <p:cNvGraphicFramePr>
                <a:graphicFrameLocks noGrp="1"/>
              </p:cNvGraphicFramePr>
              <p:nvPr/>
            </p:nvGraphicFramePr>
            <p:xfrm>
              <a:off x="8618838" y="2890139"/>
              <a:ext cx="2474096" cy="2962202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618524"/>
                    <a:gridCol w="618524"/>
                    <a:gridCol w="618524"/>
                    <a:gridCol w="618524"/>
                  </a:tblGrid>
                  <a:tr h="365760">
                    <a:tc gridSpan="4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6" t="-8333" r="-491" b="-72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k-SK" dirty="0"/>
                        </a:p>
                      </a:txBody>
                      <a:tcPr/>
                    </a:tc>
                  </a:tr>
                  <a:tr h="4068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97015" r="-200980" b="-550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183333" r="-20098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283333" r="-20098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383333" r="-20098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483333" r="-20098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7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80" t="-583333" r="-20098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sk-SK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sk-SK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52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76654" y="703115"/>
            <a:ext cx="11517549" cy="338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Útok na šifru KASUMI</a:t>
            </a:r>
          </a:p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POPIS ÚTOKU</a:t>
            </a:r>
          </a:p>
        </p:txBody>
      </p:sp>
    </p:spTree>
    <p:extLst>
      <p:ext uri="{BB962C8B-B14F-4D97-AF65-F5344CB8AC3E}">
        <p14:creationId xmlns:p14="http://schemas.microsoft.com/office/powerpoint/2010/main" val="2088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Boomerang</a:t>
            </a:r>
            <a:r>
              <a:rPr lang="en-US" dirty="0">
                <a:solidFill>
                  <a:srgbClr val="D15A3E"/>
                </a:solidFill>
              </a:rPr>
              <a:t> Attack</a:t>
            </a:r>
            <a:endParaRPr lang="sk-SK" dirty="0">
              <a:solidFill>
                <a:srgbClr val="D15A3E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902" y="90298"/>
            <a:ext cx="5286375" cy="601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Dobré krátke diferencie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Zlé dlhé diferencie</a:t>
                </a:r>
                <a:endParaRPr lang="en-US" dirty="0"/>
              </a:p>
            </p:txBody>
          </p:sp>
        </mc:Choice>
        <mc:Fallback xmlns="">
          <p:sp>
            <p:nvSpPr>
              <p:cNvPr id="7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 err="1">
                <a:solidFill>
                  <a:srgbClr val="D15A3E"/>
                </a:solidFill>
              </a:rPr>
              <a:t>Amplified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Boomerang</a:t>
            </a:r>
            <a:r>
              <a:rPr lang="en-US" dirty="0">
                <a:solidFill>
                  <a:srgbClr val="D15A3E"/>
                </a:solidFill>
              </a:rPr>
              <a:t> </a:t>
            </a:r>
            <a:br>
              <a:rPr lang="sk-SK" dirty="0">
                <a:solidFill>
                  <a:srgbClr val="D15A3E"/>
                </a:solidFill>
              </a:rPr>
            </a:br>
            <a:r>
              <a:rPr lang="en-US" dirty="0">
                <a:solidFill>
                  <a:srgbClr val="D15A3E"/>
                </a:solidFill>
              </a:rPr>
              <a:t>Attack</a:t>
            </a:r>
            <a:endParaRPr lang="sk-SK" dirty="0">
              <a:solidFill>
                <a:srgbClr val="D15A3E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864" y="404856"/>
            <a:ext cx="4810125" cy="569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</a:rPr>
                  <a:t>Zašifruj veľa textu a dúfaj v to, </a:t>
                </a:r>
                <a:br>
                  <a:rPr lang="sk-SK" dirty="0">
                    <a:latin typeface="Cambria Math" panose="02040503050406030204" pitchFamily="18" charset="0"/>
                  </a:rPr>
                </a:br>
                <a:r>
                  <a:rPr lang="sk-SK" dirty="0">
                    <a:latin typeface="Cambria Math" panose="02040503050406030204" pitchFamily="18" charset="0"/>
                  </a:rPr>
                  <a:t>že nejaký bude spĺňať podmienku BA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- </a:t>
                </a:r>
                <a:r>
                  <a:rPr lang="sk-SK" dirty="0" err="1">
                    <a:latin typeface="Cambria Math" panose="02040503050406030204" pitchFamily="18" charset="0"/>
                  </a:rPr>
                  <a:t>pravd</a:t>
                </a:r>
                <a:r>
                  <a:rPr lang="sk-SK" dirty="0">
                    <a:latin typeface="Cambria Math" panose="02040503050406030204" pitchFamily="18" charset="0"/>
                  </a:rPr>
                  <a:t>. správneho páru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Aspoň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sk-SK" dirty="0"/>
                  <a:t> plaintextov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6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>
                <a:blip r:embed="rId3"/>
                <a:stretch>
                  <a:fillRect l="-571" t="-16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Rectangle Attack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Rozšírený </a:t>
                </a:r>
                <a:r>
                  <a:rPr lang="sk-SK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Amplified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k-SK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Boomerang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k-SK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Attack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len analýzou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sk-SK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Štvorica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 k </a:t>
                </a:r>
                <a:r>
                  <a:rPr lang="sk-SK" dirty="0">
                    <a:latin typeface="Cambria Math" panose="02040503050406030204" pitchFamily="18" charset="0"/>
                  </a:rPr>
                  <a:t>tomu príslušný šifrovaný 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sk-SK" dirty="0">
                    <a:latin typeface="Cambria Math" panose="02040503050406030204" pitchFamily="18" charset="0"/>
                  </a:rPr>
                  <a:t>také,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, kde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je vstupná diferencia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</a:rPr>
                  <a:t> je výstupná diferencia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Využijeme všetky možné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keď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sk-SK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Vyu</a:t>
                </a: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žijeme všetky možné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keď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k-SK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„Pre každý pár je k dispozícií viac párov“</a:t>
                </a:r>
                <a:b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sk-S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24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1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52" y="111241"/>
            <a:ext cx="5411090" cy="64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52" y="111241"/>
            <a:ext cx="5411090" cy="6407588"/>
          </a:xfrm>
          <a:prstGeom prst="rect">
            <a:avLst/>
          </a:prstGeom>
        </p:spPr>
      </p:pic>
      <p:cxnSp>
        <p:nvCxnSpPr>
          <p:cNvPr id="3" name="Rovná spojovacia šípka 2"/>
          <p:cNvCxnSpPr/>
          <p:nvPr/>
        </p:nvCxnSpPr>
        <p:spPr>
          <a:xfrm flipV="1">
            <a:off x="4848837" y="780176"/>
            <a:ext cx="2801923" cy="11660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ovacia šípka 4"/>
          <p:cNvCxnSpPr/>
          <p:nvPr/>
        </p:nvCxnSpPr>
        <p:spPr>
          <a:xfrm>
            <a:off x="4848837" y="1946246"/>
            <a:ext cx="167779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Related-Key </a:t>
            </a:r>
            <a:r>
              <a:rPr lang="sk-SK" dirty="0" err="1">
                <a:solidFill>
                  <a:srgbClr val="D15A3E"/>
                </a:solidFill>
              </a:rPr>
              <a:t>Boomerang</a:t>
            </a:r>
            <a:br>
              <a:rPr lang="sk-SK" dirty="0">
                <a:solidFill>
                  <a:srgbClr val="D15A3E"/>
                </a:solidFill>
              </a:rPr>
            </a:br>
            <a:r>
              <a:rPr lang="sk-SK" dirty="0" err="1">
                <a:solidFill>
                  <a:srgbClr val="D15A3E"/>
                </a:solidFill>
              </a:rPr>
              <a:t>Attack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Vyber náhodne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:br>
                  <a:rPr lang="sk-SK" dirty="0"/>
                </a:br>
                <a:r>
                  <a:rPr lang="sk-SK" dirty="0"/>
                  <a:t>a spočítaj</a:t>
                </a:r>
                <a14:m>
                  <m:oMath xmlns:m="http://schemas.openxmlformats.org/officeDocument/2006/math">
                    <m:r>
                      <a:rPr lang="sk-SK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el-GR" dirty="0"/>
                  <a:t> </a:t>
                </a:r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Požiadaj o šifrovanie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br>
                  <a:rPr lang="sk-SK" dirty="0"/>
                </a:br>
                <a:r>
                  <a:rPr lang="sk-SK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Spočítaj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l-GR" dirty="0"/>
                  <a:t> </a:t>
                </a:r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Požiadaj dešifrovať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sk-SK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  <m:sup>
                        <m:r>
                          <a:rPr lang="sk-SK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sk-S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sk-SK" b="0" dirty="0"/>
                </a:br>
                <a:r>
                  <a:rPr lang="sk-SK" b="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sk-S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  <m:sup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sk-S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k-SK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sk-SK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r>
                  <a:rPr lang="sk-SK" dirty="0"/>
                  <a:t>Skontroluj, 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</m:oMath>
                </a14:m>
                <a:r>
                  <a:rPr lang="el-GR" dirty="0"/>
                  <a:t> </a:t>
                </a:r>
                <a:endParaRPr lang="sk-SK" dirty="0"/>
              </a:p>
              <a:p>
                <a:endParaRPr lang="en-US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5045"/>
            <a:ext cx="55149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Related-Key Rectangle Attack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⊕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⊕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Vyber N otvorených párov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po</a:t>
                </a:r>
                <a:r>
                  <a:rPr lang="sk-SK" dirty="0"/>
                  <a:t>žiadaj zašifrovanie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Vyber N otvorených párov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l-GR" i="1"/>
                      <m:t>α</m:t>
                    </m:r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po</a:t>
                </a:r>
                <a:r>
                  <a:rPr lang="sk-SK" dirty="0"/>
                  <a:t>žiadaj zašifrovanie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sk-SK" dirty="0"/>
                  <a:t> kľúčom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Najdi štvorice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sk-SK" dirty="0"/>
                  <a:t> a odpovedajúce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l-GR" i="1"/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l-GR"/>
                      <m:t>)</m:t>
                    </m:r>
                  </m:oMath>
                </a14:m>
                <a:r>
                  <a:rPr lang="sk-SK" dirty="0"/>
                  <a:t> splňujúce </a:t>
                </a:r>
                <a:br>
                  <a:rPr lang="sk-SK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sk-SK" dirty="0"/>
                  <a:t> 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Lepšie pravdepodobnosti útokov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</a:t>
                </a:r>
                <a:r>
                  <a:rPr lang="sk-SK" dirty="0"/>
                  <a:t>správnych štvoríc</a:t>
                </a:r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600" r="-1270" b="-16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98035" y="595696"/>
            <a:ext cx="10058400" cy="1450757"/>
          </a:xfrm>
        </p:spPr>
        <p:txBody>
          <a:bodyPr/>
          <a:lstStyle/>
          <a:p>
            <a:r>
              <a:rPr lang="en-US" dirty="0"/>
              <a:t>3G a LTE</a:t>
            </a:r>
            <a:endParaRPr lang="sk-SK" dirty="0"/>
          </a:p>
        </p:txBody>
      </p:sp>
      <p:sp>
        <p:nvSpPr>
          <p:cNvPr id="4" name="Zástupný objekt pre obsah 2"/>
          <p:cNvSpPr>
            <a:spLocks noGrp="1"/>
          </p:cNvSpPr>
          <p:nvPr>
            <p:ph idx="1"/>
          </p:nvPr>
        </p:nvSpPr>
        <p:spPr>
          <a:xfrm>
            <a:off x="741086" y="204645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k-SK" sz="3200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261284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>
            <a:off x="477184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2612842" y="3253522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3409867" y="288522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083937" y="288522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IMSI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8519911" y="3128168"/>
            <a:ext cx="30794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RANDOM() = RAN</a:t>
            </a:r>
          </a:p>
          <a:p>
            <a:r>
              <a:rPr lang="en-US" dirty="0"/>
              <a:t>AV(IMSI, RAN) = AV(1,...,n)</a:t>
            </a:r>
          </a:p>
          <a:p>
            <a:r>
              <a:rPr lang="en-US" dirty="0"/>
              <a:t>AV(1,…n) = XRES || CK || IK ||</a:t>
            </a:r>
          </a:p>
          <a:p>
            <a:r>
              <a:rPr lang="en-US" dirty="0"/>
              <a:t>|| AUTN || RAN</a:t>
            </a:r>
          </a:p>
          <a:p>
            <a:endParaRPr lang="en-US" dirty="0"/>
          </a:p>
          <a:p>
            <a:r>
              <a:rPr lang="en-US" dirty="0"/>
              <a:t>AUTN = SQN </a:t>
            </a:r>
            <a:r>
              <a:rPr lang="en-US" dirty="0" err="1"/>
              <a:t>xor</a:t>
            </a:r>
            <a:r>
              <a:rPr lang="en-US" dirty="0"/>
              <a:t> AK || AMF || </a:t>
            </a:r>
          </a:p>
          <a:p>
            <a:r>
              <a:rPr lang="en-US" dirty="0"/>
              <a:t>|| MAC</a:t>
            </a:r>
            <a:endParaRPr lang="sk-SK" dirty="0"/>
          </a:p>
        </p:txBody>
      </p:sp>
      <p:cxnSp>
        <p:nvCxnSpPr>
          <p:cNvPr id="12" name="Rovná spojnica 11"/>
          <p:cNvCxnSpPr/>
          <p:nvPr/>
        </p:nvCxnSpPr>
        <p:spPr>
          <a:xfrm>
            <a:off x="624500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8404002" y="2885222"/>
            <a:ext cx="0" cy="280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6245002" y="3253522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6245002" y="4048450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2612842" y="4048450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2965887" y="3579065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 || AUTN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824891" y="3579065"/>
            <a:ext cx="129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XRES, CK, IK</a:t>
            </a:r>
          </a:p>
          <a:p>
            <a:r>
              <a:rPr lang="en-US" dirty="0"/>
              <a:t>AUTN, RAN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698035" y="4018632"/>
            <a:ext cx="20890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AUTN OK ?</a:t>
            </a:r>
          </a:p>
          <a:p>
            <a:r>
              <a:rPr lang="en-US" dirty="0"/>
              <a:t>SQN OK ? </a:t>
            </a:r>
          </a:p>
          <a:p>
            <a:r>
              <a:rPr lang="en-US" dirty="0"/>
              <a:t>f2(</a:t>
            </a:r>
            <a:r>
              <a:rPr lang="sk-SK" dirty="0"/>
              <a:t>RAN, </a:t>
            </a:r>
            <a:r>
              <a:rPr lang="sk-SK" dirty="0" err="1"/>
              <a:t>Ki</a:t>
            </a:r>
            <a:r>
              <a:rPr lang="en-US" dirty="0"/>
              <a:t>) = RES</a:t>
            </a:r>
          </a:p>
          <a:p>
            <a:r>
              <a:rPr lang="en-US" dirty="0"/>
              <a:t>f3(RAN, Ki) = Kc</a:t>
            </a:r>
          </a:p>
          <a:p>
            <a:r>
              <a:rPr lang="sk-SK" dirty="0"/>
              <a:t>f</a:t>
            </a:r>
            <a:r>
              <a:rPr lang="en-US" dirty="0"/>
              <a:t>4(RAN, Ki) = IK</a:t>
            </a:r>
            <a:endParaRPr lang="sk-SK" dirty="0"/>
          </a:p>
        </p:txBody>
      </p:sp>
      <p:cxnSp>
        <p:nvCxnSpPr>
          <p:cNvPr id="20" name="Rovná spojovacia šípka 19"/>
          <p:cNvCxnSpPr/>
          <p:nvPr/>
        </p:nvCxnSpPr>
        <p:spPr>
          <a:xfrm>
            <a:off x="2612842" y="4941962"/>
            <a:ext cx="2159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3382989" y="4568395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4910747" y="4938389"/>
            <a:ext cx="1207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 = XRES</a:t>
            </a:r>
          </a:p>
          <a:p>
            <a:pPr algn="ctr"/>
            <a:r>
              <a:rPr lang="en-US" dirty="0"/>
              <a:t>OK?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865937" y="239984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</a:t>
            </a:r>
            <a:r>
              <a:rPr lang="en-US" dirty="0"/>
              <a:t>S/USIM/UE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757127" y="2272427"/>
            <a:ext cx="155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RNC</a:t>
            </a:r>
          </a:p>
          <a:p>
            <a:r>
              <a:rPr lang="sk-SK" dirty="0"/>
              <a:t>BTS</a:t>
            </a:r>
            <a:r>
              <a:rPr lang="en-US" dirty="0"/>
              <a:t>/VLR/SRNC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9349861" y="239984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AuC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6838870" y="3621823"/>
            <a:ext cx="109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AV</a:t>
            </a:r>
            <a:r>
              <a:rPr lang="en-US" dirty="0"/>
              <a:t>(1,…,n)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8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674451" y="1097397"/>
            <a:ext cx="11517549" cy="338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Útok na šifru KASUMI</a:t>
            </a:r>
            <a:br>
              <a:rPr lang="sk-SK" sz="7200" dirty="0">
                <a:solidFill>
                  <a:srgbClr val="2D2E2D"/>
                </a:solidFill>
                <a:latin typeface="Arial"/>
              </a:rPr>
            </a:br>
            <a:r>
              <a:rPr lang="sk-SK" sz="7200" dirty="0">
                <a:solidFill>
                  <a:srgbClr val="2D2E2D"/>
                </a:solidFill>
                <a:latin typeface="Arial"/>
              </a:rPr>
              <a:t>sekcia:</a:t>
            </a:r>
          </a:p>
          <a:p>
            <a:pPr algn="ctr"/>
            <a:r>
              <a:rPr lang="en-US" b="0" dirty="0"/>
              <a:t>Related-Key Boomerang and Rectangle Attacks</a:t>
            </a:r>
          </a:p>
          <a:p>
            <a:pPr algn="ctr"/>
            <a:r>
              <a:rPr lang="sk-SK" b="0" dirty="0"/>
              <a:t>on </a:t>
            </a:r>
            <a:r>
              <a:rPr lang="sk-SK" b="0" dirty="0" err="1"/>
              <a:t>the</a:t>
            </a:r>
            <a:r>
              <a:rPr lang="sk-SK" b="0" dirty="0"/>
              <a:t> </a:t>
            </a:r>
            <a:r>
              <a:rPr lang="sk-SK" b="0" dirty="0" err="1"/>
              <a:t>Full</a:t>
            </a:r>
            <a:r>
              <a:rPr lang="sk-SK" b="0" dirty="0"/>
              <a:t> KASUMI</a:t>
            </a:r>
            <a:endParaRPr lang="sk-SK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6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endParaRPr lang="sk-SK" dirty="0">
              <a:solidFill>
                <a:srgbClr val="D15A3E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en-US" dirty="0"/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89" y="276836"/>
            <a:ext cx="6008611" cy="58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1-4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en-US" dirty="0"/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(0,0,1,0,0,0,0,0)</m:t>
                    </m:r>
                    <m:r>
                      <a:rPr lang="sk-SK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ea typeface="Cambria Math" panose="02040503050406030204" pitchFamily="18" charset="0"/>
                  </a:rPr>
                  <a:t>Vstupn</a:t>
                </a:r>
                <a:r>
                  <a:rPr lang="sk-SK" dirty="0">
                    <a:ea typeface="Cambria Math" panose="02040503050406030204" pitchFamily="18" charset="0"/>
                  </a:rPr>
                  <a:t>á diferencia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</m:den>
                    </m:f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𝐿𝑅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𝑅𝑅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err="1"/>
                  <a:t>zlep</a:t>
                </a:r>
                <a:r>
                  <a:rPr lang="sk-SK" dirty="0" err="1"/>
                  <a:t>šíme</a:t>
                </a:r>
                <a:r>
                  <a:rPr lang="sk-SK" dirty="0"/>
                  <a:t> charakteristiku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efekt</a:t>
                </a:r>
                <a:r>
                  <a:rPr lang="sk-SK" dirty="0" err="1"/>
                  <a:t>ívna</a:t>
                </a:r>
                <a:r>
                  <a:rPr lang="sk-SK" dirty="0"/>
                  <a:t> pravdepodobnosť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den>
                    </m:f>
                  </m:oMath>
                </a14:m>
                <a:endParaRPr lang="sk-SK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2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5-7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(0,0,</m:t>
                    </m:r>
                    <m:r>
                      <m:rPr>
                        <m:nor/>
                      </m:rPr>
                      <a:rPr lang="sk-SK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,0,0,0,</m:t>
                    </m:r>
                    <m:r>
                      <m:rPr>
                        <m:nor/>
                      </m:rPr>
                      <a:rPr lang="sk-SK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,0)</m:t>
                    </m:r>
                    <m:r>
                      <a:rPr lang="sk-SK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ea typeface="Cambria Math" panose="02040503050406030204" pitchFamily="18" charset="0"/>
                  </a:rPr>
                  <a:t>Vstupn</a:t>
                </a:r>
                <a:r>
                  <a:rPr lang="sk-SK" dirty="0">
                    <a:ea typeface="Cambria Math" panose="02040503050406030204" pitchFamily="18" charset="0"/>
                  </a:rPr>
                  <a:t>á diferencia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,(0020 000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k-SK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k-SK" dirty="0"/>
                  <a:t> efektívna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k-SK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8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 ⊕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,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 ⊕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 </m:t>
                    </m:r>
                  </m:oMath>
                </a14:m>
                <a:endParaRPr lang="sk-SK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Potrebujeme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sk-SK" dirty="0"/>
                  <a:t> - otvorených textov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Celkovo štvoríc máme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</m:t>
                        </m:r>
                      </m:sup>
                    </m:sSup>
                  </m:oMath>
                </a14:m>
                <a:r>
                  <a:rPr lang="sk-SK" dirty="0"/>
                  <a:t>, potom </a:t>
                </a:r>
                <a:br>
                  <a:rPr lang="sk-SK" dirty="0"/>
                </a:br>
                <a:r>
                  <a:rPr lang="sk-SK" dirty="0"/>
                  <a:t>dostávame 1 správny „obdĺžnik“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/>
                  <a:t>Algoritmus: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sk-SK" dirty="0"/>
                  <a:t> šifrovaní: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r>
                      <a:rPr lang="sk-S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𝐿𝐿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Index: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sk-SK" dirty="0"/>
                  <a:t> šifrovaní: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nor/>
                      </m:rPr>
                      <a:rPr lang="sk-SK" dirty="0"/>
                      <m:t>⊕</m:t>
                    </m:r>
                    <m:r>
                      <a:rPr lang="sk-SK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Index: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sk-SK" dirty="0"/>
                          <m:t>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002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dirty="0"/>
                              <m:t>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002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zhoduje</a:t>
                </a:r>
                <a:r>
                  <a:rPr lang="en-US" dirty="0"/>
                  <a:t> </a:t>
                </a:r>
                <a:r>
                  <a:rPr lang="en-US" dirty="0" err="1"/>
                  <a:t>sa</a:t>
                </a:r>
                <a:r>
                  <a:rPr lang="en-US" dirty="0"/>
                  <a:t> </a:t>
                </a:r>
                <a:r>
                  <a:rPr lang="en-US" dirty="0" err="1"/>
                  <a:t>diferencia</a:t>
                </a:r>
                <a:r>
                  <a:rPr lang="en-US" dirty="0"/>
                  <a:t>?)</a:t>
                </a:r>
                <a:endParaRPr lang="sk-SK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k-SK" dirty="0"/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11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7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55" y="276837"/>
            <a:ext cx="3933245" cy="381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sk-SK" dirty="0"/>
                          <m:t>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002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𝑅𝐿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dirty="0"/>
                              <m:t>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002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𝑅𝑅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>
                    <a:ea typeface="Cambria Math" panose="02040503050406030204" pitchFamily="18" charset="0"/>
                  </a:rPr>
                  <a:t>N</a:t>
                </a:r>
                <a:r>
                  <a:rPr lang="sk-SK" dirty="0" err="1">
                    <a:ea typeface="Cambria Math" panose="02040503050406030204" pitchFamily="18" charset="0"/>
                  </a:rPr>
                  <a:t>ájdeme</a:t>
                </a:r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n-US" dirty="0" err="1">
                    <a:ea typeface="Cambria Math" panose="02040503050406030204" pitchFamily="18" charset="0"/>
                  </a:rPr>
                  <a:t>pokra</a:t>
                </a:r>
                <a:r>
                  <a:rPr lang="sk-SK" dirty="0">
                    <a:ea typeface="Cambria Math" panose="02040503050406030204" pitchFamily="18" charset="0"/>
                  </a:rPr>
                  <a:t>čujeme štvoricou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pribli</a:t>
                </a:r>
                <a:r>
                  <a:rPr lang="sk-SK" dirty="0">
                    <a:ea typeface="Cambria Math" panose="02040503050406030204" pitchFamily="18" charset="0"/>
                  </a:rPr>
                  <a:t>žne bude vyhovovať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Tipneme</a:t>
                </a:r>
                <a:r>
                  <a:rPr lang="sk-SK" dirty="0">
                    <a:ea typeface="Cambria Math" panose="02040503050406030204" pitchFamily="18" charset="0"/>
                  </a:rPr>
                  <a:t> si kľúč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 </a:t>
                </a:r>
                <a:r>
                  <a:rPr lang="en-US" dirty="0" err="1">
                    <a:ea typeface="Cambria Math" panose="02040503050406030204" pitchFamily="18" charset="0"/>
                  </a:rPr>
                  <a:t>vydedukujeme</a:t>
                </a:r>
                <a:br>
                  <a:rPr lang="en-US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- </a:t>
                </a:r>
                <a:r>
                  <a:rPr lang="en-US" dirty="0" err="1">
                    <a:ea typeface="Cambria Math" panose="02040503050406030204" pitchFamily="18" charset="0"/>
                  </a:rPr>
                  <a:t>je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mo</a:t>
                </a:r>
                <a:r>
                  <a:rPr lang="sk-SK" dirty="0" err="1">
                    <a:ea typeface="Cambria Math" panose="02040503050406030204" pitchFamily="18" charset="0"/>
                  </a:rPr>
                  <a:t>žné</a:t>
                </a:r>
                <a:r>
                  <a:rPr lang="sk-SK" dirty="0">
                    <a:ea typeface="Cambria Math" panose="02040503050406030204" pitchFamily="18" charset="0"/>
                  </a:rPr>
                  <a:t> vypočítať vstupné a výstupne</a:t>
                </a:r>
                <a:br>
                  <a:rPr lang="sk-SK" dirty="0">
                    <a:ea typeface="Cambria Math" panose="02040503050406030204" pitchFamily="18" charset="0"/>
                  </a:rPr>
                </a:br>
                <a:r>
                  <a:rPr lang="sk-SK" dirty="0">
                    <a:ea typeface="Cambria Math" panose="02040503050406030204" pitchFamily="18" charset="0"/>
                  </a:rPr>
                  <a:t>diferencie do OR funkcie (spor)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Tipneme</a:t>
                </a:r>
                <a:r>
                  <a:rPr lang="sk-SK" dirty="0">
                    <a:ea typeface="Cambria Math" panose="02040503050406030204" pitchFamily="18" charset="0"/>
                  </a:rPr>
                  <a:t> si kľúč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 </a:t>
                </a:r>
                <a:r>
                  <a:rPr lang="en-US" dirty="0" err="1">
                    <a:ea typeface="Cambria Math" panose="02040503050406030204" pitchFamily="18" charset="0"/>
                  </a:rPr>
                  <a:t>vydedukujeme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- </a:t>
                </a:r>
                <a:r>
                  <a:rPr lang="en-US" dirty="0" err="1">
                    <a:ea typeface="Cambria Math" panose="02040503050406030204" pitchFamily="18" charset="0"/>
                  </a:rPr>
                  <a:t>spo</a:t>
                </a:r>
                <a:r>
                  <a:rPr lang="sk-SK" dirty="0">
                    <a:ea typeface="Cambria Math" panose="02040503050406030204" pitchFamily="18" charset="0"/>
                  </a:rPr>
                  <a:t>čítame diferencie vstupu a výstupu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Pre všetky vyhovujúce kombinácie urob šifrovanie a over výsledok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accent1">
                      <a:lumMod val="40000"/>
                      <a:lumOff val="60000"/>
                    </a:schemeClr>
                  </a:buClr>
                  <a:buFont typeface="Arial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3"/>
                <a:stretch>
                  <a:fillRect l="-571" t="-640" r="-127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Ohadovanie</a:t>
                </a:r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- zlých kľúčov</a:t>
                </a:r>
                <a:endParaRPr lang="sk-SK" b="1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57" y="2693439"/>
            <a:ext cx="8215086" cy="26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Ohdadovanie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- zlých kľúčov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𝟑𝟖</m:t>
                        </m:r>
                      </m:sup>
                    </m:sSup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sup>
                    </m:sSup>
                    <m:r>
                      <a:rPr lang="sk-SK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𝟕𝟎</m:t>
                        </m:r>
                      </m:sup>
                    </m:sSup>
                    <m:sSup>
                      <m:sSupPr>
                        <m:ctrlPr>
                          <a:rPr lang="sk-SK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𝟓𝟒</m:t>
                        </m:r>
                      </m:sup>
                    </m:sSup>
                  </m:oMath>
                </a14:m>
                <a:endParaRPr lang="sk-SK" b="1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𝟓𝟒</m:t>
                        </m:r>
                      </m:sup>
                    </m:sSup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𝟑𝟐</m:t>
                        </m:r>
                      </m:sup>
                    </m:sSup>
                    <m:r>
                      <a:rPr lang="sk-SK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𝟖𝟔</m:t>
                        </m:r>
                      </m:sup>
                    </m:sSup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- pre 96 </a:t>
                </a:r>
                <a:r>
                  <a:rPr lang="en-US" dirty="0" err="1">
                    <a:ea typeface="Cambria Math" panose="02040503050406030204" pitchFamily="18" charset="0"/>
                  </a:rPr>
                  <a:t>bitov</a:t>
                </a:r>
                <a:r>
                  <a:rPr lang="sk-SK" dirty="0">
                    <a:ea typeface="Cambria Math" panose="02040503050406030204" pitchFamily="18" charset="0"/>
                  </a:rPr>
                  <a:t>ý kľúč </a:t>
                </a:r>
                <a:r>
                  <a:rPr lang="en-US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Dokon</a:t>
                </a:r>
                <a:r>
                  <a:rPr lang="sk-SK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čiť</a:t>
                </a:r>
                <a:r>
                  <a:rPr lang="sk-SK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zvyšných 32 bitov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𝟏𝟎𝟐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operácii pri 128 bitovom kľúči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Vylepšenia: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Pri šifrovaní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vstupných textov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𝟖𝟔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sk-SK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Analýzov</a:t>
                </a:r>
                <a:r>
                  <a:rPr lang="sk-SK" dirty="0">
                    <a:ea typeface="Cambria Math" panose="02040503050406030204" pitchFamily="18" charset="0"/>
                  </a:rPr>
                  <a:t> vieme dostať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𝟕𝟔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- viac informácií v mojej práci </a:t>
                </a:r>
                <a:r>
                  <a:rPr lang="en-US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  <a:endParaRPr lang="sk-SK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2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Návrh optimalizácie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2"/>
                <a:ext cx="9601200" cy="3814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Ak na konci útoku dorátame,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uhádneme: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</m:e>
                    </m:d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𝐿𝑛</m:t>
                              </m:r>
                            </m:sup>
                          </m:sSubSup>
                          <m: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sk-SK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Uhádnime všetky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𝐿𝑛</m:t>
                        </m:r>
                      </m:sup>
                    </m:sSubSup>
                  </m:oMath>
                </a14:m>
                <a:endParaRPr lang="sk-SK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76</m:t>
                          </m:r>
                        </m:sup>
                      </m:sSup>
                    </m:oMath>
                  </m:oMathPara>
                </a14:m>
                <a:endParaRPr lang="sk-SK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2"/>
                <a:ext cx="9601200" cy="3814192"/>
              </a:xfrm>
              <a:prstGeom prst="rect">
                <a:avLst/>
              </a:prstGeom>
              <a:blipFill>
                <a:blip r:embed="rId2"/>
                <a:stretch>
                  <a:fillRect l="-698" t="-143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>
            <a:extLst>
              <a:ext uri="{FF2B5EF4-FFF2-40B4-BE49-F238E27FC236}">
                <a16:creationId xmlns:a16="http://schemas.microsoft.com/office/drawing/2014/main" id="{34556F1B-AE25-4719-8E20-53B322E04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89" y="276836"/>
            <a:ext cx="6008611" cy="5831017"/>
          </a:xfrm>
          <a:prstGeom prst="rect">
            <a:avLst/>
          </a:prstGeom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1A6D81CB-1865-4BB2-AC0A-E45DFC826C06}"/>
              </a:ext>
            </a:extLst>
          </p:cNvPr>
          <p:cNvCxnSpPr/>
          <p:nvPr/>
        </p:nvCxnSpPr>
        <p:spPr>
          <a:xfrm>
            <a:off x="2827020" y="3741420"/>
            <a:ext cx="3505200" cy="1607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D2A29A7D-A17B-4FFF-A735-490BB0E6FA45}"/>
              </a:ext>
            </a:extLst>
          </p:cNvPr>
          <p:cNvCxnSpPr/>
          <p:nvPr/>
        </p:nvCxnSpPr>
        <p:spPr>
          <a:xfrm>
            <a:off x="3863340" y="3505200"/>
            <a:ext cx="2004060" cy="141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A6CE8C9B-B522-4AE7-9C06-A5454C904E15}"/>
              </a:ext>
            </a:extLst>
          </p:cNvPr>
          <p:cNvCxnSpPr/>
          <p:nvPr/>
        </p:nvCxnSpPr>
        <p:spPr>
          <a:xfrm>
            <a:off x="3139440" y="3429000"/>
            <a:ext cx="2727960" cy="149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3F30411A-7C45-4779-A4FA-E8A59F3AC93E}"/>
              </a:ext>
            </a:extLst>
          </p:cNvPr>
          <p:cNvCxnSpPr/>
          <p:nvPr/>
        </p:nvCxnSpPr>
        <p:spPr>
          <a:xfrm>
            <a:off x="1859280" y="3741420"/>
            <a:ext cx="4328160" cy="1607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á zložená zátvorka 12">
            <a:extLst>
              <a:ext uri="{FF2B5EF4-FFF2-40B4-BE49-F238E27FC236}">
                <a16:creationId xmlns:a16="http://schemas.microsoft.com/office/drawing/2014/main" id="{F981F3F4-FF1B-48E1-BFC2-686DC7691E1E}"/>
              </a:ext>
            </a:extLst>
          </p:cNvPr>
          <p:cNvSpPr/>
          <p:nvPr/>
        </p:nvSpPr>
        <p:spPr>
          <a:xfrm rot="5400000">
            <a:off x="2469782" y="3932822"/>
            <a:ext cx="598513" cy="451241"/>
          </a:xfrm>
          <a:prstGeom prst="rightBrace">
            <a:avLst>
              <a:gd name="adj1" fmla="val 8333"/>
              <a:gd name="adj2" fmla="val 48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lokTextu 13">
                <a:extLst>
                  <a:ext uri="{FF2B5EF4-FFF2-40B4-BE49-F238E27FC236}">
                    <a16:creationId xmlns:a16="http://schemas.microsoft.com/office/drawing/2014/main" id="{DA12826C-E1EE-4922-9974-8AB38D16CC3D}"/>
                  </a:ext>
                </a:extLst>
              </p:cNvPr>
              <p:cNvSpPr txBox="1"/>
              <p:nvPr/>
            </p:nvSpPr>
            <p:spPr>
              <a:xfrm>
                <a:off x="2495698" y="4472938"/>
                <a:ext cx="582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14" name="BlokTextu 13">
                <a:extLst>
                  <a:ext uri="{FF2B5EF4-FFF2-40B4-BE49-F238E27FC236}">
                    <a16:creationId xmlns:a16="http://schemas.microsoft.com/office/drawing/2014/main" id="{DA12826C-E1EE-4922-9974-8AB38D16C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98" y="4472938"/>
                <a:ext cx="5821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ANALÝZA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V kroku, kde odhadujeme z </a:t>
                </a:r>
                <a:r>
                  <a:rPr lang="sk-SK" dirty="0" err="1">
                    <a:ea typeface="Cambria Math" panose="02040503050406030204" pitchFamily="18" charset="0"/>
                  </a:rPr>
                  <a:t>feistalovej</a:t>
                </a:r>
                <a:r>
                  <a:rPr lang="sk-SK" dirty="0">
                    <a:ea typeface="Cambria Math" panose="02040503050406030204" pitchFamily="18" charset="0"/>
                  </a:rPr>
                  <a:t> siete ako sa budú správať, respektíve kde budú chyby v AND a OR možnosti vieme použiť možnosti </a:t>
                </a:r>
                <a:r>
                  <a:rPr lang="sk-SK" dirty="0" err="1">
                    <a:ea typeface="Cambria Math" panose="02040503050406030204" pitchFamily="18" charset="0"/>
                  </a:rPr>
                  <a:t>predpočítaných</a:t>
                </a:r>
                <a:r>
                  <a:rPr lang="sk-SK" dirty="0">
                    <a:ea typeface="Cambria Math" panose="02040503050406030204" pitchFamily="18" charset="0"/>
                  </a:rPr>
                  <a:t> správ a použiť </a:t>
                </a:r>
                <a:r>
                  <a:rPr lang="sk-SK" dirty="0" err="1">
                    <a:ea typeface="Cambria Math" panose="02040503050406030204" pitchFamily="18" charset="0"/>
                  </a:rPr>
                  <a:t>counter</a:t>
                </a:r>
                <a:r>
                  <a:rPr lang="sk-SK" dirty="0">
                    <a:ea typeface="Cambria Math" panose="02040503050406030204" pitchFamily="18" charset="0"/>
                  </a:rPr>
                  <a:t> v poly – čím vieme časovú zložitosť zlepšiť v kroku 2 tak, že nepríde do úvahy až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možností, ale len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nám vyhodí chybu, čím celkovo útok sa stane efektívnejší 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71" r="-101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>
            <a:extLst>
              <a:ext uri="{FF2B5EF4-FFF2-40B4-BE49-F238E27FC236}">
                <a16:creationId xmlns:a16="http://schemas.microsoft.com/office/drawing/2014/main" id="{865CD5DC-5228-4C7F-B29B-0028D509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60" y="276836"/>
            <a:ext cx="3936040" cy="38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674451" y="1097397"/>
            <a:ext cx="11517549" cy="3383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>
                <a:solidFill>
                  <a:srgbClr val="2D2E2D"/>
                </a:solidFill>
                <a:latin typeface="Arial"/>
              </a:rPr>
              <a:t>Útok na A5/1</a:t>
            </a:r>
          </a:p>
          <a:p>
            <a:pPr algn="ctr">
              <a:lnSpc>
                <a:spcPct val="76000"/>
              </a:lnSpc>
              <a:spcBef>
                <a:spcPts val="0"/>
              </a:spcBef>
            </a:pPr>
            <a:r>
              <a:rPr lang="sk-SK" sz="7200" dirty="0" err="1">
                <a:solidFill>
                  <a:srgbClr val="2D2E2D"/>
                </a:solidFill>
                <a:latin typeface="Arial"/>
              </a:rPr>
              <a:t>Time-memory-data</a:t>
            </a:r>
            <a:r>
              <a:rPr lang="sk-SK" sz="7200" dirty="0">
                <a:solidFill>
                  <a:srgbClr val="2D2E2D"/>
                </a:solidFill>
                <a:latin typeface="Arial"/>
              </a:rPr>
              <a:t> </a:t>
            </a:r>
            <a:r>
              <a:rPr lang="sk-SK" sz="7200" dirty="0" err="1">
                <a:solidFill>
                  <a:srgbClr val="2D2E2D"/>
                </a:solidFill>
                <a:latin typeface="Arial"/>
              </a:rPr>
              <a:t>tradeoff</a:t>
            </a:r>
            <a:endParaRPr lang="sk-SK" sz="7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9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ANALÝZA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Daný krok potrebujem už len overiť, či to bude fungovať na malej vzorke.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ea typeface="Cambria Math" panose="02040503050406030204" pitchFamily="18" charset="0"/>
              </a:rPr>
              <a:t>Stúpne počet zahodených textov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65CD5DC-5228-4C7F-B29B-0028D509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860" y="276836"/>
            <a:ext cx="3936040" cy="38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</a:t>
            </a:r>
            <a:r>
              <a:rPr lang="sk-SK" dirty="0" err="1">
                <a:solidFill>
                  <a:srgbClr val="D15A3E"/>
                </a:solidFill>
              </a:rPr>
              <a:t>Integral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attack</a:t>
            </a:r>
            <a:endParaRPr lang="sk-SK" dirty="0">
              <a:solidFill>
                <a:srgbClr val="D15A3E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65CD5DC-5228-4C7F-B29B-0028D509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27" y="1818943"/>
            <a:ext cx="4982623" cy="4835354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3909D200-DFE9-4531-8E6A-38C34B84B950}"/>
              </a:ext>
            </a:extLst>
          </p:cNvPr>
          <p:cNvSpPr/>
          <p:nvPr/>
        </p:nvSpPr>
        <p:spPr>
          <a:xfrm>
            <a:off x="5884752" y="1819747"/>
            <a:ext cx="2607398" cy="35399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9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– </a:t>
            </a:r>
            <a:r>
              <a:rPr lang="sk-SK" dirty="0" err="1">
                <a:solidFill>
                  <a:srgbClr val="D15A3E"/>
                </a:solidFill>
              </a:rPr>
              <a:t>Integral</a:t>
            </a:r>
            <a:r>
              <a:rPr lang="sk-SK" dirty="0">
                <a:solidFill>
                  <a:srgbClr val="D15A3E"/>
                </a:solidFill>
              </a:rPr>
              <a:t> </a:t>
            </a:r>
            <a:r>
              <a:rPr lang="sk-SK" dirty="0" err="1">
                <a:solidFill>
                  <a:srgbClr val="D15A3E"/>
                </a:solidFill>
              </a:rPr>
              <a:t>attack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V </a:t>
                </a:r>
                <a:r>
                  <a:rPr lang="sk-SK" dirty="0" err="1">
                    <a:ea typeface="Cambria Math" panose="02040503050406030204" pitchFamily="18" charset="0"/>
                  </a:rPr>
                  <a:t>kasumi</a:t>
                </a:r>
                <a:r>
                  <a:rPr lang="sk-SK" dirty="0">
                    <a:ea typeface="Cambria Math" panose="02040503050406030204" pitchFamily="18" charset="0"/>
                  </a:rPr>
                  <a:t> a danom útoku máme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textu, ktoré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Vstupujú do poslednej </a:t>
                </a:r>
                <a:r>
                  <a:rPr lang="sk-SK" dirty="0" err="1">
                    <a:ea typeface="Cambria Math" panose="02040503050406030204" pitchFamily="18" charset="0"/>
                  </a:rPr>
                  <a:t>feistalovej</a:t>
                </a:r>
                <a:r>
                  <a:rPr lang="sk-SK" dirty="0">
                    <a:ea typeface="Cambria Math" panose="02040503050406030204" pitchFamily="18" charset="0"/>
                  </a:rPr>
                  <a:t> siete, ku ktorým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Vieme s odhadom priradiť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ďalších textov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Hľadám, ako tieto texty prenášajú </a:t>
                </a:r>
                <a:r>
                  <a:rPr lang="sk-SK" dirty="0" err="1">
                    <a:ea typeface="Cambria Math" panose="02040503050406030204" pitchFamily="18" charset="0"/>
                  </a:rPr>
                  <a:t>pattern</a:t>
                </a:r>
                <a:r>
                  <a:rPr lang="sk-SK" dirty="0">
                    <a:ea typeface="Cambria Math" panose="02040503050406030204" pitchFamily="18" charset="0"/>
                  </a:rPr>
                  <a:t> cez </a:t>
                </a:r>
              </a:p>
              <a:p>
                <a:pPr marL="0" indent="0">
                  <a:buNone/>
                </a:pPr>
                <a:r>
                  <a:rPr lang="sk-SK" dirty="0" err="1">
                    <a:ea typeface="Cambria Math" panose="02040503050406030204" pitchFamily="18" charset="0"/>
                  </a:rPr>
                  <a:t>Jednú</a:t>
                </a:r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:r>
                  <a:rPr lang="sk-SK" dirty="0" err="1">
                    <a:ea typeface="Cambria Math" panose="02040503050406030204" pitchFamily="18" charset="0"/>
                  </a:rPr>
                  <a:t>feistalovú</a:t>
                </a:r>
                <a:r>
                  <a:rPr lang="sk-SK" dirty="0">
                    <a:ea typeface="Cambria Math" panose="02040503050406030204" pitchFamily="18" charset="0"/>
                  </a:rPr>
                  <a:t> sieť (napríklad počet jednotiek vzhľadom na polynóm).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pre </a:t>
                </a:r>
                <a:r>
                  <a:rPr lang="sk-SK" dirty="0" err="1">
                    <a:ea typeface="Cambria Math" panose="02040503050406030204" pitchFamily="18" charset="0"/>
                  </a:rPr>
                  <a:t>polynom</a:t>
                </a:r>
                <a:r>
                  <a:rPr lang="sk-SK" dirty="0">
                    <a:ea typeface="Cambria Math" panose="02040503050406030204" pitchFamily="18" charset="0"/>
                  </a:rPr>
                  <a:t>: 0010000 </a:t>
                </a:r>
                <a:r>
                  <a:rPr lang="sk-SK" dirty="0" err="1">
                    <a:ea typeface="Cambria Math" panose="02040503050406030204" pitchFamily="18" charset="0"/>
                  </a:rPr>
                  <a:t>cislo</a:t>
                </a:r>
                <a:r>
                  <a:rPr lang="sk-SK" dirty="0">
                    <a:ea typeface="Cambria Math" panose="02040503050406030204" pitchFamily="18" charset="0"/>
                  </a:rPr>
                  <a:t>: 16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0:0: 28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0:1: 36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1:0: 36</a:t>
                </a: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1:1: 28</a:t>
                </a:r>
              </a:p>
            </p:txBody>
          </p:sp>
        </mc:Choice>
        <mc:Fallback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190" t="-192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>
            <a:extLst>
              <a:ext uri="{FF2B5EF4-FFF2-40B4-BE49-F238E27FC236}">
                <a16:creationId xmlns:a16="http://schemas.microsoft.com/office/drawing/2014/main" id="{865CD5DC-5228-4C7F-B29B-0028D509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60" y="276836"/>
            <a:ext cx="3936040" cy="38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15A3E"/>
                </a:solidFill>
              </a:rPr>
              <a:t>KASUMI</a:t>
            </a:r>
            <a:r>
              <a:rPr lang="sk-SK" dirty="0">
                <a:solidFill>
                  <a:srgbClr val="D15A3E"/>
                </a:solidFill>
              </a:rPr>
              <a:t> ÚTOK - </a:t>
            </a:r>
            <a:r>
              <a:rPr lang="sk-SK" dirty="0" err="1">
                <a:solidFill>
                  <a:srgbClr val="D15A3E"/>
                </a:solidFill>
              </a:rPr>
              <a:t>Sandwich</a:t>
            </a:r>
            <a:endParaRPr lang="sk-SK" dirty="0">
              <a:solidFill>
                <a:srgbClr val="D15A3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ea typeface="Cambria Math" panose="02040503050406030204" pitchFamily="18" charset="0"/>
                  </a:rPr>
                  <a:t>Sandwich attack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časová </a:t>
                </a:r>
                <a:r>
                  <a:rPr lang="sk-SK" dirty="0" err="1">
                    <a:ea typeface="Cambria Math" panose="02040503050406030204" pitchFamily="18" charset="0"/>
                  </a:rPr>
                  <a:t>zlozitosť</a:t>
                </a: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pamäťová </a:t>
                </a:r>
                <a:r>
                  <a:rPr lang="sk-SK" dirty="0" err="1">
                    <a:ea typeface="Cambria Math" panose="02040503050406030204" pitchFamily="18" charset="0"/>
                  </a:rPr>
                  <a:t>zlozitosť</a:t>
                </a: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k-SK" dirty="0">
                    <a:ea typeface="Cambria Math" panose="02040503050406030204" pitchFamily="18" charset="0"/>
                  </a:rPr>
                  <a:t>šifrových textov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sk-SK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78013"/>
            <a:ext cx="7099771" cy="37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pozornosť. </a:t>
            </a:r>
          </a:p>
        </p:txBody>
      </p:sp>
      <p:sp>
        <p:nvSpPr>
          <p:cNvPr id="6" name="pageNumber"/>
          <p:cNvSpPr txBox="1"/>
          <p:nvPr/>
        </p:nvSpPr>
        <p:spPr>
          <a:xfrm>
            <a:off x="11684000" y="6667500"/>
            <a:ext cx="127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/>
              <a:t> 44/ 44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D2674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447800" y="21336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</a:t>
            </a:r>
            <a:r>
              <a:rPr lang="sk-SK" sz="2600" dirty="0" err="1"/>
              <a:t>rúdové</a:t>
            </a:r>
            <a:r>
              <a:rPr lang="sk-SK" sz="2600" dirty="0"/>
              <a:t> šifry</a:t>
            </a:r>
          </a:p>
          <a:p>
            <a:r>
              <a:rPr lang="sk-SK" sz="2600" dirty="0" err="1"/>
              <a:t>Kryptoanalýza</a:t>
            </a:r>
            <a:r>
              <a:rPr lang="sk-SK" sz="2600" dirty="0"/>
              <a:t> v reálnom čase</a:t>
            </a:r>
          </a:p>
          <a:p>
            <a:r>
              <a:rPr lang="sk-SK" sz="2600" dirty="0"/>
              <a:t>BTS simulácia</a:t>
            </a:r>
          </a:p>
          <a:p>
            <a:pPr lvl="1"/>
            <a:r>
              <a:rPr lang="sk-SK" sz="2600" dirty="0"/>
              <a:t>Náročná implementácia</a:t>
            </a:r>
          </a:p>
          <a:p>
            <a:pPr lvl="1"/>
            <a:r>
              <a:rPr lang="sk-SK" sz="2600" dirty="0"/>
              <a:t>bb.osmocom.org</a:t>
            </a:r>
          </a:p>
          <a:p>
            <a:pPr lvl="1"/>
            <a:r>
              <a:rPr lang="sk-SK" sz="2600" dirty="0"/>
              <a:t>5x Motorola C155 </a:t>
            </a:r>
            <a:r>
              <a:rPr lang="en-US" sz="2600" dirty="0"/>
              <a:t>15$ || </a:t>
            </a:r>
            <a:r>
              <a:rPr lang="en-US" sz="2600" dirty="0" err="1"/>
              <a:t>bladeRF</a:t>
            </a:r>
            <a:r>
              <a:rPr lang="en-US" sz="2600" dirty="0"/>
              <a:t> x40 420$</a:t>
            </a:r>
            <a:endParaRPr lang="sk-SK" sz="2600" dirty="0"/>
          </a:p>
          <a:p>
            <a:r>
              <a:rPr lang="sk-SK" sz="2600" dirty="0"/>
              <a:t>RTL-SDR</a:t>
            </a:r>
          </a:p>
          <a:p>
            <a:r>
              <a:rPr lang="sk-SK" sz="2600" dirty="0"/>
              <a:t>Armáda (agáta)	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ea typeface="Cambria Math" panose="020405030504060302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AAC599E-CF8C-4523-81DE-26D3CF70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595" y="838200"/>
            <a:ext cx="28289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p:pic>
        <p:nvPicPr>
          <p:cNvPr id="48" name="Obrázok 47">
            <a:extLst>
              <a:ext uri="{FF2B5EF4-FFF2-40B4-BE49-F238E27FC236}">
                <a16:creationId xmlns:a16="http://schemas.microsoft.com/office/drawing/2014/main" id="{D6C79289-60F1-4FFE-AF96-C0D88BC8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88" y="1712551"/>
            <a:ext cx="8761059" cy="37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k-SK" dirty="0">
                <a:solidFill>
                  <a:srgbClr val="D15A3E"/>
                </a:solidFill>
              </a:rPr>
              <a:t>A5/1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obsahu 2"/>
              <p:cNvSpPr txBox="1">
                <a:spLocks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sup>
                    </m:sSup>
                  </m:oMath>
                </a14:m>
                <a:r>
                  <a:rPr lang="sk-SK" dirty="0"/>
                  <a:t> - počet možných stavov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/>
                  <a:t>Chris</a:t>
                </a:r>
                <a:r>
                  <a:rPr lang="sk-SK" dirty="0"/>
                  <a:t> </a:t>
                </a:r>
                <a:r>
                  <a:rPr lang="sk-SK" dirty="0" err="1"/>
                  <a:t>Paget</a:t>
                </a:r>
                <a:r>
                  <a:rPr lang="sk-SK" dirty="0"/>
                  <a:t> a </a:t>
                </a:r>
                <a:r>
                  <a:rPr lang="sk-SK" dirty="0" err="1"/>
                  <a:t>Karsten</a:t>
                </a:r>
                <a:r>
                  <a:rPr lang="sk-SK" dirty="0"/>
                  <a:t> </a:t>
                </a:r>
                <a:r>
                  <a:rPr lang="sk-SK" dirty="0" err="1"/>
                  <a:t>Nohl</a:t>
                </a:r>
                <a:endParaRPr lang="sk-SK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2 TB </a:t>
                </a:r>
                <a:r>
                  <a:rPr lang="sk-SK" dirty="0" err="1">
                    <a:ea typeface="Cambria Math" panose="02040503050406030204" pitchFamily="18" charset="0"/>
                  </a:rPr>
                  <a:t>predpočítaných</a:t>
                </a:r>
                <a:r>
                  <a:rPr lang="sk-SK" dirty="0">
                    <a:ea typeface="Cambria Math" panose="02040503050406030204" pitchFamily="18" charset="0"/>
                  </a:rPr>
                  <a:t> dát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Zdielané</a:t>
                </a:r>
                <a:r>
                  <a:rPr lang="sk-SK" dirty="0">
                    <a:ea typeface="Cambria Math" panose="02040503050406030204" pitchFamily="18" charset="0"/>
                  </a:rPr>
                  <a:t> známou P2P sieťou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Pár sekúnd = prelomená A5/1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Time-memory-data</a:t>
                </a:r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:r>
                  <a:rPr lang="sk-SK" dirty="0" err="1">
                    <a:ea typeface="Cambria Math" panose="02040503050406030204" pitchFamily="18" charset="0"/>
                  </a:rPr>
                  <a:t>tradeoff</a:t>
                </a:r>
                <a:r>
                  <a:rPr lang="sk-SK" dirty="0">
                    <a:ea typeface="Cambria Math" panose="02040503050406030204" pitchFamily="18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S určitou pravdepodobnosťou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Rainbow</a:t>
                </a:r>
                <a:r>
                  <a:rPr lang="sk-SK" dirty="0">
                    <a:ea typeface="Cambria Math" panose="02040503050406030204" pitchFamily="18" charset="0"/>
                  </a:rPr>
                  <a:t> table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>
                    <a:ea typeface="Cambria Math" panose="02040503050406030204" pitchFamily="18" charset="0"/>
                  </a:rPr>
                  <a:t>NOP správy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sk-SK" dirty="0" err="1">
                    <a:ea typeface="Cambria Math" panose="02040503050406030204" pitchFamily="18" charset="0"/>
                  </a:rPr>
                  <a:t>Detekovanie</a:t>
                </a:r>
                <a:r>
                  <a:rPr lang="sk-SK" dirty="0">
                    <a:ea typeface="Cambria Math" panose="02040503050406030204" pitchFamily="18" charset="0"/>
                  </a:rPr>
                  <a:t> kľúča</a:t>
                </a:r>
              </a:p>
            </p:txBody>
          </p:sp>
        </mc:Choice>
        <mc:Fallback xmlns="">
          <p:sp>
            <p:nvSpPr>
              <p:cNvPr id="6" name="Zástupný symbol obsah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1"/>
                <a:ext cx="9601200" cy="3809999"/>
              </a:xfrm>
              <a:prstGeom prst="rect">
                <a:avLst/>
              </a:prstGeom>
              <a:blipFill>
                <a:blip r:embed="rId2"/>
                <a:stretch>
                  <a:fillRect l="-508" t="-30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6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2718</Words>
  <Application>Microsoft Office PowerPoint</Application>
  <PresentationFormat>Širokouhlá</PresentationFormat>
  <Paragraphs>1019</Paragraphs>
  <Slides>64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64</vt:i4>
      </vt:variant>
    </vt:vector>
  </HeadingPairs>
  <TitlesOfParts>
    <vt:vector size="69" baseType="lpstr">
      <vt:lpstr>Arial</vt:lpstr>
      <vt:lpstr>Calibri</vt:lpstr>
      <vt:lpstr>Cambria Math</vt:lpstr>
      <vt:lpstr>Wingdings</vt:lpstr>
      <vt:lpstr>Diamond Grid 16x9</vt:lpstr>
      <vt:lpstr>Kryptoanalýza šifier v mobilných sieťach</vt:lpstr>
      <vt:lpstr>Obsah</vt:lpstr>
      <vt:lpstr>Prezentácia programu PowerPoint</vt:lpstr>
      <vt:lpstr>GSM autentifikácia</vt:lpstr>
      <vt:lpstr>3G a LTE</vt:lpstr>
      <vt:lpstr>Prezentácia programu PowerPoint</vt:lpstr>
      <vt:lpstr>A5/1</vt:lpstr>
      <vt:lpstr>A5/1</vt:lpstr>
      <vt:lpstr>A5/1</vt:lpstr>
      <vt:lpstr>A5/1 Time-Memory-data tradeoff</vt:lpstr>
      <vt:lpstr>A5/1 Time-Memory-data tradeoff</vt:lpstr>
      <vt:lpstr>A5/1 Time-Memory-data tradeoff</vt:lpstr>
      <vt:lpstr>A5/1 Time-Memory-data tradeoff</vt:lpstr>
      <vt:lpstr>A5/1 Time-Memory-data tradeoff</vt:lpstr>
      <vt:lpstr>A5/1 Time-Memory-data tradeoff</vt:lpstr>
      <vt:lpstr>A5/1 Time-Memory-data tradeoff - kolízie</vt:lpstr>
      <vt:lpstr>A5/1 Time-Memory-data tradeoff - kolízie</vt:lpstr>
      <vt:lpstr>A5/1</vt:lpstr>
      <vt:lpstr>A5/1</vt:lpstr>
      <vt:lpstr>A5/1</vt:lpstr>
      <vt:lpstr>Prezentácia programu PowerPoint</vt:lpstr>
      <vt:lpstr>Frame</vt:lpstr>
      <vt:lpstr>Rainbow tables s frame number</vt:lpstr>
      <vt:lpstr>Rainbow tables s frame number</vt:lpstr>
      <vt:lpstr>Rainbow tables s frame number</vt:lpstr>
      <vt:lpstr>Rainbow tables s frame number</vt:lpstr>
      <vt:lpstr>Rainbow tables s frame number</vt:lpstr>
      <vt:lpstr>Rainbow tables s frame number</vt:lpstr>
      <vt:lpstr>Rainbow tables s frame number</vt:lpstr>
      <vt:lpstr>What is the point? O.o</vt:lpstr>
      <vt:lpstr>TODO</vt:lpstr>
      <vt:lpstr>Prezentácia programu PowerPoint</vt:lpstr>
      <vt:lpstr>Blokové šifry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XOR – základný princíp</vt:lpstr>
      <vt:lpstr>Prezentácia programu PowerPoint</vt:lpstr>
      <vt:lpstr>Boomerang Attack</vt:lpstr>
      <vt:lpstr>Amplified Boomerang  Attack</vt:lpstr>
      <vt:lpstr>Rectangle Attack</vt:lpstr>
      <vt:lpstr>Prezentácia programu PowerPoint</vt:lpstr>
      <vt:lpstr>Prezentácia programu PowerPoint</vt:lpstr>
      <vt:lpstr>Related-Key Boomerang Attack</vt:lpstr>
      <vt:lpstr>Related-Key Rectangle Attack</vt:lpstr>
      <vt:lpstr>Prezentácia programu PowerPoint</vt:lpstr>
      <vt:lpstr>KASUMI</vt:lpstr>
      <vt:lpstr>KASUMI 1-4</vt:lpstr>
      <vt:lpstr>KASUMI 5-7</vt:lpstr>
      <vt:lpstr>KASUMI ÚTOK</vt:lpstr>
      <vt:lpstr>KASUMI ÚTOK</vt:lpstr>
      <vt:lpstr>KASUMI ÚTOK – ANALÝZA</vt:lpstr>
      <vt:lpstr>KASUMI ÚTOK – ANALÝZA</vt:lpstr>
      <vt:lpstr>Návrh optimalizácie</vt:lpstr>
      <vt:lpstr>KASUMI ÚTOK – ANALÝZA</vt:lpstr>
      <vt:lpstr>KASUMI ÚTOK – ANALÝZA</vt:lpstr>
      <vt:lpstr>KASUMI ÚTOK – Integral attack</vt:lpstr>
      <vt:lpstr>KASUMI ÚTOK – Integral attack</vt:lpstr>
      <vt:lpstr>KASUMI ÚTOK - Sandwich</vt:lpstr>
      <vt:lpstr>Ďakujem za pozornosť.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2015-11-26T14:08:24Z</dcterms:created>
  <dcterms:modified xsi:type="dcterms:W3CDTF">2017-12-13T06:43:03Z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