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7"/>
  </p:notesMasterIdLst>
  <p:handoutMasterIdLst>
    <p:handoutMasterId r:id="rId48"/>
  </p:handoutMasterIdLst>
  <p:sldIdLst>
    <p:sldId id="261" r:id="rId3"/>
    <p:sldId id="257" r:id="rId4"/>
    <p:sldId id="272" r:id="rId5"/>
    <p:sldId id="274" r:id="rId6"/>
    <p:sldId id="285" r:id="rId7"/>
    <p:sldId id="286" r:id="rId8"/>
    <p:sldId id="262" r:id="rId9"/>
    <p:sldId id="273" r:id="rId10"/>
    <p:sldId id="275" r:id="rId11"/>
    <p:sldId id="279" r:id="rId12"/>
    <p:sldId id="287" r:id="rId13"/>
    <p:sldId id="283" r:id="rId14"/>
    <p:sldId id="277" r:id="rId15"/>
    <p:sldId id="280" r:id="rId16"/>
    <p:sldId id="281" r:id="rId17"/>
    <p:sldId id="282" r:id="rId18"/>
    <p:sldId id="288" r:id="rId19"/>
    <p:sldId id="289" r:id="rId20"/>
    <p:sldId id="290" r:id="rId21"/>
    <p:sldId id="291" r:id="rId22"/>
    <p:sldId id="276" r:id="rId23"/>
    <p:sldId id="292" r:id="rId24"/>
    <p:sldId id="293" r:id="rId25"/>
    <p:sldId id="294" r:id="rId26"/>
    <p:sldId id="296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1" r:id="rId40"/>
    <p:sldId id="312" r:id="rId41"/>
    <p:sldId id="313" r:id="rId42"/>
    <p:sldId id="314" r:id="rId43"/>
    <p:sldId id="317" r:id="rId44"/>
    <p:sldId id="316" r:id="rId45"/>
    <p:sldId id="26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8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09841-AFA2-4CA3-8E61-D64F615B5199}" type="datetime10">
              <a:rPr lang="sk-SK" smtClean="0"/>
              <a:t>15:43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9D2F5-F37C-4FBE-B6B8-F7467BE2BB7C}" type="datetime10">
              <a:rPr lang="sk-SK" smtClean="0"/>
              <a:t>15:43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E1E6A5C-2528-41A8-B753-2D2748E02B39}" type="datetime10">
              <a:rPr lang="sk-SK" smtClean="0"/>
              <a:t>15:43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0221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E23EC8A-7E1B-4289-AF25-48D97D4DC214}" type="datetime10">
              <a:rPr lang="sk-SK" smtClean="0"/>
              <a:t>15:43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Rovná spojnica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ovná spojnica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Skupina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Rovná spojnica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ovná spojnica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Skupina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Rovná spojnica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ovná spojnica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Rovná spojnica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nica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Skupina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Rovná spojnica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ovná spojnica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nica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Skupina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Rovná spojnica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ovná spojnica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Rovná spojnica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nica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 dirty="0"/>
          </a:p>
        </p:txBody>
      </p:sp>
      <p:cxnSp>
        <p:nvCxnSpPr>
          <p:cNvPr id="58" name="Rovná spojnica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7AEF-7714-4DC4-9D15-A19BCFD4F725}" type="datetime11">
              <a:rPr lang="en-US" smtClean="0"/>
              <a:t>15:43:31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808-DED8-425B-A9E8-823A6AA3FD73}" type="datetime11">
              <a:rPr lang="en-US" smtClean="0"/>
              <a:t>15:43:31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7977-619A-4AA6-BF94-096FEFE034AE}" type="datetime11">
              <a:rPr lang="en-US" smtClean="0"/>
              <a:t>15:43:31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Rovná spojnica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Skupina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Rovná spojnica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Skupina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Rovná spojnica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Rovná spojnica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Skupina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Rovná spojnica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nica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Skupina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Rovná spojnica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Rovná spojnica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58" name="Rovná spojnica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4196-0C7F-4ED9-88D7-59C09A0AB118}" type="datetime11">
              <a:rPr lang="en-US" smtClean="0"/>
              <a:t>15:43:31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8E4E-2EC0-41B6-8327-C80443CDDE0F}" type="datetime11">
              <a:rPr lang="en-US" smtClean="0"/>
              <a:t>15:43:31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F480-BD1B-4704-AAAF-2615E26E3026}" type="datetime11">
              <a:rPr lang="en-US" smtClean="0"/>
              <a:t>15:43:31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Skupina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Rovná spojnica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Rovná spojnica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Rovná spojnica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Rovná spojnica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Rovná spojnica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Rovná spojnica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Rovná spojnica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Rovná spojnica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Rovná spojnica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Rovná spojnica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Rovná spojnica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Rovná spojnica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Rovná spojnica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Rovná spojnica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Rovná spojnica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Rovná spojnica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Skupina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Rovná spojnica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Rovná spojnica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Rovná spojnica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ovná spojnica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Rovná spojnica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Skupina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Rovná spojnica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ovná spojnica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Rovná spojnica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Rovná spojnica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Rovná spojnica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Rovná spojnica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Rovná spojnica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Rovná spojnica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Rovná spojnica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Rovná spojnica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Skupina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Rovná spojnica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Rovná spojnica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Rovná spojnica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Rovná spojnica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Rovná spojnica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Skupina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Rovná spojnica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Rovná spojnica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Rovná spojnica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Rovná spojnica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ovná spojnica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Rovná spojnica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ovná spojnica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Rovná spojnica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Rovná spojnica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Rovná spojnica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Zástupný symbol dátumu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1966-4E61-400C-AC03-065B21E5FD4E}" type="datetime11">
              <a:rPr lang="en-US" smtClean="0"/>
              <a:t>15:43:31</a:t>
            </a:fld>
            <a:endParaRPr lang="sk-SK" dirty="0"/>
          </a:p>
        </p:txBody>
      </p:sp>
      <p:sp>
        <p:nvSpPr>
          <p:cNvPr id="213" name="Zástupný symbol päty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14" name="Zástupný symbol čísla snímky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Rovná spojnica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ovná spojnica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Skupina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Rovná spojnica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ovná spojnica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nica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Skupina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ovná spojnica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ovná spojnica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ovná spojnica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Skupina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Rovná spojnica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ovná spojnica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nica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Skupina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ovná spojnica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ovná spojnica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ovná spojnica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ovná spojnica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Obdĺžni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60" name="Rovná spojnica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EF49-3511-4450-B80C-DDE195444527}" type="datetime11">
              <a:rPr lang="en-US" smtClean="0"/>
              <a:t>15:43:31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Rovná spojnica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Rovná spojnica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ovná spojnica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Skupina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ovná spojnica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Skupina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Rovná spojnica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ovná spojnica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Skupina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ovná spojnica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ovná spojnica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Obdĺžni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cxnSp>
        <p:nvCxnSpPr>
          <p:cNvPr id="59" name="Rovná spojnica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Skupina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Rovná spojnica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ovná spojnica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ovná spojnica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ovná spojnica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ovná spojnica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ovná spojnica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ovná spojnica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ovná spojnica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ovná spojnica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ovná spojnica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ovná spojnica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ovná spojnica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ovná spojnica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ovná spojnica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ovná spojnica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ovná spojnica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Skupina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Rovná spojnica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ovná spojnica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ovná spojnica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ovná spojnica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ovná spojnica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Skupina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Rovná spojnica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Rovná spojnica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Rovná spojnica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Rovná spojnica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Rovná spojnica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Rovná spojnica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ovná spojnica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ovná spojnica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ovná spojnica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ovná spojnica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Skupina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Rovná spojnica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ovná spojnica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ovná spojnica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ovná spojnica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ovná spojnica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Skupina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Rovná spojnica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ovná spojnica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ovná spojnica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ovná spojnica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ovná spojnica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Rovná spojnica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ovná spojnica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ovná spojnica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ovná spojnica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ovná spojnica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F67622-FB95-451B-B05C-99B3B7A8A8DE}" type="datetime11">
              <a:rPr lang="en-US" smtClean="0"/>
              <a:t>15:43:31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148" name="Rovná spojnica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0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1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76000"/>
              </a:lnSpc>
              <a:spcBef>
                <a:spcPts val="0"/>
              </a:spcBef>
              <a:buNone/>
            </a:pPr>
            <a:r>
              <a:rPr lang="en-US" dirty="0" err="1" smtClean="0">
                <a:solidFill>
                  <a:srgbClr val="2D2E2D"/>
                </a:solidFill>
                <a:latin typeface="Arial"/>
              </a:rPr>
              <a:t>Kryptografia</a:t>
            </a:r>
            <a:r>
              <a:rPr lang="en-US" dirty="0" smtClean="0">
                <a:solidFill>
                  <a:srgbClr val="2D2E2D"/>
                </a:solidFill>
                <a:latin typeface="Arial"/>
              </a:rPr>
              <a:t> v</a:t>
            </a:r>
            <a:r>
              <a:rPr lang="sk-SK" dirty="0" err="1" smtClean="0">
                <a:solidFill>
                  <a:srgbClr val="2D2E2D"/>
                </a:solidFill>
                <a:latin typeface="Arial"/>
              </a:rPr>
              <a:t>šeobecne</a:t>
            </a:r>
            <a:endParaRPr lang="sk-SK" sz="8000" b="1" i="0" baseline="0" dirty="0">
              <a:solidFill>
                <a:srgbClr val="2D2E2D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2000" b="0" i="0" dirty="0" smtClean="0">
                <a:solidFill>
                  <a:srgbClr val="D15A3E"/>
                </a:solidFill>
              </a:rPr>
              <a:t>Ján </a:t>
            </a:r>
            <a:r>
              <a:rPr lang="sk-SK" sz="2000" b="0" i="0" dirty="0" err="1" smtClean="0">
                <a:solidFill>
                  <a:srgbClr val="D15A3E"/>
                </a:solidFill>
              </a:rPr>
              <a:t>Kotrady</a:t>
            </a:r>
            <a:endParaRPr lang="sk-SK" sz="2000" b="0" i="0" dirty="0">
              <a:solidFill>
                <a:srgbClr val="D15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Substitučná</a:t>
            </a:r>
            <a:r>
              <a:rPr lang="en-US" dirty="0"/>
              <a:t> </a:t>
            </a:r>
            <a:r>
              <a:rPr lang="en-US" dirty="0" err="1"/>
              <a:t>šifra</a:t>
            </a:r>
            <a:endParaRPr lang="en-US" dirty="0"/>
          </a:p>
        </p:txBody>
      </p:sp>
      <p:sp>
        <p:nvSpPr>
          <p:cNvPr id="4" name="Zástupný symbol dátumu 6"/>
          <p:cNvSpPr txBox="1">
            <a:spLocks/>
          </p:cNvSpPr>
          <p:nvPr/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BEFF8-DA76-4289-9815-4A67A4460C6F}" type="datetime11">
              <a:rPr lang="en-US" sz="1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15:43:32</a:t>
            </a:fld>
            <a:endParaRPr lang="sk-SK" sz="1400" dirty="0"/>
          </a:p>
        </p:txBody>
      </p:sp>
      <p:sp>
        <p:nvSpPr>
          <p:cNvPr id="2" name="progressBar"/>
          <p:cNvSpPr/>
          <p:nvPr/>
        </p:nvSpPr>
        <p:spPr>
          <a:xfrm>
            <a:off x="0" y="6705600"/>
            <a:ext cx="2770909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geNumber"/>
          <p:cNvSpPr txBox="1"/>
          <p:nvPr/>
        </p:nvSpPr>
        <p:spPr>
          <a:xfrm>
            <a:off x="2262909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10/ 44</a:t>
            </a:r>
            <a:endParaRPr lang="en-US" sz="1000"/>
          </a:p>
        </p:txBody>
      </p:sp>
      <p:pic>
        <p:nvPicPr>
          <p:cNvPr id="1026" name="Picture 2" descr="http://www.infosectoday.com/Articles/Intro_to_Cryptography/CryptoFig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38" y="1866740"/>
            <a:ext cx="6464941" cy="275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4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Vigenerová</a:t>
            </a:r>
            <a:r>
              <a:rPr lang="sk-SK" dirty="0" smtClean="0"/>
              <a:t> šifra</a:t>
            </a:r>
            <a:endParaRPr lang="en-US" dirty="0"/>
          </a:p>
        </p:txBody>
      </p:sp>
      <p:sp>
        <p:nvSpPr>
          <p:cNvPr id="4" name="Zástupný symbol dátumu 6"/>
          <p:cNvSpPr txBox="1">
            <a:spLocks/>
          </p:cNvSpPr>
          <p:nvPr/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BEFF8-DA76-4289-9815-4A67A4460C6F}" type="datetime11">
              <a:rPr lang="en-US" sz="1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15:43:32</a:t>
            </a:fld>
            <a:endParaRPr lang="sk-SK" sz="1400" dirty="0"/>
          </a:p>
        </p:txBody>
      </p:sp>
      <p:pic>
        <p:nvPicPr>
          <p:cNvPr id="6" name="Zástupný symbol obrázka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8" y="576072"/>
            <a:ext cx="5608184" cy="56081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/>
          <a:p>
            <a:r>
              <a:rPr lang="en-US" dirty="0" err="1"/>
              <a:t>Kasiskiho</a:t>
            </a:r>
            <a:r>
              <a:rPr lang="en-US" dirty="0"/>
              <a:t> </a:t>
            </a:r>
            <a:r>
              <a:rPr lang="en-US" dirty="0" err="1"/>
              <a:t>metóda</a:t>
            </a:r>
            <a:r>
              <a:rPr lang="en-US" dirty="0"/>
              <a:t> – </a:t>
            </a:r>
            <a:r>
              <a:rPr lang="en-US" dirty="0" err="1"/>
              <a:t>rovnaké</a:t>
            </a:r>
            <a:r>
              <a:rPr lang="en-US" dirty="0"/>
              <a:t> </a:t>
            </a:r>
            <a:r>
              <a:rPr lang="en-US" dirty="0" err="1"/>
              <a:t>casti</a:t>
            </a:r>
            <a:r>
              <a:rPr lang="en-US" dirty="0"/>
              <a:t> OT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šifrované</a:t>
            </a:r>
            <a:r>
              <a:rPr lang="en-US" dirty="0"/>
              <a:t> </a:t>
            </a:r>
            <a:r>
              <a:rPr lang="en-US" dirty="0" err="1"/>
              <a:t>rovnako</a:t>
            </a:r>
            <a:r>
              <a:rPr lang="en-US" dirty="0"/>
              <a:t>,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 smtClean="0"/>
              <a:t>ich</a:t>
            </a:r>
            <a:r>
              <a:rPr lang="sk-SK" dirty="0"/>
              <a:t> </a:t>
            </a:r>
            <a:r>
              <a:rPr lang="en-US" dirty="0" err="1" smtClean="0"/>
              <a:t>vzájomná</a:t>
            </a:r>
            <a:r>
              <a:rPr lang="en-US" dirty="0" smtClean="0"/>
              <a:t> </a:t>
            </a:r>
            <a:r>
              <a:rPr lang="en-US" dirty="0" err="1"/>
              <a:t>vzdialenost</a:t>
            </a:r>
            <a:r>
              <a:rPr lang="en-US" dirty="0"/>
              <a:t> je </a:t>
            </a:r>
            <a:r>
              <a:rPr lang="en-US" dirty="0" err="1"/>
              <a:t>násobkom</a:t>
            </a:r>
            <a:r>
              <a:rPr lang="en-US" dirty="0"/>
              <a:t> </a:t>
            </a:r>
            <a:r>
              <a:rPr lang="en-US" i="1" dirty="0"/>
              <a:t>n </a:t>
            </a:r>
            <a:r>
              <a:rPr lang="en-US" dirty="0"/>
              <a:t>. . . </a:t>
            </a:r>
            <a:r>
              <a:rPr lang="en-US" dirty="0" err="1"/>
              <a:t>nsd</a:t>
            </a:r>
            <a:r>
              <a:rPr lang="en-US" dirty="0"/>
              <a:t> </a:t>
            </a:r>
            <a:r>
              <a:rPr lang="en-US" dirty="0" err="1"/>
              <a:t>offsetov</a:t>
            </a:r>
            <a:r>
              <a:rPr lang="en-US" dirty="0"/>
              <a:t> </a:t>
            </a:r>
            <a:r>
              <a:rPr lang="en-US" dirty="0" err="1"/>
              <a:t>rovnakých</a:t>
            </a:r>
            <a:r>
              <a:rPr lang="en-US" dirty="0"/>
              <a:t> </a:t>
            </a:r>
            <a:r>
              <a:rPr lang="en-US" dirty="0" err="1" smtClean="0"/>
              <a:t>castí</a:t>
            </a:r>
            <a:r>
              <a:rPr lang="sk-SK" dirty="0"/>
              <a:t> </a:t>
            </a:r>
            <a:r>
              <a:rPr lang="en-US" dirty="0" smtClean="0"/>
              <a:t>ŠT</a:t>
            </a:r>
            <a:endParaRPr lang="en-US" dirty="0"/>
          </a:p>
        </p:txBody>
      </p:sp>
      <p:sp>
        <p:nvSpPr>
          <p:cNvPr id="8" name="progressBar"/>
          <p:cNvSpPr/>
          <p:nvPr/>
        </p:nvSpPr>
        <p:spPr>
          <a:xfrm>
            <a:off x="0" y="6705600"/>
            <a:ext cx="3048000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geNumber"/>
          <p:cNvSpPr txBox="1"/>
          <p:nvPr/>
        </p:nvSpPr>
        <p:spPr>
          <a:xfrm>
            <a:off x="2540000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11/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0761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Rovná spojnica 21"/>
          <p:cNvCxnSpPr/>
          <p:nvPr/>
        </p:nvCxnSpPr>
        <p:spPr>
          <a:xfrm>
            <a:off x="6872438" y="2582116"/>
            <a:ext cx="19250" cy="1703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nica 18"/>
          <p:cNvCxnSpPr/>
          <p:nvPr/>
        </p:nvCxnSpPr>
        <p:spPr>
          <a:xfrm flipV="1">
            <a:off x="5975619" y="4186658"/>
            <a:ext cx="1010653" cy="731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smtClean="0">
                <a:solidFill>
                  <a:srgbClr val="D15A3E"/>
                </a:solidFill>
              </a:rPr>
              <a:t>ONE TIME PAD alebo </a:t>
            </a:r>
            <a:r>
              <a:rPr lang="sk-SK" dirty="0" err="1" smtClean="0">
                <a:solidFill>
                  <a:srgbClr val="D15A3E"/>
                </a:solidFill>
              </a:rPr>
              <a:t>Vernamová</a:t>
            </a:r>
            <a:r>
              <a:rPr lang="sk-SK" dirty="0" smtClean="0">
                <a:solidFill>
                  <a:srgbClr val="D15A3E"/>
                </a:solidFill>
              </a:rPr>
              <a:t> šifra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|</a:t>
            </a:r>
            <a:r>
              <a:rPr lang="sk-SK" dirty="0" smtClean="0"/>
              <a:t>Kľúč</a:t>
            </a:r>
            <a:r>
              <a:rPr lang="en-US" dirty="0" smtClean="0"/>
              <a:t>| = |</a:t>
            </a:r>
            <a:r>
              <a:rPr lang="sk-SK" dirty="0" smtClean="0"/>
              <a:t>Správa</a:t>
            </a:r>
            <a:r>
              <a:rPr lang="en-US" dirty="0" smtClean="0"/>
              <a:t>|</a:t>
            </a:r>
            <a:endParaRPr lang="sk-SK" dirty="0" smtClean="0"/>
          </a:p>
          <a:p>
            <a:r>
              <a:rPr lang="sk-SK" dirty="0" smtClean="0"/>
              <a:t>Kľúč je dokonale náhodný</a:t>
            </a:r>
          </a:p>
          <a:p>
            <a:r>
              <a:rPr lang="sk-SK" dirty="0" smtClean="0"/>
              <a:t>Kľúč sa neopakuje</a:t>
            </a:r>
          </a:p>
          <a:p>
            <a:r>
              <a:rPr lang="sk-SK" dirty="0" smtClean="0"/>
              <a:t>Červená linka</a:t>
            </a:r>
          </a:p>
          <a:p>
            <a:r>
              <a:rPr lang="sk-SK" dirty="0" smtClean="0"/>
              <a:t>Využiteľnosť?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sk-SK" dirty="0" smtClean="0"/>
          </a:p>
          <a:p>
            <a:endParaRPr lang="sk-SK" dirty="0" smtClean="0"/>
          </a:p>
          <a:p>
            <a:endParaRPr lang="en-US" dirty="0"/>
          </a:p>
        </p:txBody>
      </p:sp>
      <p:sp>
        <p:nvSpPr>
          <p:cNvPr id="8" name="Zástupný symbol dátumu 6"/>
          <p:cNvSpPr txBox="1">
            <a:spLocks/>
          </p:cNvSpPr>
          <p:nvPr/>
        </p:nvSpPr>
        <p:spPr>
          <a:xfrm>
            <a:off x="9446442" y="64420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15:43:32</a:t>
            </a:fld>
            <a:endParaRPr lang="sk-SK" sz="1400" dirty="0"/>
          </a:p>
        </p:txBody>
      </p:sp>
      <p:sp>
        <p:nvSpPr>
          <p:cNvPr id="17" name="Ovál 16"/>
          <p:cNvSpPr/>
          <p:nvPr/>
        </p:nvSpPr>
        <p:spPr>
          <a:xfrm>
            <a:off x="6183039" y="3619642"/>
            <a:ext cx="2207741" cy="799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Krypto</a:t>
            </a:r>
            <a:r>
              <a:rPr lang="sk-SK" dirty="0" err="1" smtClean="0"/>
              <a:t>grafia</a:t>
            </a:r>
            <a:endParaRPr lang="en-US" dirty="0"/>
          </a:p>
        </p:txBody>
      </p:sp>
      <p:sp>
        <p:nvSpPr>
          <p:cNvPr id="6" name="Vývojový diagram: proces 5"/>
          <p:cNvSpPr/>
          <p:nvPr/>
        </p:nvSpPr>
        <p:spPr>
          <a:xfrm>
            <a:off x="5879843" y="3258277"/>
            <a:ext cx="2212858" cy="1856762"/>
          </a:xfrm>
          <a:prstGeom prst="flowChartProcess">
            <a:avLst/>
          </a:prstGeom>
          <a:solidFill>
            <a:schemeClr val="accent1">
              <a:alpha val="56000"/>
            </a:schemeClr>
          </a:solidFill>
          <a:ln w="12700" cap="flat"/>
          <a:scene3d>
            <a:camera prst="isometricOffAxis2Left"/>
            <a:lightRig rig="threePt" dir="t">
              <a:rot lat="0" lon="0" rev="4200000"/>
            </a:lightRig>
          </a:scene3d>
          <a:sp3d extrusionH="2032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 smtClean="0"/>
          </a:p>
          <a:p>
            <a:pPr algn="ctr"/>
            <a:endParaRPr lang="sk-SK" dirty="0"/>
          </a:p>
          <a:p>
            <a:pPr algn="ctr"/>
            <a:endParaRPr lang="sk-SK" dirty="0" smtClean="0"/>
          </a:p>
          <a:p>
            <a:pPr algn="ctr"/>
            <a:r>
              <a:rPr lang="sk-SK" dirty="0" err="1" smtClean="0"/>
              <a:t>Vernamová</a:t>
            </a:r>
            <a:r>
              <a:rPr lang="sk-SK" dirty="0" smtClean="0"/>
              <a:t> šifra</a:t>
            </a:r>
          </a:p>
        </p:txBody>
      </p:sp>
      <p:sp>
        <p:nvSpPr>
          <p:cNvPr id="23" name="progressBar"/>
          <p:cNvSpPr/>
          <p:nvPr/>
        </p:nvSpPr>
        <p:spPr>
          <a:xfrm>
            <a:off x="0" y="6705600"/>
            <a:ext cx="3325091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geNumber"/>
          <p:cNvSpPr txBox="1"/>
          <p:nvPr/>
        </p:nvSpPr>
        <p:spPr>
          <a:xfrm>
            <a:off x="2817091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12/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9050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smtClean="0">
                <a:solidFill>
                  <a:srgbClr val="D15A3E"/>
                </a:solidFill>
              </a:rPr>
              <a:t>Vzdialenosť jednoznačnosti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šifrový</a:t>
            </a:r>
            <a:r>
              <a:rPr lang="en-US" dirty="0"/>
              <a:t> </a:t>
            </a:r>
            <a:r>
              <a:rPr lang="en-US" dirty="0" smtClean="0"/>
              <a:t>text:</a:t>
            </a:r>
            <a:r>
              <a:rPr lang="sk-SK" dirty="0" smtClean="0"/>
              <a:t> </a:t>
            </a:r>
            <a:r>
              <a:rPr lang="en-US" dirty="0" smtClean="0"/>
              <a:t>QWERT</a:t>
            </a:r>
            <a:endParaRPr lang="sk-SK" dirty="0" smtClean="0"/>
          </a:p>
          <a:p>
            <a:r>
              <a:rPr lang="en-US" dirty="0" err="1"/>
              <a:t>otvorený</a:t>
            </a:r>
            <a:r>
              <a:rPr lang="en-US" dirty="0"/>
              <a:t> </a:t>
            </a:r>
            <a:r>
              <a:rPr lang="en-US" dirty="0" smtClean="0"/>
              <a:t>text:</a:t>
            </a:r>
            <a:r>
              <a:rPr lang="sk-SK" dirty="0" smtClean="0"/>
              <a:t> </a:t>
            </a:r>
            <a:r>
              <a:rPr lang="en-US" dirty="0" err="1" smtClean="0"/>
              <a:t>kniha</a:t>
            </a:r>
            <a:r>
              <a:rPr lang="sk-SK" dirty="0" smtClean="0"/>
              <a:t>, </a:t>
            </a:r>
            <a:r>
              <a:rPr lang="en-US" dirty="0" err="1" smtClean="0"/>
              <a:t>obraz</a:t>
            </a:r>
            <a:endParaRPr lang="sk-SK" dirty="0" smtClean="0"/>
          </a:p>
          <a:p>
            <a:r>
              <a:rPr lang="en-US" dirty="0" err="1"/>
              <a:t>kedy</a:t>
            </a:r>
            <a:r>
              <a:rPr lang="en-US" dirty="0"/>
              <a:t> je </a:t>
            </a:r>
            <a:r>
              <a:rPr lang="sk-SK" dirty="0" smtClean="0"/>
              <a:t>šifrový text</a:t>
            </a:r>
            <a:r>
              <a:rPr lang="en-US" dirty="0" smtClean="0"/>
              <a:t> </a:t>
            </a:r>
            <a:r>
              <a:rPr lang="en-US" dirty="0" err="1"/>
              <a:t>jednoznačne</a:t>
            </a:r>
            <a:r>
              <a:rPr lang="en-US" dirty="0"/>
              <a:t> </a:t>
            </a:r>
            <a:r>
              <a:rPr lang="en-US" dirty="0" err="1"/>
              <a:t>dešifrovateľný</a:t>
            </a:r>
            <a:r>
              <a:rPr lang="en-US" dirty="0" smtClean="0"/>
              <a:t>?</a:t>
            </a:r>
            <a:endParaRPr lang="sk-SK" dirty="0" smtClean="0"/>
          </a:p>
          <a:p>
            <a:r>
              <a:rPr lang="en-US" dirty="0"/>
              <a:t>(</a:t>
            </a:r>
            <a:r>
              <a:rPr lang="en-US" dirty="0" err="1"/>
              <a:t>ekvivalentne</a:t>
            </a:r>
            <a:r>
              <a:rPr lang="en-US" dirty="0"/>
              <a:t>) </a:t>
            </a:r>
            <a:r>
              <a:rPr lang="en-US" dirty="0" err="1"/>
              <a:t>kedy</a:t>
            </a:r>
            <a:r>
              <a:rPr lang="en-US" dirty="0"/>
              <a:t> </a:t>
            </a:r>
            <a:r>
              <a:rPr lang="sk-SK" dirty="0" smtClean="0"/>
              <a:t>šifrovému textu</a:t>
            </a:r>
            <a:r>
              <a:rPr lang="en-US" dirty="0" smtClean="0"/>
              <a:t> </a:t>
            </a:r>
            <a:r>
              <a:rPr lang="en-US" dirty="0" err="1"/>
              <a:t>prislúcha</a:t>
            </a:r>
            <a:r>
              <a:rPr lang="en-US" dirty="0"/>
              <a:t> </a:t>
            </a:r>
            <a:r>
              <a:rPr lang="en-US" dirty="0" err="1"/>
              <a:t>práve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„</a:t>
            </a:r>
            <a:r>
              <a:rPr lang="en-US" dirty="0" err="1"/>
              <a:t>zmysluplný</a:t>
            </a:r>
            <a:r>
              <a:rPr lang="en-US" dirty="0"/>
              <a:t>“ </a:t>
            </a:r>
            <a:r>
              <a:rPr lang="en-US" dirty="0" err="1"/>
              <a:t>kľúč</a:t>
            </a:r>
            <a:r>
              <a:rPr lang="en-US" dirty="0" smtClean="0"/>
              <a:t>?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en-US" dirty="0"/>
          </a:p>
        </p:txBody>
      </p:sp>
      <p:sp>
        <p:nvSpPr>
          <p:cNvPr id="8" name="Zástupný symbol dátumu 6"/>
          <p:cNvSpPr txBox="1">
            <a:spLocks/>
          </p:cNvSpPr>
          <p:nvPr/>
        </p:nvSpPr>
        <p:spPr>
          <a:xfrm>
            <a:off x="9446442" y="64420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15:43:32</a:t>
            </a:fld>
            <a:endParaRPr lang="sk-SK" sz="1400" dirty="0"/>
          </a:p>
        </p:txBody>
      </p:sp>
      <p:sp>
        <p:nvSpPr>
          <p:cNvPr id="6" name="progressBar"/>
          <p:cNvSpPr/>
          <p:nvPr/>
        </p:nvSpPr>
        <p:spPr>
          <a:xfrm>
            <a:off x="0" y="6705600"/>
            <a:ext cx="3602182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geNumber"/>
          <p:cNvSpPr txBox="1"/>
          <p:nvPr/>
        </p:nvSpPr>
        <p:spPr>
          <a:xfrm>
            <a:off x="3094182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13/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007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smtClean="0">
                <a:solidFill>
                  <a:srgbClr val="D15A3E"/>
                </a:solidFill>
              </a:rPr>
              <a:t>Vzdialenosť jednoznačnosti</a:t>
            </a:r>
            <a:endParaRPr lang="sk-SK" dirty="0">
              <a:solidFill>
                <a:srgbClr val="D15A3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je </a:t>
                </a:r>
                <a:r>
                  <a:rPr lang="en-US" dirty="0" err="1" smtClean="0"/>
                  <a:t>diskr</a:t>
                </a:r>
                <a:r>
                  <a:rPr lang="sk-SK" dirty="0" err="1" smtClean="0"/>
                  <a:t>étna</a:t>
                </a:r>
                <a:r>
                  <a:rPr lang="sk-SK" dirty="0" smtClean="0"/>
                  <a:t> náhodná premenná, ktorá nadobúda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sk-SK" dirty="0" smtClean="0"/>
                  <a:t> s pravdepodobnosťami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sk-SK" dirty="0" smtClean="0"/>
              </a:p>
              <a:p>
                <a:r>
                  <a:rPr lang="en-US" dirty="0" err="1" smtClean="0"/>
                  <a:t>Entropia</a:t>
                </a:r>
                <a:r>
                  <a:rPr lang="sk-SK" dirty="0" smtClean="0"/>
                  <a:t> </a:t>
                </a:r>
                <a:r>
                  <a:rPr lang="en-US" dirty="0" smtClean="0"/>
                  <a:t>≈</a:t>
                </a:r>
                <a:r>
                  <a:rPr lang="sk-SK" dirty="0" smtClean="0"/>
                  <a:t> </a:t>
                </a:r>
                <a:r>
                  <a:rPr lang="en-US" dirty="0" err="1" smtClean="0"/>
                  <a:t>očakávaný</a:t>
                </a:r>
                <a:r>
                  <a:rPr lang="en-US" dirty="0" smtClean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bitov</a:t>
                </a:r>
                <a:r>
                  <a:rPr lang="en-US" dirty="0"/>
                  <a:t> </a:t>
                </a:r>
                <a:r>
                  <a:rPr lang="en-US" dirty="0" err="1"/>
                  <a:t>potrebných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 smtClean="0"/>
                  <a:t>reprezentáciu</a:t>
                </a:r>
                <a:r>
                  <a:rPr lang="sk-SK" dirty="0" smtClean="0"/>
                  <a:t> </a:t>
                </a:r>
                <a:r>
                  <a:rPr lang="en-US" dirty="0" err="1" smtClean="0"/>
                  <a:t>výsledku</a:t>
                </a:r>
                <a:r>
                  <a:rPr lang="sk-SK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r>
                  <a:rPr lang="sk-SK" dirty="0" smtClean="0"/>
                  <a:t>Entropia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k-SK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sk-SK" dirty="0" smtClean="0"/>
                  <a:t> //hod mincou</a:t>
                </a: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H</m:t>
                    </m:r>
                    <m:r>
                      <m:rPr>
                        <m:nor/>
                      </m:rPr>
                      <a:rPr lang="en-US" baseline="-25000"/>
                      <m:t>SK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≈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4,23</m:t>
                    </m:r>
                  </m:oMath>
                </a14:m>
                <a:endParaRPr lang="en-US" dirty="0"/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H</m:t>
                    </m:r>
                    <m:r>
                      <m:rPr>
                        <m:nor/>
                      </m:rPr>
                      <a:rPr lang="en-US" b="0" i="0" baseline="-25000" smtClean="0"/>
                      <m:t>EN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≈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4,</m:t>
                    </m:r>
                  </m:oMath>
                </a14:m>
                <a:r>
                  <a:rPr lang="en-US" dirty="0" smtClean="0"/>
                  <a:t>15</a:t>
                </a:r>
                <a:endParaRPr lang="en-US" dirty="0"/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/>
                      <m:t>H</m:t>
                    </m:r>
                    <m:r>
                      <m:rPr>
                        <m:nor/>
                      </m:rPr>
                      <a:rPr lang="en-US" baseline="-25000" smtClean="0"/>
                      <m:t>EN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𝑑𝑣𝑜𝑗𝑖𝑐𝑒</m:t>
                        </m:r>
                      </m:e>
                    </m:d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≈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 b="0" i="0" smtClean="0"/>
                      <m:t>3,65 </m:t>
                    </m:r>
                    <m:r>
                      <m:rPr>
                        <m:nor/>
                      </m:rPr>
                      <a:rPr lang="en-US" b="0" i="0" smtClean="0"/>
                      <m:t>bitov</m:t>
                    </m:r>
                    <m:r>
                      <m:rPr>
                        <m:nor/>
                      </m:rPr>
                      <a:rPr lang="en-US" b="0" i="0" smtClean="0"/>
                      <m:t>/</m:t>
                    </m:r>
                    <m:r>
                      <m:rPr>
                        <m:nor/>
                      </m:rPr>
                      <a:rPr lang="en-US" b="0" i="0" smtClean="0"/>
                      <m:t>znak</m:t>
                    </m:r>
                  </m:oMath>
                </a14:m>
                <a:endParaRPr lang="en-US" dirty="0"/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H</m:t>
                    </m:r>
                    <m:r>
                      <m:rPr>
                        <m:nor/>
                      </m:rPr>
                      <a:rPr lang="en-US" baseline="-25000"/>
                      <m:t>EN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𝑡𝑟𝑜𝑗𝑖𝑐𝑒</m:t>
                        </m:r>
                      </m:e>
                    </m:d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≈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 b="0" i="0" smtClean="0"/>
                      <m:t>3,22 </m:t>
                    </m:r>
                    <m:r>
                      <m:rPr>
                        <m:nor/>
                      </m:rPr>
                      <a:rPr lang="en-US" b="0" i="0" smtClean="0"/>
                      <m:t>bitov</m:t>
                    </m:r>
                    <m:r>
                      <m:rPr>
                        <m:nor/>
                      </m:rPr>
                      <a:rPr lang="en-US" b="0" i="0" smtClean="0"/>
                      <m:t>/</m:t>
                    </m:r>
                    <m:r>
                      <m:rPr>
                        <m:nor/>
                      </m:rPr>
                      <a:rPr lang="en-US" b="0" i="0" smtClean="0"/>
                      <m:t>znak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H</m:t>
                    </m:r>
                    <m:r>
                      <m:rPr>
                        <m:nor/>
                      </m:rPr>
                      <a:rPr lang="en-US" baseline="-25000"/>
                      <m:t>EN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e>
                    </m:d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≈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 b="0" i="0" smtClean="0"/>
                      <m:t>1,5 </m:t>
                    </m:r>
                    <m:r>
                      <m:rPr>
                        <m:nor/>
                      </m:rPr>
                      <a:rPr lang="en-US" b="0" i="0" smtClean="0"/>
                      <m:t>bitov</m:t>
                    </m:r>
                    <m:r>
                      <m:rPr>
                        <m:nor/>
                      </m:rPr>
                      <a:rPr lang="en-US" b="0" i="0" smtClean="0"/>
                      <m:t>/</m:t>
                    </m:r>
                    <m:r>
                      <m:rPr>
                        <m:nor/>
                      </m:rPr>
                      <a:rPr lang="en-US" b="0" i="0" smtClean="0"/>
                      <m:t>znak</m:t>
                    </m:r>
                  </m:oMath>
                </a14:m>
                <a:endParaRPr lang="en-US" dirty="0"/>
              </a:p>
              <a:p>
                <a:pPr lvl="0"/>
                <a:endParaRPr lang="en-US" dirty="0" smtClean="0"/>
              </a:p>
              <a:p>
                <a:pPr lvl="0"/>
                <a:endParaRPr lang="en-US" dirty="0" smtClean="0"/>
              </a:p>
              <a:p>
                <a:endParaRPr lang="sk-SK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08" t="-3040" b="-2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15:43:32</a:t>
            </a:fld>
            <a:endParaRPr lang="sk-SK" sz="1400" dirty="0"/>
          </a:p>
        </p:txBody>
      </p:sp>
      <p:sp>
        <p:nvSpPr>
          <p:cNvPr id="6" name="progressBar"/>
          <p:cNvSpPr/>
          <p:nvPr/>
        </p:nvSpPr>
        <p:spPr>
          <a:xfrm>
            <a:off x="0" y="6705600"/>
            <a:ext cx="3879273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geNumber"/>
          <p:cNvSpPr txBox="1"/>
          <p:nvPr/>
        </p:nvSpPr>
        <p:spPr>
          <a:xfrm>
            <a:off x="3371273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14/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229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smtClean="0">
                <a:solidFill>
                  <a:srgbClr val="D15A3E"/>
                </a:solidFill>
              </a:rPr>
              <a:t>Vzdialenosť jednoznačnosti</a:t>
            </a:r>
            <a:endParaRPr lang="sk-SK" dirty="0">
              <a:solidFill>
                <a:srgbClr val="D15A3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Nech </a:t>
                </a:r>
                <a:r>
                  <a:rPr lang="en-US" dirty="0" err="1" smtClean="0"/>
                  <a:t>abeceda</a:t>
                </a:r>
                <a:r>
                  <a:rPr lang="en-US" dirty="0" smtClean="0"/>
                  <a:t> ma q </a:t>
                </a:r>
                <a:r>
                  <a:rPr lang="en-US" dirty="0" err="1" smtClean="0"/>
                  <a:t>znakov</a:t>
                </a:r>
                <a:endParaRPr lang="en-US" dirty="0" smtClean="0"/>
              </a:p>
              <a:p>
                <a:r>
                  <a:rPr lang="en-US" dirty="0" smtClean="0"/>
                  <a:t>Y – </a:t>
                </a:r>
                <a:r>
                  <a:rPr lang="en-US" dirty="0" err="1" smtClean="0"/>
                  <a:t>ozna</a:t>
                </a:r>
                <a:r>
                  <a:rPr lang="sk-SK" dirty="0" smtClean="0"/>
                  <a:t>čuje otvorený text dĺžky n znakov</a:t>
                </a:r>
              </a:p>
              <a:p>
                <a:r>
                  <a:rPr lang="sk-SK" dirty="0" smtClean="0"/>
                  <a:t>Redundancia textu Y: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k-S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sk-S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k-SK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err="1" smtClean="0"/>
                  <a:t>Redundancia</a:t>
                </a:r>
                <a:r>
                  <a:rPr lang="en-US" dirty="0" smtClean="0"/>
                  <a:t> ≈</a:t>
                </a:r>
                <a:r>
                  <a:rPr lang="sk-SK" dirty="0"/>
                  <a:t> o koľko bitov je OT dlhší ako reťazec potrebný na </a:t>
                </a:r>
                <a:r>
                  <a:rPr lang="sk-SK" dirty="0" smtClean="0"/>
                  <a:t>jeho</a:t>
                </a:r>
                <a:r>
                  <a:rPr lang="en-US" dirty="0" smtClean="0"/>
                  <a:t> z</a:t>
                </a:r>
                <a:r>
                  <a:rPr lang="sk-SK" dirty="0" err="1" smtClean="0"/>
                  <a:t>ápis</a:t>
                </a: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15:43:32</a:t>
            </a:fld>
            <a:endParaRPr lang="sk-SK" sz="1400" dirty="0"/>
          </a:p>
        </p:txBody>
      </p:sp>
      <p:sp>
        <p:nvSpPr>
          <p:cNvPr id="6" name="progressBar"/>
          <p:cNvSpPr/>
          <p:nvPr/>
        </p:nvSpPr>
        <p:spPr>
          <a:xfrm>
            <a:off x="0" y="6705600"/>
            <a:ext cx="4156364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geNumber"/>
          <p:cNvSpPr txBox="1"/>
          <p:nvPr/>
        </p:nvSpPr>
        <p:spPr>
          <a:xfrm>
            <a:off x="3648364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15/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5711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smtClean="0">
                <a:solidFill>
                  <a:srgbClr val="D15A3E"/>
                </a:solidFill>
              </a:rPr>
              <a:t>Vzdialenosť jednoznačnosti</a:t>
            </a:r>
            <a:endParaRPr lang="sk-SK" dirty="0">
              <a:solidFill>
                <a:srgbClr val="D15A3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pre </a:t>
                </a:r>
                <a:r>
                  <a:rPr lang="en-US" dirty="0" err="1"/>
                  <a:t>prípad</a:t>
                </a:r>
                <a:r>
                  <a:rPr lang="en-US" dirty="0"/>
                  <a:t> </a:t>
                </a:r>
                <a:r>
                  <a:rPr lang="en-US" dirty="0" err="1"/>
                  <a:t>útoku</a:t>
                </a:r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 so </a:t>
                </a:r>
                <a:r>
                  <a:rPr lang="en-US" dirty="0" err="1"/>
                  <a:t>znalosťou</a:t>
                </a:r>
                <a:r>
                  <a:rPr lang="en-US" dirty="0"/>
                  <a:t> </a:t>
                </a:r>
                <a:r>
                  <a:rPr lang="sk-SK" dirty="0" smtClean="0"/>
                  <a:t>šifrového textu</a:t>
                </a:r>
                <a:r>
                  <a:rPr lang="en-US" dirty="0" smtClean="0"/>
                  <a:t> </a:t>
                </a:r>
                <a:r>
                  <a:rPr lang="en-US" dirty="0"/>
                  <a:t>(COA</a:t>
                </a:r>
                <a:r>
                  <a:rPr lang="en-US" dirty="0" smtClean="0"/>
                  <a:t>)</a:t>
                </a:r>
                <a:endParaRPr lang="sk-SK" dirty="0" smtClean="0"/>
              </a:p>
              <a:p>
                <a:r>
                  <a:rPr lang="en-US" dirty="0" err="1"/>
                  <a:t>vzdialenosť</a:t>
                </a:r>
                <a:r>
                  <a:rPr lang="en-US" dirty="0"/>
                  <a:t> </a:t>
                </a:r>
                <a:r>
                  <a:rPr lang="en-US" dirty="0" err="1"/>
                  <a:t>jednoznačnosti</a:t>
                </a:r>
                <a:r>
                  <a:rPr lang="en-US" dirty="0"/>
                  <a:t> </a:t>
                </a:r>
                <a:r>
                  <a:rPr lang="en-US" dirty="0" smtClean="0"/>
                  <a:t>OT</a:t>
                </a:r>
                <a:r>
                  <a:rPr lang="sk-SK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k-SK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∈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: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r>
                  <a:rPr lang="en-US" dirty="0"/>
                  <a:t>„</a:t>
                </a:r>
                <a:r>
                  <a:rPr lang="en-US" dirty="0" err="1"/>
                  <a:t>nadbytočné</a:t>
                </a:r>
                <a:r>
                  <a:rPr lang="en-US" dirty="0"/>
                  <a:t>“ bity OT </a:t>
                </a:r>
                <a:r>
                  <a:rPr lang="en-US" dirty="0" err="1"/>
                  <a:t>umožňujú</a:t>
                </a:r>
                <a:r>
                  <a:rPr lang="en-US" dirty="0"/>
                  <a:t> </a:t>
                </a:r>
                <a:r>
                  <a:rPr lang="en-US" dirty="0" err="1"/>
                  <a:t>jednoznačne</a:t>
                </a:r>
                <a:r>
                  <a:rPr lang="en-US" dirty="0"/>
                  <a:t> </a:t>
                </a:r>
                <a:r>
                  <a:rPr lang="en-US" dirty="0" err="1"/>
                  <a:t>určiť</a:t>
                </a:r>
                <a:r>
                  <a:rPr lang="en-US" dirty="0"/>
                  <a:t> </a:t>
                </a:r>
                <a:r>
                  <a:rPr lang="en-US" dirty="0" err="1"/>
                  <a:t>kľúč</a:t>
                </a:r>
                <a:endParaRPr lang="en-US" dirty="0"/>
              </a:p>
              <a:p>
                <a:r>
                  <a:rPr lang="sk-SK" dirty="0" smtClean="0"/>
                  <a:t> </a:t>
                </a:r>
                <a:r>
                  <a:rPr lang="en-US" dirty="0" err="1" smtClean="0"/>
                  <a:t>Príklad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err="1" smtClean="0"/>
                  <a:t>jednoduchá</a:t>
                </a:r>
                <a:r>
                  <a:rPr lang="en-US" dirty="0" smtClean="0"/>
                  <a:t> </a:t>
                </a:r>
                <a:r>
                  <a:rPr lang="en-US" dirty="0" err="1"/>
                  <a:t>substitučná</a:t>
                </a:r>
                <a:r>
                  <a:rPr lang="en-US" dirty="0"/>
                  <a:t> </a:t>
                </a:r>
                <a:r>
                  <a:rPr lang="en-US" dirty="0" err="1"/>
                  <a:t>šifra</a:t>
                </a:r>
                <a:r>
                  <a:rPr lang="en-US" dirty="0"/>
                  <a:t> (EN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dátumu 6"/>
          <p:cNvSpPr txBox="1">
            <a:spLocks/>
          </p:cNvSpPr>
          <p:nvPr/>
        </p:nvSpPr>
        <p:spPr>
          <a:xfrm>
            <a:off x="9446442" y="64420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15:43:32</a:t>
            </a:fld>
            <a:endParaRPr lang="sk-SK" sz="1400" dirty="0"/>
          </a:p>
        </p:txBody>
      </p:sp>
      <p:sp>
        <p:nvSpPr>
          <p:cNvPr id="6" name="progressBar"/>
          <p:cNvSpPr/>
          <p:nvPr/>
        </p:nvSpPr>
        <p:spPr>
          <a:xfrm>
            <a:off x="0" y="6705600"/>
            <a:ext cx="4433455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geNumber"/>
          <p:cNvSpPr txBox="1"/>
          <p:nvPr/>
        </p:nvSpPr>
        <p:spPr>
          <a:xfrm>
            <a:off x="3925455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16/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35612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smtClean="0">
                <a:solidFill>
                  <a:srgbClr val="D15A3E"/>
                </a:solidFill>
              </a:rPr>
              <a:t>Vzdialenosť jednoznačnosti</a:t>
            </a:r>
            <a:endParaRPr lang="sk-SK" dirty="0">
              <a:solidFill>
                <a:srgbClr val="D15A3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pre </a:t>
                </a:r>
                <a:r>
                  <a:rPr lang="en-US" dirty="0" err="1"/>
                  <a:t>prípad</a:t>
                </a:r>
                <a:r>
                  <a:rPr lang="en-US" dirty="0"/>
                  <a:t> </a:t>
                </a:r>
                <a:r>
                  <a:rPr lang="en-US" dirty="0" err="1"/>
                  <a:t>útoku</a:t>
                </a:r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 so </a:t>
                </a:r>
                <a:r>
                  <a:rPr lang="en-US" dirty="0" err="1"/>
                  <a:t>znalosťou</a:t>
                </a:r>
                <a:r>
                  <a:rPr lang="en-US" dirty="0"/>
                  <a:t> </a:t>
                </a:r>
                <a:r>
                  <a:rPr lang="sk-SK" dirty="0" smtClean="0"/>
                  <a:t>šifrového textu</a:t>
                </a:r>
                <a:r>
                  <a:rPr lang="en-US" dirty="0" smtClean="0"/>
                  <a:t> </a:t>
                </a:r>
                <a:r>
                  <a:rPr lang="en-US" dirty="0"/>
                  <a:t>(COA</a:t>
                </a:r>
                <a:r>
                  <a:rPr lang="en-US" dirty="0" smtClean="0"/>
                  <a:t>)</a:t>
                </a:r>
                <a:endParaRPr lang="sk-SK" dirty="0" smtClean="0"/>
              </a:p>
              <a:p>
                <a:r>
                  <a:rPr lang="en-US" dirty="0" err="1"/>
                  <a:t>vzdialenosť</a:t>
                </a:r>
                <a:r>
                  <a:rPr lang="en-US" dirty="0"/>
                  <a:t> </a:t>
                </a:r>
                <a:r>
                  <a:rPr lang="en-US" dirty="0" err="1"/>
                  <a:t>jednoznačnosti</a:t>
                </a:r>
                <a:r>
                  <a:rPr lang="en-US" dirty="0"/>
                  <a:t> </a:t>
                </a:r>
                <a:r>
                  <a:rPr lang="en-US" dirty="0" smtClean="0"/>
                  <a:t>OT</a:t>
                </a:r>
                <a:r>
                  <a:rPr lang="sk-SK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k-SK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∈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: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r>
                  <a:rPr lang="en-US" dirty="0"/>
                  <a:t>„</a:t>
                </a:r>
                <a:r>
                  <a:rPr lang="en-US" dirty="0" err="1"/>
                  <a:t>nadbytočné</a:t>
                </a:r>
                <a:r>
                  <a:rPr lang="en-US" dirty="0"/>
                  <a:t>“ bity OT </a:t>
                </a:r>
                <a:r>
                  <a:rPr lang="en-US" dirty="0" err="1"/>
                  <a:t>umožňujú</a:t>
                </a:r>
                <a:r>
                  <a:rPr lang="en-US" dirty="0"/>
                  <a:t> </a:t>
                </a:r>
                <a:r>
                  <a:rPr lang="en-US" dirty="0" err="1"/>
                  <a:t>jednoznačne</a:t>
                </a:r>
                <a:r>
                  <a:rPr lang="en-US" dirty="0"/>
                  <a:t> </a:t>
                </a:r>
                <a:r>
                  <a:rPr lang="en-US" dirty="0" err="1"/>
                  <a:t>určiť</a:t>
                </a:r>
                <a:r>
                  <a:rPr lang="en-US" dirty="0"/>
                  <a:t> </a:t>
                </a:r>
                <a:r>
                  <a:rPr lang="en-US" dirty="0" err="1"/>
                  <a:t>kľúč</a:t>
                </a:r>
                <a:endParaRPr lang="en-US" dirty="0"/>
              </a:p>
              <a:p>
                <a:r>
                  <a:rPr lang="sk-SK" dirty="0" smtClean="0"/>
                  <a:t> </a:t>
                </a:r>
                <a:r>
                  <a:rPr lang="en-US" dirty="0" err="1" smtClean="0"/>
                  <a:t>Príklad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err="1" smtClean="0"/>
                  <a:t>jednoduchá</a:t>
                </a:r>
                <a:r>
                  <a:rPr lang="en-US" dirty="0" smtClean="0"/>
                  <a:t> </a:t>
                </a:r>
                <a:r>
                  <a:rPr lang="en-US" dirty="0" err="1"/>
                  <a:t>substitučná</a:t>
                </a:r>
                <a:r>
                  <a:rPr lang="en-US" dirty="0"/>
                  <a:t> </a:t>
                </a:r>
                <a:r>
                  <a:rPr lang="en-US" dirty="0" err="1"/>
                  <a:t>šifra</a:t>
                </a:r>
                <a:r>
                  <a:rPr lang="en-US" dirty="0"/>
                  <a:t> (EN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/>
                  <a:t>H(K) =</a:t>
                </a:r>
                <a:r>
                  <a:rPr lang="en-US" dirty="0" smtClean="0"/>
                  <a:t>log(26!)≈</a:t>
                </a:r>
                <a:r>
                  <a:rPr lang="en-US" dirty="0"/>
                  <a:t>88,38 (</a:t>
                </a:r>
                <a:r>
                  <a:rPr lang="en-US" dirty="0" err="1"/>
                  <a:t>kľúče</a:t>
                </a:r>
                <a:r>
                  <a:rPr lang="en-US" dirty="0"/>
                  <a:t> </a:t>
                </a:r>
                <a:r>
                  <a:rPr lang="en-US" dirty="0" err="1"/>
                  <a:t>sú</a:t>
                </a:r>
                <a:r>
                  <a:rPr lang="en-US" dirty="0"/>
                  <a:t> </a:t>
                </a:r>
                <a:r>
                  <a:rPr lang="en-US" dirty="0" err="1"/>
                  <a:t>rovnako</a:t>
                </a:r>
                <a:r>
                  <a:rPr lang="en-US" dirty="0"/>
                  <a:t> </a:t>
                </a:r>
                <a:r>
                  <a:rPr lang="en-US" dirty="0" err="1"/>
                  <a:t>pravd</a:t>
                </a:r>
                <a:r>
                  <a:rPr lang="en-US" dirty="0" smtClean="0"/>
                  <a:t>.)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dátumu 6"/>
          <p:cNvSpPr txBox="1">
            <a:spLocks/>
          </p:cNvSpPr>
          <p:nvPr/>
        </p:nvSpPr>
        <p:spPr>
          <a:xfrm>
            <a:off x="9446442" y="64420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15:43:32</a:t>
            </a:fld>
            <a:endParaRPr lang="sk-SK" sz="1400" dirty="0"/>
          </a:p>
        </p:txBody>
      </p:sp>
      <p:sp>
        <p:nvSpPr>
          <p:cNvPr id="6" name="progressBar"/>
          <p:cNvSpPr/>
          <p:nvPr/>
        </p:nvSpPr>
        <p:spPr>
          <a:xfrm>
            <a:off x="0" y="6705600"/>
            <a:ext cx="4710545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geNumber"/>
          <p:cNvSpPr txBox="1"/>
          <p:nvPr/>
        </p:nvSpPr>
        <p:spPr>
          <a:xfrm>
            <a:off x="4202545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17/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93766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smtClean="0">
                <a:solidFill>
                  <a:srgbClr val="D15A3E"/>
                </a:solidFill>
              </a:rPr>
              <a:t>Vzdialenosť jednoznačnosti</a:t>
            </a:r>
            <a:endParaRPr lang="sk-SK" dirty="0">
              <a:solidFill>
                <a:srgbClr val="D15A3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pre </a:t>
                </a:r>
                <a:r>
                  <a:rPr lang="en-US" dirty="0" err="1"/>
                  <a:t>prípad</a:t>
                </a:r>
                <a:r>
                  <a:rPr lang="en-US" dirty="0"/>
                  <a:t> </a:t>
                </a:r>
                <a:r>
                  <a:rPr lang="en-US" dirty="0" err="1"/>
                  <a:t>útoku</a:t>
                </a:r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 so </a:t>
                </a:r>
                <a:r>
                  <a:rPr lang="en-US" dirty="0" err="1"/>
                  <a:t>znalosťou</a:t>
                </a:r>
                <a:r>
                  <a:rPr lang="en-US" dirty="0"/>
                  <a:t> </a:t>
                </a:r>
                <a:r>
                  <a:rPr lang="sk-SK" dirty="0" smtClean="0"/>
                  <a:t>šifrového textu</a:t>
                </a:r>
                <a:r>
                  <a:rPr lang="en-US" dirty="0" smtClean="0"/>
                  <a:t> </a:t>
                </a:r>
                <a:r>
                  <a:rPr lang="en-US" dirty="0"/>
                  <a:t>(COA</a:t>
                </a:r>
                <a:r>
                  <a:rPr lang="en-US" dirty="0" smtClean="0"/>
                  <a:t>)</a:t>
                </a:r>
                <a:endParaRPr lang="sk-SK" dirty="0" smtClean="0"/>
              </a:p>
              <a:p>
                <a:r>
                  <a:rPr lang="en-US" dirty="0" err="1"/>
                  <a:t>vzdialenosť</a:t>
                </a:r>
                <a:r>
                  <a:rPr lang="en-US" dirty="0"/>
                  <a:t> </a:t>
                </a:r>
                <a:r>
                  <a:rPr lang="en-US" dirty="0" err="1"/>
                  <a:t>jednoznačnosti</a:t>
                </a:r>
                <a:r>
                  <a:rPr lang="en-US" dirty="0"/>
                  <a:t> </a:t>
                </a:r>
                <a:r>
                  <a:rPr lang="en-US" dirty="0" smtClean="0"/>
                  <a:t>OT</a:t>
                </a:r>
                <a:r>
                  <a:rPr lang="sk-SK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k-SK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∈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: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r>
                  <a:rPr lang="en-US" dirty="0"/>
                  <a:t>„</a:t>
                </a:r>
                <a:r>
                  <a:rPr lang="en-US" dirty="0" err="1"/>
                  <a:t>nadbytočné</a:t>
                </a:r>
                <a:r>
                  <a:rPr lang="en-US" dirty="0"/>
                  <a:t>“ bity OT </a:t>
                </a:r>
                <a:r>
                  <a:rPr lang="en-US" dirty="0" err="1"/>
                  <a:t>umožňujú</a:t>
                </a:r>
                <a:r>
                  <a:rPr lang="en-US" dirty="0"/>
                  <a:t> </a:t>
                </a:r>
                <a:r>
                  <a:rPr lang="en-US" dirty="0" err="1"/>
                  <a:t>jednoznačne</a:t>
                </a:r>
                <a:r>
                  <a:rPr lang="en-US" dirty="0"/>
                  <a:t> </a:t>
                </a:r>
                <a:r>
                  <a:rPr lang="en-US" dirty="0" err="1"/>
                  <a:t>určiť</a:t>
                </a:r>
                <a:r>
                  <a:rPr lang="en-US" dirty="0"/>
                  <a:t> </a:t>
                </a:r>
                <a:r>
                  <a:rPr lang="en-US" dirty="0" err="1"/>
                  <a:t>kľúč</a:t>
                </a:r>
                <a:endParaRPr lang="en-US" dirty="0"/>
              </a:p>
              <a:p>
                <a:r>
                  <a:rPr lang="sk-SK" dirty="0" smtClean="0"/>
                  <a:t> </a:t>
                </a:r>
                <a:r>
                  <a:rPr lang="en-US" dirty="0" err="1" smtClean="0"/>
                  <a:t>Príklad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err="1" smtClean="0"/>
                  <a:t>jednoduchá</a:t>
                </a:r>
                <a:r>
                  <a:rPr lang="en-US" dirty="0" smtClean="0"/>
                  <a:t> </a:t>
                </a:r>
                <a:r>
                  <a:rPr lang="en-US" dirty="0" err="1"/>
                  <a:t>substitučná</a:t>
                </a:r>
                <a:r>
                  <a:rPr lang="en-US" dirty="0"/>
                  <a:t> </a:t>
                </a:r>
                <a:r>
                  <a:rPr lang="en-US" dirty="0" err="1"/>
                  <a:t>šifra</a:t>
                </a:r>
                <a:r>
                  <a:rPr lang="en-US" dirty="0"/>
                  <a:t> (EN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/>
                  <a:t>H(K) =</a:t>
                </a:r>
                <a:r>
                  <a:rPr lang="en-US" dirty="0" smtClean="0"/>
                  <a:t>log(26!)≈</a:t>
                </a:r>
                <a:r>
                  <a:rPr lang="en-US" dirty="0"/>
                  <a:t>88,38 (</a:t>
                </a:r>
                <a:r>
                  <a:rPr lang="en-US" dirty="0" err="1"/>
                  <a:t>kľúče</a:t>
                </a:r>
                <a:r>
                  <a:rPr lang="en-US" dirty="0"/>
                  <a:t> </a:t>
                </a:r>
                <a:r>
                  <a:rPr lang="en-US" dirty="0" err="1"/>
                  <a:t>sú</a:t>
                </a:r>
                <a:r>
                  <a:rPr lang="en-US" dirty="0"/>
                  <a:t> </a:t>
                </a:r>
                <a:r>
                  <a:rPr lang="en-US" dirty="0" err="1"/>
                  <a:t>rovnako</a:t>
                </a:r>
                <a:r>
                  <a:rPr lang="en-US" dirty="0"/>
                  <a:t> </a:t>
                </a:r>
                <a:r>
                  <a:rPr lang="en-US" dirty="0" err="1"/>
                  <a:t>pravd</a:t>
                </a:r>
                <a:r>
                  <a:rPr lang="en-US" dirty="0" smtClean="0"/>
                  <a:t>.)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4,7−1,5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=3,2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dátumu 6"/>
          <p:cNvSpPr txBox="1">
            <a:spLocks/>
          </p:cNvSpPr>
          <p:nvPr/>
        </p:nvSpPr>
        <p:spPr>
          <a:xfrm>
            <a:off x="9446442" y="64420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15:43:32</a:t>
            </a:fld>
            <a:endParaRPr lang="sk-SK" sz="1400" dirty="0"/>
          </a:p>
        </p:txBody>
      </p:sp>
      <p:sp>
        <p:nvSpPr>
          <p:cNvPr id="6" name="progressBar"/>
          <p:cNvSpPr/>
          <p:nvPr/>
        </p:nvSpPr>
        <p:spPr>
          <a:xfrm>
            <a:off x="0" y="6705600"/>
            <a:ext cx="4987636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geNumber"/>
          <p:cNvSpPr txBox="1"/>
          <p:nvPr/>
        </p:nvSpPr>
        <p:spPr>
          <a:xfrm>
            <a:off x="4479636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18/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24540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smtClean="0">
                <a:solidFill>
                  <a:srgbClr val="D15A3E"/>
                </a:solidFill>
              </a:rPr>
              <a:t>Vzdialenosť jednoznačnosti</a:t>
            </a:r>
            <a:endParaRPr lang="sk-SK" dirty="0">
              <a:solidFill>
                <a:srgbClr val="D15A3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pre </a:t>
                </a:r>
                <a:r>
                  <a:rPr lang="en-US" dirty="0" err="1"/>
                  <a:t>prípad</a:t>
                </a:r>
                <a:r>
                  <a:rPr lang="en-US" dirty="0"/>
                  <a:t> </a:t>
                </a:r>
                <a:r>
                  <a:rPr lang="en-US" dirty="0" err="1"/>
                  <a:t>útoku</a:t>
                </a:r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 so </a:t>
                </a:r>
                <a:r>
                  <a:rPr lang="en-US" dirty="0" err="1"/>
                  <a:t>znalosťou</a:t>
                </a:r>
                <a:r>
                  <a:rPr lang="en-US" dirty="0"/>
                  <a:t> </a:t>
                </a:r>
                <a:r>
                  <a:rPr lang="sk-SK" dirty="0" smtClean="0"/>
                  <a:t>šifrového textu</a:t>
                </a:r>
                <a:r>
                  <a:rPr lang="en-US" dirty="0" smtClean="0"/>
                  <a:t> </a:t>
                </a:r>
                <a:r>
                  <a:rPr lang="en-US" dirty="0"/>
                  <a:t>(COA</a:t>
                </a:r>
                <a:r>
                  <a:rPr lang="en-US" dirty="0" smtClean="0"/>
                  <a:t>)</a:t>
                </a:r>
                <a:endParaRPr lang="sk-SK" dirty="0" smtClean="0"/>
              </a:p>
              <a:p>
                <a:r>
                  <a:rPr lang="en-US" dirty="0" err="1"/>
                  <a:t>vzdialenosť</a:t>
                </a:r>
                <a:r>
                  <a:rPr lang="en-US" dirty="0"/>
                  <a:t> </a:t>
                </a:r>
                <a:r>
                  <a:rPr lang="en-US" dirty="0" err="1"/>
                  <a:t>jednoznačnosti</a:t>
                </a:r>
                <a:r>
                  <a:rPr lang="en-US" dirty="0"/>
                  <a:t> </a:t>
                </a:r>
                <a:r>
                  <a:rPr lang="en-US" dirty="0" smtClean="0"/>
                  <a:t>OT</a:t>
                </a:r>
                <a:r>
                  <a:rPr lang="sk-SK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k-SK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∈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: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r>
                  <a:rPr lang="en-US" dirty="0"/>
                  <a:t>„</a:t>
                </a:r>
                <a:r>
                  <a:rPr lang="en-US" dirty="0" err="1"/>
                  <a:t>nadbytočné</a:t>
                </a:r>
                <a:r>
                  <a:rPr lang="en-US" dirty="0"/>
                  <a:t>“ bity OT </a:t>
                </a:r>
                <a:r>
                  <a:rPr lang="en-US" dirty="0" err="1"/>
                  <a:t>umožňujú</a:t>
                </a:r>
                <a:r>
                  <a:rPr lang="en-US" dirty="0"/>
                  <a:t> </a:t>
                </a:r>
                <a:r>
                  <a:rPr lang="en-US" dirty="0" err="1"/>
                  <a:t>jednoznačne</a:t>
                </a:r>
                <a:r>
                  <a:rPr lang="en-US" dirty="0"/>
                  <a:t> </a:t>
                </a:r>
                <a:r>
                  <a:rPr lang="en-US" dirty="0" err="1"/>
                  <a:t>určiť</a:t>
                </a:r>
                <a:r>
                  <a:rPr lang="en-US" dirty="0"/>
                  <a:t> </a:t>
                </a:r>
                <a:r>
                  <a:rPr lang="en-US" dirty="0" err="1"/>
                  <a:t>kľúč</a:t>
                </a:r>
                <a:endParaRPr lang="en-US" dirty="0"/>
              </a:p>
              <a:p>
                <a:r>
                  <a:rPr lang="sk-SK" dirty="0" smtClean="0"/>
                  <a:t> </a:t>
                </a:r>
                <a:r>
                  <a:rPr lang="en-US" dirty="0" err="1" smtClean="0"/>
                  <a:t>Príklad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err="1" smtClean="0"/>
                  <a:t>jednoduchá</a:t>
                </a:r>
                <a:r>
                  <a:rPr lang="en-US" dirty="0" smtClean="0"/>
                  <a:t> </a:t>
                </a:r>
                <a:r>
                  <a:rPr lang="en-US" dirty="0" err="1"/>
                  <a:t>substitučná</a:t>
                </a:r>
                <a:r>
                  <a:rPr lang="en-US" dirty="0"/>
                  <a:t> </a:t>
                </a:r>
                <a:r>
                  <a:rPr lang="en-US" dirty="0" err="1"/>
                  <a:t>šifra</a:t>
                </a:r>
                <a:r>
                  <a:rPr lang="en-US" dirty="0"/>
                  <a:t> (EN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/>
                  <a:t>H(K) =</a:t>
                </a:r>
                <a:r>
                  <a:rPr lang="en-US" dirty="0" smtClean="0"/>
                  <a:t>log(26!)≈</a:t>
                </a:r>
                <a:r>
                  <a:rPr lang="en-US" dirty="0"/>
                  <a:t>88,38 (</a:t>
                </a:r>
                <a:r>
                  <a:rPr lang="en-US" dirty="0" err="1"/>
                  <a:t>kľúče</a:t>
                </a:r>
                <a:r>
                  <a:rPr lang="en-US" dirty="0"/>
                  <a:t> </a:t>
                </a:r>
                <a:r>
                  <a:rPr lang="en-US" dirty="0" err="1"/>
                  <a:t>sú</a:t>
                </a:r>
                <a:r>
                  <a:rPr lang="en-US" dirty="0"/>
                  <a:t> </a:t>
                </a:r>
                <a:r>
                  <a:rPr lang="en-US" dirty="0" err="1"/>
                  <a:t>rovnako</a:t>
                </a:r>
                <a:r>
                  <a:rPr lang="en-US" dirty="0"/>
                  <a:t> </a:t>
                </a:r>
                <a:r>
                  <a:rPr lang="en-US" dirty="0" err="1"/>
                  <a:t>pravd</a:t>
                </a:r>
                <a:r>
                  <a:rPr lang="en-US" dirty="0" smtClean="0"/>
                  <a:t>.)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4,7−1,5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=3,2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3,2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≥88,38⇒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≥28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dátumu 6"/>
          <p:cNvSpPr txBox="1">
            <a:spLocks/>
          </p:cNvSpPr>
          <p:nvPr/>
        </p:nvSpPr>
        <p:spPr>
          <a:xfrm>
            <a:off x="9446442" y="64420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15:43:32</a:t>
            </a:fld>
            <a:endParaRPr lang="sk-SK" sz="1400" dirty="0"/>
          </a:p>
        </p:txBody>
      </p:sp>
      <p:sp>
        <p:nvSpPr>
          <p:cNvPr id="6" name="progressBar"/>
          <p:cNvSpPr/>
          <p:nvPr/>
        </p:nvSpPr>
        <p:spPr>
          <a:xfrm>
            <a:off x="0" y="6705600"/>
            <a:ext cx="5264727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geNumber"/>
          <p:cNvSpPr txBox="1"/>
          <p:nvPr/>
        </p:nvSpPr>
        <p:spPr>
          <a:xfrm>
            <a:off x="4756727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19/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82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dirty="0" smtClean="0">
                <a:solidFill>
                  <a:srgbClr val="D15A3E"/>
                </a:solidFill>
                <a:latin typeface="Arial"/>
              </a:rPr>
              <a:t>Obsah</a:t>
            </a:r>
            <a:endParaRPr lang="sk-SK" sz="3200" b="1" i="0" dirty="0">
              <a:solidFill>
                <a:srgbClr val="D15A3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sk-SK" dirty="0" smtClean="0">
                <a:solidFill>
                  <a:srgbClr val="2D2E2D"/>
                </a:solidFill>
                <a:latin typeface="Arial"/>
              </a:rPr>
              <a:t>Začiatky kryptografie</a:t>
            </a:r>
            <a:endParaRPr lang="sk-SK" sz="2000" b="0" i="0" dirty="0" smtClean="0">
              <a:solidFill>
                <a:srgbClr val="2D2E2D"/>
              </a:solidFill>
              <a:latin typeface="Arial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sk-SK" dirty="0" smtClean="0">
                <a:solidFill>
                  <a:srgbClr val="2D2E2D"/>
                </a:solidFill>
                <a:latin typeface="Arial"/>
              </a:rPr>
              <a:t>Bezpečnosť </a:t>
            </a:r>
            <a:r>
              <a:rPr lang="sk-SK" dirty="0" err="1" smtClean="0">
                <a:solidFill>
                  <a:srgbClr val="2D2E2D"/>
                </a:solidFill>
                <a:latin typeface="Arial"/>
              </a:rPr>
              <a:t>kryptosystému</a:t>
            </a:r>
            <a:endParaRPr lang="sk-SK" sz="2000" b="0" i="0" dirty="0" smtClean="0">
              <a:solidFill>
                <a:srgbClr val="2D2E2D"/>
              </a:solidFill>
              <a:latin typeface="Arial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sk-SK" sz="2000" b="0" i="0" dirty="0" smtClean="0">
                <a:solidFill>
                  <a:srgbClr val="2D2E2D"/>
                </a:solidFill>
                <a:latin typeface="Arial"/>
              </a:rPr>
              <a:t>Symetrické </a:t>
            </a:r>
            <a:r>
              <a:rPr lang="sk-SK" sz="2000" b="0" i="0" dirty="0" err="1" smtClean="0">
                <a:solidFill>
                  <a:srgbClr val="2D2E2D"/>
                </a:solidFill>
                <a:latin typeface="Arial"/>
              </a:rPr>
              <a:t>kryptosystémy</a:t>
            </a:r>
            <a:endParaRPr lang="sk-SK" sz="2000" b="0" i="0" dirty="0" smtClean="0">
              <a:solidFill>
                <a:srgbClr val="2D2E2D"/>
              </a:solidFill>
              <a:latin typeface="Arial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sk-SK" dirty="0" smtClean="0">
                <a:solidFill>
                  <a:srgbClr val="2D2E2D"/>
                </a:solidFill>
                <a:latin typeface="Arial"/>
              </a:rPr>
              <a:t>Distribúcia kľúča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sk-SK" sz="2000" b="0" i="0" dirty="0" err="1" smtClean="0">
                <a:solidFill>
                  <a:srgbClr val="2D2E2D"/>
                </a:solidFill>
                <a:latin typeface="Arial"/>
              </a:rPr>
              <a:t>Diffie</a:t>
            </a:r>
            <a:r>
              <a:rPr lang="sk-SK" dirty="0" err="1" smtClean="0">
                <a:solidFill>
                  <a:srgbClr val="2D2E2D"/>
                </a:solidFill>
                <a:latin typeface="Arial"/>
              </a:rPr>
              <a:t>-Hellman</a:t>
            </a:r>
            <a:endParaRPr lang="sk-SK" dirty="0" smtClean="0">
              <a:solidFill>
                <a:srgbClr val="2D2E2D"/>
              </a:solidFill>
              <a:latin typeface="Arial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sk-SK" sz="2000" b="0" i="0" dirty="0" smtClean="0">
                <a:solidFill>
                  <a:srgbClr val="2D2E2D"/>
                </a:solidFill>
                <a:latin typeface="Arial"/>
              </a:rPr>
              <a:t>Asymetrická kryptografia </a:t>
            </a:r>
            <a:r>
              <a:rPr lang="en-US" sz="2000" b="0" i="0" dirty="0" smtClean="0">
                <a:solidFill>
                  <a:srgbClr val="2D2E2D"/>
                </a:solidFill>
                <a:latin typeface="Arial"/>
              </a:rPr>
              <a:t>|| </a:t>
            </a:r>
            <a:r>
              <a:rPr lang="en-US" sz="2000" b="0" i="0" dirty="0" err="1" smtClean="0">
                <a:solidFill>
                  <a:srgbClr val="2D2E2D"/>
                </a:solidFill>
                <a:latin typeface="Arial"/>
              </a:rPr>
              <a:t>Kryptografia</a:t>
            </a:r>
            <a:r>
              <a:rPr lang="en-US" sz="2000" b="0" i="0" dirty="0" smtClean="0">
                <a:solidFill>
                  <a:srgbClr val="2D2E2D"/>
                </a:solidFill>
                <a:latin typeface="Arial"/>
              </a:rPr>
              <a:t> s </a:t>
            </a:r>
            <a:r>
              <a:rPr lang="en-US" sz="2000" b="0" i="0" dirty="0" err="1" smtClean="0">
                <a:solidFill>
                  <a:srgbClr val="2D2E2D"/>
                </a:solidFill>
                <a:latin typeface="Arial"/>
              </a:rPr>
              <a:t>verejn</a:t>
            </a:r>
            <a:r>
              <a:rPr lang="sk-SK" dirty="0" err="1" smtClean="0">
                <a:solidFill>
                  <a:srgbClr val="2D2E2D"/>
                </a:solidFill>
                <a:latin typeface="Arial"/>
              </a:rPr>
              <a:t>ým</a:t>
            </a:r>
            <a:r>
              <a:rPr lang="sk-SK" dirty="0" smtClean="0">
                <a:solidFill>
                  <a:srgbClr val="2D2E2D"/>
                </a:solidFill>
                <a:latin typeface="Arial"/>
              </a:rPr>
              <a:t> kľúčom</a:t>
            </a:r>
            <a:endParaRPr lang="sk-SK" sz="2000" b="0" i="0" dirty="0" smtClean="0">
              <a:solidFill>
                <a:srgbClr val="2D2E2D"/>
              </a:solidFill>
              <a:latin typeface="Arial"/>
            </a:endParaRPr>
          </a:p>
        </p:txBody>
      </p:sp>
      <p:sp>
        <p:nvSpPr>
          <p:cNvPr id="8" name="Zástupný symbol dátumu 6"/>
          <p:cNvSpPr txBox="1">
            <a:spLocks/>
          </p:cNvSpPr>
          <p:nvPr/>
        </p:nvSpPr>
        <p:spPr>
          <a:xfrm>
            <a:off x="9446442" y="64420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15:43:32</a:t>
            </a:fld>
            <a:endParaRPr lang="sk-SK" sz="1400" dirty="0"/>
          </a:p>
        </p:txBody>
      </p:sp>
      <p:sp>
        <p:nvSpPr>
          <p:cNvPr id="6" name="progressBar"/>
          <p:cNvSpPr/>
          <p:nvPr/>
        </p:nvSpPr>
        <p:spPr>
          <a:xfrm>
            <a:off x="0" y="6705600"/>
            <a:ext cx="554182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geNumber"/>
          <p:cNvSpPr txBox="1"/>
          <p:nvPr/>
        </p:nvSpPr>
        <p:spPr>
          <a:xfrm>
            <a:off x="46182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2/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smtClean="0">
                <a:solidFill>
                  <a:srgbClr val="D15A3E"/>
                </a:solidFill>
              </a:rPr>
              <a:t>Bezpečnosť všeobecne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Znalosť šifrovania ?</a:t>
            </a:r>
          </a:p>
          <a:p>
            <a:pPr lvl="1"/>
            <a:r>
              <a:rPr lang="sk-SK" dirty="0" smtClean="0"/>
              <a:t>RC4</a:t>
            </a:r>
          </a:p>
          <a:p>
            <a:endParaRPr lang="en-US" dirty="0"/>
          </a:p>
        </p:txBody>
      </p:sp>
      <p:sp>
        <p:nvSpPr>
          <p:cNvPr id="8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15:43:32</a:t>
            </a:fld>
            <a:endParaRPr lang="sk-SK" sz="1400" dirty="0"/>
          </a:p>
        </p:txBody>
      </p:sp>
      <p:sp>
        <p:nvSpPr>
          <p:cNvPr id="6" name="progressBar"/>
          <p:cNvSpPr/>
          <p:nvPr/>
        </p:nvSpPr>
        <p:spPr>
          <a:xfrm>
            <a:off x="0" y="6705600"/>
            <a:ext cx="5541818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geNumber"/>
          <p:cNvSpPr txBox="1"/>
          <p:nvPr/>
        </p:nvSpPr>
        <p:spPr>
          <a:xfrm>
            <a:off x="5033818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20/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0830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smtClean="0">
                <a:solidFill>
                  <a:srgbClr val="D15A3E"/>
                </a:solidFill>
              </a:rPr>
              <a:t>Bezpečnosť všeobecne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Znalosť šifrovania ?</a:t>
            </a:r>
          </a:p>
          <a:p>
            <a:pPr lvl="1"/>
            <a:r>
              <a:rPr lang="sk-SK" dirty="0" smtClean="0"/>
              <a:t>RC4 - Patent</a:t>
            </a:r>
          </a:p>
          <a:p>
            <a:r>
              <a:rPr lang="sk-SK" dirty="0" err="1" smtClean="0"/>
              <a:t>Kerckhoffsov</a:t>
            </a:r>
            <a:r>
              <a:rPr lang="sk-SK" dirty="0" smtClean="0"/>
              <a:t> princíp</a:t>
            </a:r>
            <a:r>
              <a:rPr lang="en-US" dirty="0" smtClean="0"/>
              <a:t> – KS je </a:t>
            </a:r>
            <a:r>
              <a:rPr lang="en-US" dirty="0" err="1" smtClean="0"/>
              <a:t>bezpe</a:t>
            </a:r>
            <a:r>
              <a:rPr lang="sk-SK" dirty="0" err="1" smtClean="0"/>
              <a:t>čný</a:t>
            </a:r>
            <a:r>
              <a:rPr lang="sk-SK" dirty="0" smtClean="0"/>
              <a:t>, keď z prijatého </a:t>
            </a:r>
            <a:r>
              <a:rPr lang="sk-SK" dirty="0" err="1" smtClean="0"/>
              <a:t>kryptotextu</a:t>
            </a:r>
            <a:r>
              <a:rPr lang="sk-SK" dirty="0" smtClean="0"/>
              <a:t> nevieme bez znalosti kľúča odvodiť pôvodný text, aj napriek verejne známemu spôsobu šifrovania</a:t>
            </a:r>
            <a:endParaRPr lang="en-US" dirty="0" smtClean="0"/>
          </a:p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je </a:t>
            </a:r>
            <a:r>
              <a:rPr lang="en-US" dirty="0" err="1" smtClean="0"/>
              <a:t>mo</a:t>
            </a:r>
            <a:r>
              <a:rPr lang="sk-SK" dirty="0" err="1" smtClean="0"/>
              <a:t>žné</a:t>
            </a:r>
            <a:r>
              <a:rPr lang="sk-SK" dirty="0" smtClean="0"/>
              <a:t> niečo vypočítať, získať? O čom hovorí pojem nie je možné?</a:t>
            </a:r>
          </a:p>
          <a:p>
            <a:r>
              <a:rPr lang="sk-SK" dirty="0" smtClean="0"/>
              <a:t>Pojem informatika a algoritmus</a:t>
            </a:r>
          </a:p>
          <a:p>
            <a:pPr lvl="1"/>
            <a:r>
              <a:rPr lang="sk-SK" dirty="0" smtClean="0"/>
              <a:t>Prakticky neriešiteľný problém</a:t>
            </a:r>
          </a:p>
          <a:p>
            <a:pPr lvl="1"/>
            <a:r>
              <a:rPr lang="sk-SK" dirty="0" smtClean="0"/>
              <a:t>Šifrovanie a dešifrovanie pri známom kľúči realizovať efektívnym algoritmom</a:t>
            </a:r>
          </a:p>
          <a:p>
            <a:endParaRPr lang="en-US" dirty="0"/>
          </a:p>
        </p:txBody>
      </p:sp>
      <p:sp>
        <p:nvSpPr>
          <p:cNvPr id="8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15:43:32</a:t>
            </a:fld>
            <a:endParaRPr lang="sk-SK" sz="1400" dirty="0"/>
          </a:p>
        </p:txBody>
      </p:sp>
      <p:sp>
        <p:nvSpPr>
          <p:cNvPr id="6" name="progressBar"/>
          <p:cNvSpPr/>
          <p:nvPr/>
        </p:nvSpPr>
        <p:spPr>
          <a:xfrm>
            <a:off x="0" y="6705600"/>
            <a:ext cx="5818909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geNumber"/>
          <p:cNvSpPr txBox="1"/>
          <p:nvPr/>
        </p:nvSpPr>
        <p:spPr>
          <a:xfrm>
            <a:off x="5310909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21/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8884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smtClean="0">
                <a:solidFill>
                  <a:srgbClr val="D15A3E"/>
                </a:solidFill>
              </a:rPr>
              <a:t>Symetrická kryptografia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Rovnosť kľúčov</a:t>
            </a:r>
          </a:p>
          <a:p>
            <a:pPr lvl="1"/>
            <a:r>
              <a:rPr lang="sk-SK" dirty="0" smtClean="0"/>
              <a:t>AES, DES, Prúdové šifry</a:t>
            </a:r>
          </a:p>
          <a:p>
            <a:r>
              <a:rPr lang="sk-SK" dirty="0" err="1" smtClean="0"/>
              <a:t>Vigenerová</a:t>
            </a:r>
            <a:r>
              <a:rPr lang="sk-SK" dirty="0" smtClean="0"/>
              <a:t> šifra ≈ ?XOR? </a:t>
            </a:r>
          </a:p>
          <a:p>
            <a:r>
              <a:rPr lang="sk-SK" dirty="0" smtClean="0"/>
              <a:t>OT XOR KRYPTOTEX = KĽÚČ</a:t>
            </a:r>
          </a:p>
          <a:p>
            <a:r>
              <a:rPr lang="sk-SK" dirty="0" smtClean="0"/>
              <a:t>OT XOR KĽÚČ = KRYPTOTEXT</a:t>
            </a:r>
            <a:r>
              <a:rPr lang="en-US" dirty="0" smtClean="0"/>
              <a:t>; OT XOR OT XOR K</a:t>
            </a:r>
            <a:r>
              <a:rPr lang="sk-SK" dirty="0" smtClean="0"/>
              <a:t>ĽÚČ = KRYPTOTEX XOR OT</a:t>
            </a:r>
            <a:endParaRPr lang="en-US" dirty="0" smtClean="0"/>
          </a:p>
          <a:p>
            <a:r>
              <a:rPr lang="sk-SK" dirty="0" smtClean="0"/>
              <a:t>Úloha – Distribúcia kľúča medzi 2 osoby</a:t>
            </a:r>
            <a:endParaRPr lang="en-US" dirty="0"/>
          </a:p>
        </p:txBody>
      </p:sp>
      <p:sp>
        <p:nvSpPr>
          <p:cNvPr id="8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15:43:32</a:t>
            </a:fld>
            <a:endParaRPr lang="sk-SK" sz="1400" dirty="0"/>
          </a:p>
        </p:txBody>
      </p:sp>
      <p:sp>
        <p:nvSpPr>
          <p:cNvPr id="6" name="progressBar"/>
          <p:cNvSpPr/>
          <p:nvPr/>
        </p:nvSpPr>
        <p:spPr>
          <a:xfrm>
            <a:off x="0" y="6705600"/>
            <a:ext cx="6096000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geNumber"/>
          <p:cNvSpPr txBox="1"/>
          <p:nvPr/>
        </p:nvSpPr>
        <p:spPr>
          <a:xfrm>
            <a:off x="5588000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22/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8656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AES</a:t>
            </a:r>
            <a:endParaRPr lang="en-US" dirty="0"/>
          </a:p>
        </p:txBody>
      </p:sp>
      <p:sp>
        <p:nvSpPr>
          <p:cNvPr id="4" name="Zástupný symbol dátumu 6"/>
          <p:cNvSpPr txBox="1">
            <a:spLocks/>
          </p:cNvSpPr>
          <p:nvPr/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BEFF8-DA76-4289-9815-4A67A4460C6F}" type="datetime11">
              <a:rPr lang="en-US" sz="1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15:43:32</a:t>
            </a:fld>
            <a:endParaRPr lang="sk-SK" sz="1400" dirty="0"/>
          </a:p>
        </p:txBody>
      </p:sp>
      <p:pic>
        <p:nvPicPr>
          <p:cNvPr id="5" name="Zástupný symbol obrázka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19" y="943119"/>
            <a:ext cx="5325509" cy="276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4" y="3907705"/>
            <a:ext cx="6096000" cy="2257425"/>
          </a:xfrm>
          <a:prstGeom prst="rect">
            <a:avLst/>
          </a:prstGeom>
        </p:spPr>
      </p:pic>
      <p:sp>
        <p:nvSpPr>
          <p:cNvPr id="8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/>
          <a:p>
            <a:pPr marL="285750" indent="-285750"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sk-SK" dirty="0" err="1" smtClean="0"/>
              <a:t>ShiftRows</a:t>
            </a:r>
            <a:r>
              <a:rPr lang="sk-SK" dirty="0" smtClean="0"/>
              <a:t> + </a:t>
            </a:r>
            <a:r>
              <a:rPr lang="sk-SK" dirty="0" err="1" smtClean="0"/>
              <a:t>MixColumns</a:t>
            </a:r>
            <a:r>
              <a:rPr lang="sk-SK" dirty="0" smtClean="0"/>
              <a:t> vytvára difúziu</a:t>
            </a:r>
          </a:p>
          <a:p>
            <a:pPr marL="285750" indent="-285750"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sk-SK" dirty="0" err="1" smtClean="0"/>
              <a:t>SubBytes</a:t>
            </a:r>
            <a:r>
              <a:rPr lang="sk-SK" dirty="0" smtClean="0"/>
              <a:t> je nelineárny</a:t>
            </a:r>
            <a:endParaRPr lang="en-US" dirty="0"/>
          </a:p>
        </p:txBody>
      </p:sp>
      <p:sp>
        <p:nvSpPr>
          <p:cNvPr id="9" name="progressBar"/>
          <p:cNvSpPr/>
          <p:nvPr/>
        </p:nvSpPr>
        <p:spPr>
          <a:xfrm>
            <a:off x="0" y="6705600"/>
            <a:ext cx="6373091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geNumber"/>
          <p:cNvSpPr txBox="1"/>
          <p:nvPr/>
        </p:nvSpPr>
        <p:spPr>
          <a:xfrm>
            <a:off x="5865091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23/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9019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AES</a:t>
            </a:r>
            <a:endParaRPr lang="en-US" dirty="0"/>
          </a:p>
        </p:txBody>
      </p:sp>
      <p:sp>
        <p:nvSpPr>
          <p:cNvPr id="4" name="Zástupný symbol dátumu 6"/>
          <p:cNvSpPr txBox="1">
            <a:spLocks/>
          </p:cNvSpPr>
          <p:nvPr/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BEFF8-DA76-4289-9815-4A67A4460C6F}" type="datetime11">
              <a:rPr lang="en-US" sz="1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15:43:32</a:t>
            </a:fld>
            <a:endParaRPr lang="sk-SK" sz="1400" dirty="0"/>
          </a:p>
        </p:txBody>
      </p:sp>
      <p:pic>
        <p:nvPicPr>
          <p:cNvPr id="6" name="Zástupný symbol obrázka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04" y="547732"/>
            <a:ext cx="4021107" cy="213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2683945"/>
            <a:ext cx="5085927" cy="3957487"/>
          </a:xfrm>
          <a:prstGeom prst="rect">
            <a:avLst/>
          </a:prstGeom>
        </p:spPr>
      </p:pic>
      <p:sp>
        <p:nvSpPr>
          <p:cNvPr id="9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/>
          <a:p>
            <a:pPr marL="285750" indent="-285750"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sk-SK" dirty="0" err="1" smtClean="0"/>
              <a:t>Pocet</a:t>
            </a:r>
            <a:r>
              <a:rPr lang="sk-SK" dirty="0" smtClean="0"/>
              <a:t> </a:t>
            </a:r>
            <a:r>
              <a:rPr lang="sk-SK" dirty="0" err="1" smtClean="0"/>
              <a:t>rúnd</a:t>
            </a:r>
            <a:r>
              <a:rPr lang="sk-SK" dirty="0"/>
              <a:t> </a:t>
            </a:r>
            <a:r>
              <a:rPr lang="sk-SK" dirty="0" smtClean="0"/>
              <a:t>je 10,12,14, záleží od dĺžky kľúča</a:t>
            </a:r>
            <a:endParaRPr lang="en-US" dirty="0"/>
          </a:p>
        </p:txBody>
      </p:sp>
      <p:sp>
        <p:nvSpPr>
          <p:cNvPr id="10" name="progressBar"/>
          <p:cNvSpPr/>
          <p:nvPr/>
        </p:nvSpPr>
        <p:spPr>
          <a:xfrm>
            <a:off x="0" y="6705600"/>
            <a:ext cx="6650182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geNumber"/>
          <p:cNvSpPr txBox="1"/>
          <p:nvPr/>
        </p:nvSpPr>
        <p:spPr>
          <a:xfrm>
            <a:off x="6142182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24/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07450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smtClean="0">
                <a:solidFill>
                  <a:srgbClr val="D15A3E"/>
                </a:solidFill>
              </a:rPr>
              <a:t>Dohoda na kľúči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8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15:43:32</a:t>
            </a:fld>
            <a:endParaRPr lang="sk-SK" sz="14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Osoby, ktoré sa nepoznajú, sa potrebujú dohodnúť na kľúči, AKO?</a:t>
            </a:r>
            <a:endParaRPr lang="en-US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733" y="2695392"/>
            <a:ext cx="4994710" cy="3270346"/>
          </a:xfrm>
          <a:prstGeom prst="rect">
            <a:avLst/>
          </a:prstGeom>
        </p:spPr>
      </p:pic>
      <p:sp>
        <p:nvSpPr>
          <p:cNvPr id="9" name="progressBar"/>
          <p:cNvSpPr/>
          <p:nvPr/>
        </p:nvSpPr>
        <p:spPr>
          <a:xfrm>
            <a:off x="0" y="6705600"/>
            <a:ext cx="6927273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geNumber"/>
          <p:cNvSpPr txBox="1"/>
          <p:nvPr/>
        </p:nvSpPr>
        <p:spPr>
          <a:xfrm>
            <a:off x="6419273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25/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7035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smtClean="0">
                <a:solidFill>
                  <a:srgbClr val="D15A3E"/>
                </a:solidFill>
              </a:rPr>
              <a:t>Dohoda na kľúči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8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15:43:31</a:t>
            </a:fld>
            <a:endParaRPr lang="sk-SK" sz="14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Príklad so XOR</a:t>
            </a:r>
          </a:p>
          <a:p>
            <a:r>
              <a:rPr lang="sk-SK" dirty="0" smtClean="0"/>
              <a:t>Otvorený text: 101011</a:t>
            </a:r>
          </a:p>
          <a:p>
            <a:r>
              <a:rPr lang="sk-SK" dirty="0" smtClean="0"/>
              <a:t>K1: 011011</a:t>
            </a:r>
          </a:p>
          <a:p>
            <a:r>
              <a:rPr lang="sk-SK" dirty="0" smtClean="0"/>
              <a:t>K2: 101010</a:t>
            </a:r>
          </a:p>
        </p:txBody>
      </p:sp>
      <p:sp>
        <p:nvSpPr>
          <p:cNvPr id="3" name="progressBar"/>
          <p:cNvSpPr/>
          <p:nvPr/>
        </p:nvSpPr>
        <p:spPr>
          <a:xfrm>
            <a:off x="0" y="6705600"/>
            <a:ext cx="7204363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geNumber"/>
          <p:cNvSpPr txBox="1"/>
          <p:nvPr/>
        </p:nvSpPr>
        <p:spPr>
          <a:xfrm>
            <a:off x="6696363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26/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8101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smtClean="0">
                <a:solidFill>
                  <a:srgbClr val="D15A3E"/>
                </a:solidFill>
              </a:rPr>
              <a:t>Dohoda na kľúči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8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15:43:32</a:t>
            </a:fld>
            <a:endParaRPr lang="sk-SK" sz="14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Príklad so XOR</a:t>
            </a:r>
          </a:p>
          <a:p>
            <a:r>
              <a:rPr lang="sk-SK" dirty="0" smtClean="0"/>
              <a:t>Otvorený text: 101011</a:t>
            </a:r>
          </a:p>
          <a:p>
            <a:r>
              <a:rPr lang="sk-SK" dirty="0" smtClean="0"/>
              <a:t>K1: 011011</a:t>
            </a:r>
          </a:p>
          <a:p>
            <a:r>
              <a:rPr lang="sk-SK" dirty="0" smtClean="0"/>
              <a:t>K2: 101010</a:t>
            </a:r>
          </a:p>
          <a:p>
            <a:r>
              <a:rPr lang="sk-SK" dirty="0" smtClean="0"/>
              <a:t>Útok ak nepoznáme šifrovania / ak </a:t>
            </a:r>
            <a:r>
              <a:rPr lang="sk-SK" smtClean="0"/>
              <a:t>poznáme šifrovanie?</a:t>
            </a:r>
            <a:endParaRPr lang="en-US" dirty="0"/>
          </a:p>
        </p:txBody>
      </p:sp>
      <p:sp>
        <p:nvSpPr>
          <p:cNvPr id="3" name="progressBar"/>
          <p:cNvSpPr/>
          <p:nvPr/>
        </p:nvSpPr>
        <p:spPr>
          <a:xfrm>
            <a:off x="0" y="6705600"/>
            <a:ext cx="7481454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geNumber"/>
          <p:cNvSpPr txBox="1"/>
          <p:nvPr/>
        </p:nvSpPr>
        <p:spPr>
          <a:xfrm>
            <a:off x="6973454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27/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85342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15:43:32</a:t>
            </a:fld>
            <a:endParaRPr lang="sk-SK" sz="14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283368" y="71906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+mn-lt"/>
              </a:rPr>
              <a:t>Diffie</a:t>
            </a:r>
            <a:r>
              <a:rPr lang="en-US" b="1" dirty="0" smtClean="0">
                <a:latin typeface="+mn-lt"/>
              </a:rPr>
              <a:t>-Hellman</a:t>
            </a:r>
            <a:r>
              <a:rPr lang="en-US" b="1" dirty="0" smtClean="0"/>
              <a:t> - 1976</a:t>
            </a:r>
            <a:endParaRPr lang="en-US" b="1" dirty="0"/>
          </a:p>
        </p:txBody>
      </p:sp>
      <p:grpSp>
        <p:nvGrpSpPr>
          <p:cNvPr id="10" name="Skupina 9"/>
          <p:cNvGrpSpPr/>
          <p:nvPr/>
        </p:nvGrpSpPr>
        <p:grpSpPr>
          <a:xfrm>
            <a:off x="3172026" y="2663250"/>
            <a:ext cx="6079155" cy="1184940"/>
            <a:chOff x="2251895" y="1690688"/>
            <a:chExt cx="6079155" cy="1184940"/>
          </a:xfrm>
        </p:grpSpPr>
        <p:sp>
          <p:nvSpPr>
            <p:cNvPr id="11" name="BlokTextu 10"/>
            <p:cNvSpPr txBox="1"/>
            <p:nvPr/>
          </p:nvSpPr>
          <p:spPr>
            <a:xfrm>
              <a:off x="2550695" y="1690688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A</a:t>
              </a:r>
              <a:endParaRPr lang="en-US" sz="4000" dirty="0"/>
            </a:p>
          </p:txBody>
        </p:sp>
        <p:sp>
          <p:nvSpPr>
            <p:cNvPr id="12" name="BlokTextu 11"/>
            <p:cNvSpPr txBox="1"/>
            <p:nvPr/>
          </p:nvSpPr>
          <p:spPr>
            <a:xfrm>
              <a:off x="7563853" y="1690688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B</a:t>
              </a:r>
              <a:endParaRPr lang="en-US" sz="4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BlokTextu 12"/>
                <p:cNvSpPr txBox="1"/>
                <p:nvPr/>
              </p:nvSpPr>
              <p:spPr>
                <a:xfrm>
                  <a:off x="2251895" y="2398574"/>
                  <a:ext cx="1078821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500" b="0" i="0" smtClean="0"/>
                          <m:t> </m:t>
                        </m:r>
                        <m:r>
                          <m:rPr>
                            <m:sty m:val="p"/>
                          </m:rPr>
                          <a:rPr lang="el-G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sz="2500" smtClean="0"/>
                              <m:t>ℤ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16" name="BlokTextu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1895" y="2398574"/>
                  <a:ext cx="1078821" cy="47705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BlokTextu 13"/>
                <p:cNvSpPr txBox="1"/>
                <p:nvPr/>
              </p:nvSpPr>
              <p:spPr>
                <a:xfrm>
                  <a:off x="7277877" y="2398574"/>
                  <a:ext cx="1053173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500" b="0" i="0" smtClean="0"/>
                          <m:t>y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sz="2500" smtClean="0"/>
                              <m:t>ℤ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17" name="BlokTextu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7877" y="2398574"/>
                  <a:ext cx="1053173" cy="4770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BlokTextu 14"/>
              <p:cNvSpPr txBox="1"/>
              <p:nvPr/>
            </p:nvSpPr>
            <p:spPr>
              <a:xfrm>
                <a:off x="1283368" y="1930157"/>
                <a:ext cx="37083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BlokText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68" y="1930157"/>
                <a:ext cx="370838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303" t="-4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Rovná spojnica 15"/>
          <p:cNvCxnSpPr>
            <a:stCxn id="13" idx="2"/>
          </p:cNvCxnSpPr>
          <p:nvPr/>
        </p:nvCxnSpPr>
        <p:spPr>
          <a:xfrm>
            <a:off x="3711437" y="3848190"/>
            <a:ext cx="10331" cy="21836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8724594" y="3848190"/>
            <a:ext cx="10331" cy="21836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rogressBar"/>
          <p:cNvSpPr/>
          <p:nvPr/>
        </p:nvSpPr>
        <p:spPr>
          <a:xfrm>
            <a:off x="0" y="6705600"/>
            <a:ext cx="7758546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geNumber"/>
          <p:cNvSpPr txBox="1"/>
          <p:nvPr/>
        </p:nvSpPr>
        <p:spPr>
          <a:xfrm>
            <a:off x="7250546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28/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59131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15:43:32</a:t>
            </a:fld>
            <a:endParaRPr lang="sk-SK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283368" y="71906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+mn-lt"/>
              </a:rPr>
              <a:t>Diffie</a:t>
            </a:r>
            <a:r>
              <a:rPr lang="en-US" b="1" dirty="0" smtClean="0">
                <a:latin typeface="+mn-lt"/>
              </a:rPr>
              <a:t>-Hellman</a:t>
            </a:r>
            <a:r>
              <a:rPr lang="en-US" b="1" dirty="0" smtClean="0"/>
              <a:t> - 1976</a:t>
            </a:r>
            <a:endParaRPr lang="en-US" b="1" dirty="0"/>
          </a:p>
        </p:txBody>
      </p:sp>
      <p:grpSp>
        <p:nvGrpSpPr>
          <p:cNvPr id="7" name="Skupina 6"/>
          <p:cNvGrpSpPr/>
          <p:nvPr/>
        </p:nvGrpSpPr>
        <p:grpSpPr>
          <a:xfrm>
            <a:off x="3172026" y="2663250"/>
            <a:ext cx="6079155" cy="1184940"/>
            <a:chOff x="2251895" y="1690688"/>
            <a:chExt cx="6079155" cy="1184940"/>
          </a:xfrm>
        </p:grpSpPr>
        <p:sp>
          <p:nvSpPr>
            <p:cNvPr id="9" name="BlokTextu 8"/>
            <p:cNvSpPr txBox="1"/>
            <p:nvPr/>
          </p:nvSpPr>
          <p:spPr>
            <a:xfrm>
              <a:off x="2550695" y="1690688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A</a:t>
              </a:r>
              <a:endParaRPr lang="en-US" sz="4000" dirty="0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7563853" y="1690688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B</a:t>
              </a:r>
              <a:endParaRPr lang="en-US" sz="4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BlokTextu 10"/>
                <p:cNvSpPr txBox="1"/>
                <p:nvPr/>
              </p:nvSpPr>
              <p:spPr>
                <a:xfrm>
                  <a:off x="2251895" y="2398574"/>
                  <a:ext cx="1078821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500" b="0" i="0" smtClean="0"/>
                          <m:t> </m:t>
                        </m:r>
                        <m:r>
                          <m:rPr>
                            <m:sty m:val="p"/>
                          </m:rPr>
                          <a:rPr lang="el-G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sz="2500" smtClean="0"/>
                              <m:t>ℤ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6" name="BlokTextu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1895" y="2398574"/>
                  <a:ext cx="1078821" cy="47705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BlokTextu 11"/>
                <p:cNvSpPr txBox="1"/>
                <p:nvPr/>
              </p:nvSpPr>
              <p:spPr>
                <a:xfrm>
                  <a:off x="7277877" y="2398574"/>
                  <a:ext cx="1053173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500" b="0" i="0" smtClean="0"/>
                          <m:t>y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sz="2500" smtClean="0"/>
                              <m:t>ℤ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7" name="BlokTextu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7877" y="2398574"/>
                  <a:ext cx="1053173" cy="4770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BlokTextu 12"/>
              <p:cNvSpPr txBox="1"/>
              <p:nvPr/>
            </p:nvSpPr>
            <p:spPr>
              <a:xfrm>
                <a:off x="1283368" y="1930157"/>
                <a:ext cx="3777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BlokText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68" y="1930157"/>
                <a:ext cx="377731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262" t="-4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Rovná spojnica 13"/>
          <p:cNvCxnSpPr>
            <a:stCxn id="11" idx="2"/>
          </p:cNvCxnSpPr>
          <p:nvPr/>
        </p:nvCxnSpPr>
        <p:spPr>
          <a:xfrm>
            <a:off x="3711437" y="3848190"/>
            <a:ext cx="10331" cy="21836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8724594" y="3848190"/>
            <a:ext cx="10331" cy="21836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>
            <a:off x="3721768" y="4325244"/>
            <a:ext cx="5002826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BlokTextu 16"/>
              <p:cNvSpPr txBox="1"/>
              <p:nvPr/>
            </p:nvSpPr>
            <p:spPr>
              <a:xfrm>
                <a:off x="5534527" y="3848190"/>
                <a:ext cx="11914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BlokTextu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527" y="3848190"/>
                <a:ext cx="119141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rogressBar"/>
          <p:cNvSpPr/>
          <p:nvPr/>
        </p:nvSpPr>
        <p:spPr>
          <a:xfrm>
            <a:off x="0" y="6705600"/>
            <a:ext cx="8035637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geNumber"/>
          <p:cNvSpPr txBox="1"/>
          <p:nvPr/>
        </p:nvSpPr>
        <p:spPr>
          <a:xfrm>
            <a:off x="7527637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29/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8396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to tam vyzerá</a:t>
            </a:r>
            <a:r>
              <a:rPr lang="en-US" dirty="0" smtClean="0"/>
              <a:t>?!</a:t>
            </a:r>
            <a:endParaRPr lang="sk-SK" dirty="0"/>
          </a:p>
        </p:txBody>
      </p:sp>
      <p:sp useBgFill="1">
        <p:nvSpPr>
          <p:cNvPr id="8" name="Zástupný symbol obsah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Úplný opis </a:t>
            </a:r>
            <a:r>
              <a:rPr lang="sk-SK" dirty="0" err="1" smtClean="0"/>
              <a:t>kryptosystému</a:t>
            </a:r>
            <a:endParaRPr lang="sk-SK" dirty="0" smtClean="0"/>
          </a:p>
          <a:p>
            <a:pPr marL="285750" indent="-285750"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Zástupný symbol dátumu 6"/>
          <p:cNvSpPr txBox="1">
            <a:spLocks/>
          </p:cNvSpPr>
          <p:nvPr/>
        </p:nvSpPr>
        <p:spPr>
          <a:xfrm>
            <a:off x="9446442" y="64420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15:43:32</a:t>
            </a:fld>
            <a:endParaRPr lang="sk-SK" sz="1400" dirty="0"/>
          </a:p>
        </p:txBody>
      </p:sp>
      <p:pic>
        <p:nvPicPr>
          <p:cNvPr id="10" name="Zástupný symbol obsahu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0" y="1502228"/>
            <a:ext cx="6214188" cy="3853543"/>
          </a:xfrm>
        </p:spPr>
      </p:pic>
      <p:sp>
        <p:nvSpPr>
          <p:cNvPr id="3" name="progressBar"/>
          <p:cNvSpPr/>
          <p:nvPr/>
        </p:nvSpPr>
        <p:spPr>
          <a:xfrm>
            <a:off x="0" y="6705600"/>
            <a:ext cx="831273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geNumber"/>
          <p:cNvSpPr txBox="1"/>
          <p:nvPr/>
        </p:nvSpPr>
        <p:spPr>
          <a:xfrm>
            <a:off x="323273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3/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05131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15:43:32</a:t>
            </a:fld>
            <a:endParaRPr lang="sk-SK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283368" y="71906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+mn-lt"/>
              </a:rPr>
              <a:t>Diffie</a:t>
            </a:r>
            <a:r>
              <a:rPr lang="en-US" b="1" dirty="0" smtClean="0">
                <a:latin typeface="+mn-lt"/>
              </a:rPr>
              <a:t>-Hellman</a:t>
            </a:r>
            <a:r>
              <a:rPr lang="en-US" b="1" dirty="0" smtClean="0"/>
              <a:t> - 1976</a:t>
            </a:r>
            <a:endParaRPr lang="en-US" b="1" dirty="0"/>
          </a:p>
        </p:txBody>
      </p:sp>
      <p:grpSp>
        <p:nvGrpSpPr>
          <p:cNvPr id="7" name="Skupina 6"/>
          <p:cNvGrpSpPr/>
          <p:nvPr/>
        </p:nvGrpSpPr>
        <p:grpSpPr>
          <a:xfrm>
            <a:off x="3172026" y="2663250"/>
            <a:ext cx="6079155" cy="1184940"/>
            <a:chOff x="2251895" y="1690688"/>
            <a:chExt cx="6079155" cy="1184940"/>
          </a:xfrm>
        </p:grpSpPr>
        <p:sp>
          <p:nvSpPr>
            <p:cNvPr id="9" name="BlokTextu 8"/>
            <p:cNvSpPr txBox="1"/>
            <p:nvPr/>
          </p:nvSpPr>
          <p:spPr>
            <a:xfrm>
              <a:off x="2550695" y="1690688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A</a:t>
              </a:r>
              <a:endParaRPr lang="en-US" sz="4000" dirty="0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7563853" y="1690688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B</a:t>
              </a:r>
              <a:endParaRPr lang="en-US" sz="4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BlokTextu 10"/>
                <p:cNvSpPr txBox="1"/>
                <p:nvPr/>
              </p:nvSpPr>
              <p:spPr>
                <a:xfrm>
                  <a:off x="2251895" y="2398574"/>
                  <a:ext cx="1078821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500" b="0" i="0" smtClean="0"/>
                          <m:t> </m:t>
                        </m:r>
                        <m:r>
                          <m:rPr>
                            <m:sty m:val="p"/>
                          </m:rPr>
                          <a:rPr lang="el-G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sz="2500" smtClean="0"/>
                              <m:t>ℤ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6" name="BlokTextu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1895" y="2398574"/>
                  <a:ext cx="1078821" cy="47705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BlokTextu 11"/>
                <p:cNvSpPr txBox="1"/>
                <p:nvPr/>
              </p:nvSpPr>
              <p:spPr>
                <a:xfrm>
                  <a:off x="7277877" y="2398574"/>
                  <a:ext cx="1053173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500" b="0" i="0" smtClean="0"/>
                          <m:t>y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sz="2500" smtClean="0"/>
                              <m:t>ℤ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7" name="BlokTextu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7877" y="2398574"/>
                  <a:ext cx="1053173" cy="4770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BlokTextu 12"/>
              <p:cNvSpPr txBox="1"/>
              <p:nvPr/>
            </p:nvSpPr>
            <p:spPr>
              <a:xfrm>
                <a:off x="1283368" y="1930157"/>
                <a:ext cx="3777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BlokText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68" y="1930157"/>
                <a:ext cx="377731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262" t="-4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Rovná spojnica 13"/>
          <p:cNvCxnSpPr>
            <a:stCxn id="11" idx="2"/>
          </p:cNvCxnSpPr>
          <p:nvPr/>
        </p:nvCxnSpPr>
        <p:spPr>
          <a:xfrm>
            <a:off x="3711437" y="3848190"/>
            <a:ext cx="10331" cy="21836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8724594" y="3848190"/>
            <a:ext cx="10331" cy="21836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>
            <a:off x="3721768" y="4325244"/>
            <a:ext cx="5002826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BlokTextu 16"/>
              <p:cNvSpPr txBox="1"/>
              <p:nvPr/>
            </p:nvSpPr>
            <p:spPr>
              <a:xfrm>
                <a:off x="5534527" y="3848190"/>
                <a:ext cx="11914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BlokTextu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527" y="3848190"/>
                <a:ext cx="119141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ovná spojnica 17"/>
          <p:cNvCxnSpPr/>
          <p:nvPr/>
        </p:nvCxnSpPr>
        <p:spPr>
          <a:xfrm>
            <a:off x="3732099" y="5215581"/>
            <a:ext cx="5002826" cy="0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lokTextu 18"/>
              <p:cNvSpPr txBox="1"/>
              <p:nvPr/>
            </p:nvSpPr>
            <p:spPr>
              <a:xfrm>
                <a:off x="5534527" y="4753916"/>
                <a:ext cx="1194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BlokText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527" y="4753916"/>
                <a:ext cx="1194879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rogressBar"/>
          <p:cNvSpPr/>
          <p:nvPr/>
        </p:nvSpPr>
        <p:spPr>
          <a:xfrm>
            <a:off x="0" y="6705600"/>
            <a:ext cx="8312727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geNumber"/>
          <p:cNvSpPr txBox="1"/>
          <p:nvPr/>
        </p:nvSpPr>
        <p:spPr>
          <a:xfrm>
            <a:off x="7804727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30/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5767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15:43:32</a:t>
            </a:fld>
            <a:endParaRPr lang="sk-SK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283368" y="71906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+mn-lt"/>
              </a:rPr>
              <a:t>Diffie</a:t>
            </a:r>
            <a:r>
              <a:rPr lang="en-US" b="1" dirty="0" smtClean="0">
                <a:latin typeface="+mn-lt"/>
              </a:rPr>
              <a:t>-Hellman</a:t>
            </a:r>
            <a:r>
              <a:rPr lang="en-US" b="1" dirty="0" smtClean="0"/>
              <a:t> </a:t>
            </a:r>
            <a:r>
              <a:rPr lang="en-US" b="1" dirty="0"/>
              <a:t>– </a:t>
            </a:r>
            <a:r>
              <a:rPr lang="en-US" b="1" dirty="0" smtClean="0"/>
              <a:t>1976</a:t>
            </a:r>
            <a:endParaRPr lang="en-US" b="1" dirty="0"/>
          </a:p>
        </p:txBody>
      </p:sp>
      <p:grpSp>
        <p:nvGrpSpPr>
          <p:cNvPr id="7" name="Skupina 6"/>
          <p:cNvGrpSpPr/>
          <p:nvPr/>
        </p:nvGrpSpPr>
        <p:grpSpPr>
          <a:xfrm>
            <a:off x="3172026" y="2663250"/>
            <a:ext cx="6079155" cy="1184940"/>
            <a:chOff x="2251895" y="1690688"/>
            <a:chExt cx="6079155" cy="1184940"/>
          </a:xfrm>
        </p:grpSpPr>
        <p:sp>
          <p:nvSpPr>
            <p:cNvPr id="9" name="BlokTextu 8"/>
            <p:cNvSpPr txBox="1"/>
            <p:nvPr/>
          </p:nvSpPr>
          <p:spPr>
            <a:xfrm>
              <a:off x="2550695" y="1690688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A</a:t>
              </a:r>
              <a:endParaRPr lang="en-US" sz="4000" dirty="0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7563853" y="1690688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B</a:t>
              </a:r>
              <a:endParaRPr lang="en-US" sz="4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BlokTextu 10"/>
                <p:cNvSpPr txBox="1"/>
                <p:nvPr/>
              </p:nvSpPr>
              <p:spPr>
                <a:xfrm>
                  <a:off x="2251895" y="2398574"/>
                  <a:ext cx="1078821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500" b="0" i="0" smtClean="0"/>
                          <m:t> </m:t>
                        </m:r>
                        <m:r>
                          <m:rPr>
                            <m:sty m:val="p"/>
                          </m:rPr>
                          <a:rPr lang="el-G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sz="2500" smtClean="0"/>
                              <m:t>ℤ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6" name="BlokTextu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1895" y="2398574"/>
                  <a:ext cx="1078821" cy="47705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BlokTextu 11"/>
                <p:cNvSpPr txBox="1"/>
                <p:nvPr/>
              </p:nvSpPr>
              <p:spPr>
                <a:xfrm>
                  <a:off x="7277877" y="2398574"/>
                  <a:ext cx="1053173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500" b="0" i="0" smtClean="0"/>
                          <m:t>y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sz="2500" smtClean="0"/>
                              <m:t>ℤ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7" name="BlokTextu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7877" y="2398574"/>
                  <a:ext cx="1053173" cy="4770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BlokTextu 12"/>
              <p:cNvSpPr txBox="1"/>
              <p:nvPr/>
            </p:nvSpPr>
            <p:spPr>
              <a:xfrm>
                <a:off x="1283368" y="1930157"/>
                <a:ext cx="3777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BlokText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68" y="1930157"/>
                <a:ext cx="377731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262" t="-4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Rovná spojnica 13"/>
          <p:cNvCxnSpPr>
            <a:stCxn id="11" idx="2"/>
          </p:cNvCxnSpPr>
          <p:nvPr/>
        </p:nvCxnSpPr>
        <p:spPr>
          <a:xfrm>
            <a:off x="3711437" y="3848190"/>
            <a:ext cx="10331" cy="21836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8724594" y="3848190"/>
            <a:ext cx="10331" cy="21836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>
            <a:off x="3721768" y="4325244"/>
            <a:ext cx="5002826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BlokTextu 16"/>
              <p:cNvSpPr txBox="1"/>
              <p:nvPr/>
            </p:nvSpPr>
            <p:spPr>
              <a:xfrm>
                <a:off x="5534527" y="3848190"/>
                <a:ext cx="11914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BlokTextu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527" y="3848190"/>
                <a:ext cx="119141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ovná spojnica 17"/>
          <p:cNvCxnSpPr/>
          <p:nvPr/>
        </p:nvCxnSpPr>
        <p:spPr>
          <a:xfrm>
            <a:off x="3732099" y="5215581"/>
            <a:ext cx="5002826" cy="0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lokTextu 18"/>
              <p:cNvSpPr txBox="1"/>
              <p:nvPr/>
            </p:nvSpPr>
            <p:spPr>
              <a:xfrm>
                <a:off x="5534527" y="4753916"/>
                <a:ext cx="1194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BlokText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527" y="4753916"/>
                <a:ext cx="1194879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lokTextu 19"/>
              <p:cNvSpPr txBox="1"/>
              <p:nvPr/>
            </p:nvSpPr>
            <p:spPr>
              <a:xfrm>
                <a:off x="5625741" y="5570167"/>
                <a:ext cx="13785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BlokTextu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41" y="5570167"/>
                <a:ext cx="1378583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BlokTextu 20"/>
              <p:cNvSpPr txBox="1"/>
              <p:nvPr/>
            </p:nvSpPr>
            <p:spPr>
              <a:xfrm>
                <a:off x="1283368" y="5584261"/>
                <a:ext cx="20286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BlokTextu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68" y="5584261"/>
                <a:ext cx="2028697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BlokTextu 21"/>
              <p:cNvSpPr txBox="1"/>
              <p:nvPr/>
            </p:nvSpPr>
            <p:spPr>
              <a:xfrm>
                <a:off x="9218703" y="5570165"/>
                <a:ext cx="21257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BlokTextu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703" y="5570165"/>
                <a:ext cx="2125775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rogressBar"/>
          <p:cNvSpPr/>
          <p:nvPr/>
        </p:nvSpPr>
        <p:spPr>
          <a:xfrm>
            <a:off x="0" y="6705600"/>
            <a:ext cx="8589818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geNumber"/>
          <p:cNvSpPr txBox="1"/>
          <p:nvPr/>
        </p:nvSpPr>
        <p:spPr>
          <a:xfrm>
            <a:off x="8081818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31/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8973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15:43:32</a:t>
            </a:fld>
            <a:endParaRPr lang="sk-SK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283368" y="71906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+mn-lt"/>
              </a:rPr>
              <a:t>Diffie</a:t>
            </a:r>
            <a:r>
              <a:rPr lang="en-US" b="1" dirty="0" smtClean="0">
                <a:latin typeface="+mn-lt"/>
              </a:rPr>
              <a:t>-Hellman</a:t>
            </a:r>
            <a:r>
              <a:rPr lang="en-US" b="1" dirty="0" smtClean="0"/>
              <a:t> – 1976</a:t>
            </a:r>
          </a:p>
          <a:p>
            <a:r>
              <a:rPr lang="en-US" b="1" dirty="0" smtClean="0"/>
              <a:t>Man-in-the-middle attack</a:t>
            </a:r>
            <a:endParaRPr lang="en-US" b="1" dirty="0"/>
          </a:p>
        </p:txBody>
      </p:sp>
      <p:grpSp>
        <p:nvGrpSpPr>
          <p:cNvPr id="7" name="Skupina 6"/>
          <p:cNvGrpSpPr/>
          <p:nvPr/>
        </p:nvGrpSpPr>
        <p:grpSpPr>
          <a:xfrm>
            <a:off x="3172026" y="2663250"/>
            <a:ext cx="6079155" cy="1184940"/>
            <a:chOff x="2251895" y="1690688"/>
            <a:chExt cx="6079155" cy="1184940"/>
          </a:xfrm>
        </p:grpSpPr>
        <p:sp>
          <p:nvSpPr>
            <p:cNvPr id="9" name="BlokTextu 8"/>
            <p:cNvSpPr txBox="1"/>
            <p:nvPr/>
          </p:nvSpPr>
          <p:spPr>
            <a:xfrm>
              <a:off x="2550695" y="1690688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A</a:t>
              </a:r>
              <a:endParaRPr lang="en-US" sz="4000" dirty="0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7563853" y="1690688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B</a:t>
              </a:r>
              <a:endParaRPr lang="en-US" sz="4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BlokTextu 10"/>
                <p:cNvSpPr txBox="1"/>
                <p:nvPr/>
              </p:nvSpPr>
              <p:spPr>
                <a:xfrm>
                  <a:off x="2251895" y="2398574"/>
                  <a:ext cx="1078821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500" b="0" i="0" smtClean="0"/>
                          <m:t> </m:t>
                        </m:r>
                        <m:r>
                          <m:rPr>
                            <m:sty m:val="p"/>
                          </m:rPr>
                          <a:rPr lang="el-G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sz="2500" smtClean="0"/>
                              <m:t>ℤ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6" name="BlokTextu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1895" y="2398574"/>
                  <a:ext cx="1078821" cy="47705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BlokTextu 11"/>
                <p:cNvSpPr txBox="1"/>
                <p:nvPr/>
              </p:nvSpPr>
              <p:spPr>
                <a:xfrm>
                  <a:off x="7277877" y="2398574"/>
                  <a:ext cx="1053173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500" b="0" i="0" smtClean="0"/>
                          <m:t>y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sz="2500" smtClean="0"/>
                              <m:t>ℤ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7" name="BlokTextu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7877" y="2398574"/>
                  <a:ext cx="1053173" cy="4770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BlokTextu 12"/>
              <p:cNvSpPr txBox="1"/>
              <p:nvPr/>
            </p:nvSpPr>
            <p:spPr>
              <a:xfrm>
                <a:off x="1283368" y="1930157"/>
                <a:ext cx="3777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BlokText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68" y="1930157"/>
                <a:ext cx="377731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262" t="-4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Rovná spojnica 13"/>
          <p:cNvCxnSpPr>
            <a:stCxn id="11" idx="2"/>
          </p:cNvCxnSpPr>
          <p:nvPr/>
        </p:nvCxnSpPr>
        <p:spPr>
          <a:xfrm>
            <a:off x="3711437" y="3848190"/>
            <a:ext cx="10331" cy="21836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8724594" y="3848190"/>
            <a:ext cx="10331" cy="21836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5833810" y="2663250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BlokTextu 16"/>
              <p:cNvSpPr txBox="1"/>
              <p:nvPr/>
            </p:nvSpPr>
            <p:spPr>
              <a:xfrm>
                <a:off x="5541563" y="3371136"/>
                <a:ext cx="116217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en-US" sz="2500" b="0" i="0" smtClean="0"/>
                        <m:t> </m:t>
                      </m:r>
                      <m:r>
                        <m:rPr>
                          <m:sty m:val="p"/>
                        </m:rPr>
                        <a:rPr lang="el-G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r>
                        <m:rPr>
                          <m:nor/>
                        </m:rPr>
                        <a:rPr lang="en-US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sk-SK" sz="2500" smtClean="0"/>
                            <m:t>ℤ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7" name="BlokTextu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563" y="3371136"/>
                <a:ext cx="1162178" cy="4770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rogressBar"/>
          <p:cNvSpPr/>
          <p:nvPr/>
        </p:nvSpPr>
        <p:spPr>
          <a:xfrm>
            <a:off x="0" y="6705600"/>
            <a:ext cx="8866909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geNumber"/>
          <p:cNvSpPr txBox="1"/>
          <p:nvPr/>
        </p:nvSpPr>
        <p:spPr>
          <a:xfrm>
            <a:off x="8358909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32/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44387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15:43:32</a:t>
            </a:fld>
            <a:endParaRPr lang="sk-SK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283368" y="71906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+mn-lt"/>
              </a:rPr>
              <a:t>Diffie</a:t>
            </a:r>
            <a:r>
              <a:rPr lang="en-US" b="1" dirty="0" smtClean="0">
                <a:latin typeface="+mn-lt"/>
              </a:rPr>
              <a:t>-Hellman</a:t>
            </a:r>
            <a:r>
              <a:rPr lang="en-US" b="1" dirty="0" smtClean="0"/>
              <a:t> – 1976</a:t>
            </a:r>
          </a:p>
          <a:p>
            <a:r>
              <a:rPr lang="en-US" b="1" dirty="0" smtClean="0"/>
              <a:t>Man-in-the-middle attack</a:t>
            </a:r>
            <a:endParaRPr lang="en-US" b="1" dirty="0"/>
          </a:p>
        </p:txBody>
      </p:sp>
      <p:grpSp>
        <p:nvGrpSpPr>
          <p:cNvPr id="7" name="Skupina 6"/>
          <p:cNvGrpSpPr/>
          <p:nvPr/>
        </p:nvGrpSpPr>
        <p:grpSpPr>
          <a:xfrm>
            <a:off x="3172026" y="2663250"/>
            <a:ext cx="6079155" cy="1184940"/>
            <a:chOff x="2251895" y="1690688"/>
            <a:chExt cx="6079155" cy="1184940"/>
          </a:xfrm>
        </p:grpSpPr>
        <p:sp>
          <p:nvSpPr>
            <p:cNvPr id="9" name="BlokTextu 8"/>
            <p:cNvSpPr txBox="1"/>
            <p:nvPr/>
          </p:nvSpPr>
          <p:spPr>
            <a:xfrm>
              <a:off x="2550695" y="1690688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A</a:t>
              </a:r>
              <a:endParaRPr lang="en-US" sz="4000" dirty="0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7563853" y="1690688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B</a:t>
              </a:r>
              <a:endParaRPr lang="en-US" sz="4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BlokTextu 10"/>
                <p:cNvSpPr txBox="1"/>
                <p:nvPr/>
              </p:nvSpPr>
              <p:spPr>
                <a:xfrm>
                  <a:off x="2251895" y="2398574"/>
                  <a:ext cx="1078821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500" b="0" i="0" smtClean="0"/>
                          <m:t> </m:t>
                        </m:r>
                        <m:r>
                          <m:rPr>
                            <m:sty m:val="p"/>
                          </m:rPr>
                          <a:rPr lang="el-G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sz="2500" smtClean="0"/>
                              <m:t>ℤ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6" name="BlokTextu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1895" y="2398574"/>
                  <a:ext cx="1078821" cy="47705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BlokTextu 11"/>
                <p:cNvSpPr txBox="1"/>
                <p:nvPr/>
              </p:nvSpPr>
              <p:spPr>
                <a:xfrm>
                  <a:off x="7277877" y="2398574"/>
                  <a:ext cx="1053173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500" b="0" i="0" smtClean="0"/>
                          <m:t>y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sz="2500" smtClean="0"/>
                              <m:t>ℤ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7" name="BlokTextu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7877" y="2398574"/>
                  <a:ext cx="1053173" cy="4770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BlokTextu 12"/>
              <p:cNvSpPr txBox="1"/>
              <p:nvPr/>
            </p:nvSpPr>
            <p:spPr>
              <a:xfrm>
                <a:off x="1283368" y="1930157"/>
                <a:ext cx="3777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BlokText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68" y="1930157"/>
                <a:ext cx="377731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262" t="-4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Rovná spojnica 13"/>
          <p:cNvCxnSpPr>
            <a:stCxn id="11" idx="2"/>
          </p:cNvCxnSpPr>
          <p:nvPr/>
        </p:nvCxnSpPr>
        <p:spPr>
          <a:xfrm>
            <a:off x="3711437" y="3848190"/>
            <a:ext cx="10331" cy="21836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8724594" y="3848190"/>
            <a:ext cx="10331" cy="21836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 flipV="1">
            <a:off x="3721768" y="4309855"/>
            <a:ext cx="1903973" cy="15389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BlokTextu 16"/>
              <p:cNvSpPr txBox="1"/>
              <p:nvPr/>
            </p:nvSpPr>
            <p:spPr>
              <a:xfrm>
                <a:off x="4170288" y="3848190"/>
                <a:ext cx="11914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BlokTextu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288" y="3848190"/>
                <a:ext cx="119141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BlokTextu 17"/>
          <p:cNvSpPr txBox="1"/>
          <p:nvPr/>
        </p:nvSpPr>
        <p:spPr>
          <a:xfrm>
            <a:off x="5833810" y="2663250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lokTextu 18"/>
              <p:cNvSpPr txBox="1"/>
              <p:nvPr/>
            </p:nvSpPr>
            <p:spPr>
              <a:xfrm>
                <a:off x="5541563" y="3371136"/>
                <a:ext cx="116217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en-US" sz="2500" b="0" i="0" smtClean="0"/>
                        <m:t> </m:t>
                      </m:r>
                      <m:r>
                        <m:rPr>
                          <m:sty m:val="p"/>
                        </m:rPr>
                        <a:rPr lang="el-G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r>
                        <m:rPr>
                          <m:nor/>
                        </m:rPr>
                        <a:rPr lang="en-US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sk-SK" sz="2500" smtClean="0"/>
                            <m:t>ℤ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9" name="BlokText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563" y="3371136"/>
                <a:ext cx="1162178" cy="4770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rogressBar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geNumber"/>
          <p:cNvSpPr txBox="1"/>
          <p:nvPr/>
        </p:nvSpPr>
        <p:spPr>
          <a:xfrm>
            <a:off x="8636000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33/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24353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15:43:32</a:t>
            </a:fld>
            <a:endParaRPr lang="sk-SK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283368" y="71906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+mn-lt"/>
              </a:rPr>
              <a:t>Diffie</a:t>
            </a:r>
            <a:r>
              <a:rPr lang="en-US" b="1" dirty="0" smtClean="0">
                <a:latin typeface="+mn-lt"/>
              </a:rPr>
              <a:t>-Hellman</a:t>
            </a:r>
            <a:r>
              <a:rPr lang="en-US" b="1" dirty="0" smtClean="0"/>
              <a:t> – 1976</a:t>
            </a:r>
          </a:p>
          <a:p>
            <a:r>
              <a:rPr lang="en-US" b="1" dirty="0" smtClean="0"/>
              <a:t>Man-in-the-middle attack</a:t>
            </a:r>
            <a:endParaRPr lang="en-US" b="1" dirty="0"/>
          </a:p>
        </p:txBody>
      </p:sp>
      <p:grpSp>
        <p:nvGrpSpPr>
          <p:cNvPr id="7" name="Skupina 6"/>
          <p:cNvGrpSpPr/>
          <p:nvPr/>
        </p:nvGrpSpPr>
        <p:grpSpPr>
          <a:xfrm>
            <a:off x="3172026" y="2663250"/>
            <a:ext cx="6079155" cy="1184940"/>
            <a:chOff x="2251895" y="1690688"/>
            <a:chExt cx="6079155" cy="1184940"/>
          </a:xfrm>
        </p:grpSpPr>
        <p:sp>
          <p:nvSpPr>
            <p:cNvPr id="9" name="BlokTextu 8"/>
            <p:cNvSpPr txBox="1"/>
            <p:nvPr/>
          </p:nvSpPr>
          <p:spPr>
            <a:xfrm>
              <a:off x="2550695" y="1690688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A</a:t>
              </a:r>
              <a:endParaRPr lang="en-US" sz="4000" dirty="0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7563853" y="1690688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B</a:t>
              </a:r>
              <a:endParaRPr lang="en-US" sz="4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BlokTextu 10"/>
                <p:cNvSpPr txBox="1"/>
                <p:nvPr/>
              </p:nvSpPr>
              <p:spPr>
                <a:xfrm>
                  <a:off x="2251895" y="2398574"/>
                  <a:ext cx="1078821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500" b="0" i="0" smtClean="0"/>
                          <m:t> </m:t>
                        </m:r>
                        <m:r>
                          <m:rPr>
                            <m:sty m:val="p"/>
                          </m:rPr>
                          <a:rPr lang="el-G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sz="2500" smtClean="0"/>
                              <m:t>ℤ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46" name="BlokTextu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1895" y="2398574"/>
                  <a:ext cx="1078821" cy="47705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BlokTextu 11"/>
                <p:cNvSpPr txBox="1"/>
                <p:nvPr/>
              </p:nvSpPr>
              <p:spPr>
                <a:xfrm>
                  <a:off x="7277877" y="2398574"/>
                  <a:ext cx="1053173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500" b="0" i="0" smtClean="0"/>
                          <m:t>y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sz="2500" smtClean="0"/>
                              <m:t>ℤ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47" name="BlokTextu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7877" y="2398574"/>
                  <a:ext cx="1053173" cy="4770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BlokTextu 12"/>
              <p:cNvSpPr txBox="1"/>
              <p:nvPr/>
            </p:nvSpPr>
            <p:spPr>
              <a:xfrm>
                <a:off x="1283368" y="1930157"/>
                <a:ext cx="3777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BlokText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68" y="1930157"/>
                <a:ext cx="377731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262" t="-4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Rovná spojnica 13"/>
          <p:cNvCxnSpPr>
            <a:stCxn id="11" idx="2"/>
          </p:cNvCxnSpPr>
          <p:nvPr/>
        </p:nvCxnSpPr>
        <p:spPr>
          <a:xfrm>
            <a:off x="3711437" y="3848190"/>
            <a:ext cx="10331" cy="21836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8724594" y="3848190"/>
            <a:ext cx="10331" cy="21836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 flipV="1">
            <a:off x="3721768" y="4309855"/>
            <a:ext cx="1903973" cy="15389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BlokTextu 16"/>
              <p:cNvSpPr txBox="1"/>
              <p:nvPr/>
            </p:nvSpPr>
            <p:spPr>
              <a:xfrm>
                <a:off x="4170288" y="3848190"/>
                <a:ext cx="11914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BlokTextu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288" y="3848190"/>
                <a:ext cx="119141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BlokTextu 17"/>
          <p:cNvSpPr txBox="1"/>
          <p:nvPr/>
        </p:nvSpPr>
        <p:spPr>
          <a:xfrm>
            <a:off x="5833810" y="2663250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lokTextu 18"/>
              <p:cNvSpPr txBox="1"/>
              <p:nvPr/>
            </p:nvSpPr>
            <p:spPr>
              <a:xfrm>
                <a:off x="5541563" y="3371136"/>
                <a:ext cx="116217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en-US" sz="2500" b="0" i="0" smtClean="0"/>
                        <m:t> </m:t>
                      </m:r>
                      <m:r>
                        <m:rPr>
                          <m:sty m:val="p"/>
                        </m:rPr>
                        <a:rPr lang="el-G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r>
                        <m:rPr>
                          <m:nor/>
                        </m:rPr>
                        <a:rPr lang="en-US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sk-SK" sz="2500" smtClean="0"/>
                            <m:t>ℤ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9" name="BlokText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563" y="3371136"/>
                <a:ext cx="1162178" cy="4770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Rovná spojnica 19"/>
          <p:cNvCxnSpPr/>
          <p:nvPr/>
        </p:nvCxnSpPr>
        <p:spPr>
          <a:xfrm flipV="1">
            <a:off x="6801548" y="4325244"/>
            <a:ext cx="1903973" cy="15389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BlokTextu 20"/>
              <p:cNvSpPr txBox="1"/>
              <p:nvPr/>
            </p:nvSpPr>
            <p:spPr>
              <a:xfrm>
                <a:off x="6738338" y="3863579"/>
                <a:ext cx="1338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BlokTextu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338" y="3863579"/>
                <a:ext cx="1338187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rogressBar"/>
          <p:cNvSpPr/>
          <p:nvPr/>
        </p:nvSpPr>
        <p:spPr>
          <a:xfrm>
            <a:off x="0" y="6705600"/>
            <a:ext cx="9421091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geNumber"/>
          <p:cNvSpPr txBox="1"/>
          <p:nvPr/>
        </p:nvSpPr>
        <p:spPr>
          <a:xfrm>
            <a:off x="8913091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34/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11801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15:43:32</a:t>
            </a:fld>
            <a:endParaRPr lang="sk-SK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283368" y="71906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+mn-lt"/>
              </a:rPr>
              <a:t>Diffie</a:t>
            </a:r>
            <a:r>
              <a:rPr lang="en-US" b="1" dirty="0" smtClean="0">
                <a:latin typeface="+mn-lt"/>
              </a:rPr>
              <a:t>-Hellman</a:t>
            </a:r>
            <a:r>
              <a:rPr lang="en-US" b="1" dirty="0" smtClean="0"/>
              <a:t> – 1976</a:t>
            </a:r>
          </a:p>
          <a:p>
            <a:r>
              <a:rPr lang="en-US" b="1" dirty="0" smtClean="0"/>
              <a:t>Man-in-the-middle attack</a:t>
            </a:r>
            <a:endParaRPr lang="en-US" b="1" dirty="0"/>
          </a:p>
        </p:txBody>
      </p:sp>
      <p:grpSp>
        <p:nvGrpSpPr>
          <p:cNvPr id="7" name="Skupina 6"/>
          <p:cNvGrpSpPr/>
          <p:nvPr/>
        </p:nvGrpSpPr>
        <p:grpSpPr>
          <a:xfrm>
            <a:off x="3172026" y="2663250"/>
            <a:ext cx="6079155" cy="1184940"/>
            <a:chOff x="2251895" y="1690688"/>
            <a:chExt cx="6079155" cy="1184940"/>
          </a:xfrm>
        </p:grpSpPr>
        <p:sp>
          <p:nvSpPr>
            <p:cNvPr id="9" name="BlokTextu 8"/>
            <p:cNvSpPr txBox="1"/>
            <p:nvPr/>
          </p:nvSpPr>
          <p:spPr>
            <a:xfrm>
              <a:off x="2550695" y="1690688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A</a:t>
              </a:r>
              <a:endParaRPr lang="en-US" sz="4000" dirty="0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7563853" y="1690688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B</a:t>
              </a:r>
              <a:endParaRPr lang="en-US" sz="4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BlokTextu 10"/>
                <p:cNvSpPr txBox="1"/>
                <p:nvPr/>
              </p:nvSpPr>
              <p:spPr>
                <a:xfrm>
                  <a:off x="2251895" y="2398574"/>
                  <a:ext cx="1078821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500" b="0" i="0" smtClean="0"/>
                          <m:t> </m:t>
                        </m:r>
                        <m:r>
                          <m:rPr>
                            <m:sty m:val="p"/>
                          </m:rPr>
                          <a:rPr lang="el-G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sz="2500" smtClean="0"/>
                              <m:t>ℤ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6" name="BlokTextu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1895" y="2398574"/>
                  <a:ext cx="1078821" cy="47705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BlokTextu 11"/>
                <p:cNvSpPr txBox="1"/>
                <p:nvPr/>
              </p:nvSpPr>
              <p:spPr>
                <a:xfrm>
                  <a:off x="7277877" y="2398574"/>
                  <a:ext cx="1053173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500" b="0" i="0" smtClean="0"/>
                          <m:t>y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sz="2500" smtClean="0"/>
                              <m:t>ℤ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7" name="BlokTextu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7877" y="2398574"/>
                  <a:ext cx="1053173" cy="4770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BlokTextu 12"/>
              <p:cNvSpPr txBox="1"/>
              <p:nvPr/>
            </p:nvSpPr>
            <p:spPr>
              <a:xfrm>
                <a:off x="1283368" y="1930157"/>
                <a:ext cx="3777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BlokText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68" y="1930157"/>
                <a:ext cx="377731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262" t="-4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Rovná spojnica 13"/>
          <p:cNvCxnSpPr>
            <a:stCxn id="11" idx="2"/>
          </p:cNvCxnSpPr>
          <p:nvPr/>
        </p:nvCxnSpPr>
        <p:spPr>
          <a:xfrm>
            <a:off x="3711437" y="3848190"/>
            <a:ext cx="10331" cy="21836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8724594" y="3848190"/>
            <a:ext cx="10331" cy="21836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 flipV="1">
            <a:off x="3721768" y="4309855"/>
            <a:ext cx="1903973" cy="15389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BlokTextu 16"/>
              <p:cNvSpPr txBox="1"/>
              <p:nvPr/>
            </p:nvSpPr>
            <p:spPr>
              <a:xfrm>
                <a:off x="4170288" y="3848190"/>
                <a:ext cx="11914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BlokTextu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288" y="3848190"/>
                <a:ext cx="119141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BlokTextu 17"/>
          <p:cNvSpPr txBox="1"/>
          <p:nvPr/>
        </p:nvSpPr>
        <p:spPr>
          <a:xfrm>
            <a:off x="5833810" y="2663250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lokTextu 18"/>
              <p:cNvSpPr txBox="1"/>
              <p:nvPr/>
            </p:nvSpPr>
            <p:spPr>
              <a:xfrm>
                <a:off x="5541563" y="3371136"/>
                <a:ext cx="116217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en-US" sz="2500" b="0" i="0" smtClean="0"/>
                        <m:t> </m:t>
                      </m:r>
                      <m:r>
                        <m:rPr>
                          <m:sty m:val="p"/>
                        </m:rPr>
                        <a:rPr lang="el-G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r>
                        <m:rPr>
                          <m:nor/>
                        </m:rPr>
                        <a:rPr lang="en-US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sk-SK" sz="2500" smtClean="0"/>
                            <m:t>ℤ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9" name="BlokText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563" y="3371136"/>
                <a:ext cx="1162178" cy="4770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Rovná spojnica 19"/>
          <p:cNvCxnSpPr/>
          <p:nvPr/>
        </p:nvCxnSpPr>
        <p:spPr>
          <a:xfrm flipV="1">
            <a:off x="6801548" y="4325244"/>
            <a:ext cx="1903973" cy="15389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BlokTextu 20"/>
              <p:cNvSpPr txBox="1"/>
              <p:nvPr/>
            </p:nvSpPr>
            <p:spPr>
              <a:xfrm>
                <a:off x="6738338" y="3863579"/>
                <a:ext cx="1338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BlokTextu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338" y="3863579"/>
                <a:ext cx="1338187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BlokTextu 21"/>
              <p:cNvSpPr txBox="1"/>
              <p:nvPr/>
            </p:nvSpPr>
            <p:spPr>
              <a:xfrm>
                <a:off x="6801548" y="4654147"/>
                <a:ext cx="1194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BlokTextu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548" y="4654147"/>
                <a:ext cx="1194879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Rovná spojnica 22"/>
          <p:cNvCxnSpPr/>
          <p:nvPr/>
        </p:nvCxnSpPr>
        <p:spPr>
          <a:xfrm flipV="1">
            <a:off x="6830952" y="5077724"/>
            <a:ext cx="1903973" cy="15389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rogressBar"/>
          <p:cNvSpPr/>
          <p:nvPr/>
        </p:nvSpPr>
        <p:spPr>
          <a:xfrm>
            <a:off x="0" y="6705600"/>
            <a:ext cx="9698182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geNumber"/>
          <p:cNvSpPr txBox="1"/>
          <p:nvPr/>
        </p:nvSpPr>
        <p:spPr>
          <a:xfrm>
            <a:off x="9190182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35/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80098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15:43:32</a:t>
            </a:fld>
            <a:endParaRPr lang="sk-SK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283368" y="71906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+mn-lt"/>
              </a:rPr>
              <a:t>Diffie</a:t>
            </a:r>
            <a:r>
              <a:rPr lang="en-US" b="1" dirty="0" smtClean="0">
                <a:latin typeface="+mn-lt"/>
              </a:rPr>
              <a:t>-Hellman</a:t>
            </a:r>
            <a:r>
              <a:rPr lang="en-US" b="1" dirty="0" smtClean="0"/>
              <a:t> – 1976</a:t>
            </a:r>
          </a:p>
          <a:p>
            <a:r>
              <a:rPr lang="en-US" b="1" dirty="0" smtClean="0"/>
              <a:t>Man-in-the-middle attack</a:t>
            </a:r>
            <a:endParaRPr lang="en-US" b="1" dirty="0"/>
          </a:p>
        </p:txBody>
      </p:sp>
      <p:grpSp>
        <p:nvGrpSpPr>
          <p:cNvPr id="7" name="Skupina 6"/>
          <p:cNvGrpSpPr/>
          <p:nvPr/>
        </p:nvGrpSpPr>
        <p:grpSpPr>
          <a:xfrm>
            <a:off x="3172026" y="2663250"/>
            <a:ext cx="6079155" cy="1184940"/>
            <a:chOff x="2251895" y="1690688"/>
            <a:chExt cx="6079155" cy="1184940"/>
          </a:xfrm>
        </p:grpSpPr>
        <p:sp>
          <p:nvSpPr>
            <p:cNvPr id="9" name="BlokTextu 8"/>
            <p:cNvSpPr txBox="1"/>
            <p:nvPr/>
          </p:nvSpPr>
          <p:spPr>
            <a:xfrm>
              <a:off x="2550695" y="1690688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A</a:t>
              </a:r>
              <a:endParaRPr lang="en-US" sz="4000" dirty="0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7563853" y="1690688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B</a:t>
              </a:r>
              <a:endParaRPr lang="en-US" sz="4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BlokTextu 10"/>
                <p:cNvSpPr txBox="1"/>
                <p:nvPr/>
              </p:nvSpPr>
              <p:spPr>
                <a:xfrm>
                  <a:off x="2251895" y="2398574"/>
                  <a:ext cx="1078821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500" b="0" i="0" smtClean="0"/>
                          <m:t> </m:t>
                        </m:r>
                        <m:r>
                          <m:rPr>
                            <m:sty m:val="p"/>
                          </m:rPr>
                          <a:rPr lang="el-G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sz="2500" smtClean="0"/>
                              <m:t>ℤ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6" name="BlokTextu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1895" y="2398574"/>
                  <a:ext cx="1078821" cy="47705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BlokTextu 11"/>
                <p:cNvSpPr txBox="1"/>
                <p:nvPr/>
              </p:nvSpPr>
              <p:spPr>
                <a:xfrm>
                  <a:off x="7277877" y="2398574"/>
                  <a:ext cx="1053173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500" b="0" i="0" smtClean="0"/>
                          <m:t>y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sz="2500" smtClean="0"/>
                              <m:t>ℤ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7" name="BlokTextu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7877" y="2398574"/>
                  <a:ext cx="1053173" cy="4770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BlokTextu 12"/>
              <p:cNvSpPr txBox="1"/>
              <p:nvPr/>
            </p:nvSpPr>
            <p:spPr>
              <a:xfrm>
                <a:off x="1283368" y="1930157"/>
                <a:ext cx="3777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BlokText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68" y="1930157"/>
                <a:ext cx="377731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262" t="-4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Rovná spojnica 13"/>
          <p:cNvCxnSpPr>
            <a:stCxn id="11" idx="2"/>
          </p:cNvCxnSpPr>
          <p:nvPr/>
        </p:nvCxnSpPr>
        <p:spPr>
          <a:xfrm>
            <a:off x="3711437" y="3848190"/>
            <a:ext cx="10331" cy="21836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8724594" y="3848190"/>
            <a:ext cx="10331" cy="21836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 flipV="1">
            <a:off x="3721768" y="4309855"/>
            <a:ext cx="1903973" cy="15389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BlokTextu 16"/>
              <p:cNvSpPr txBox="1"/>
              <p:nvPr/>
            </p:nvSpPr>
            <p:spPr>
              <a:xfrm>
                <a:off x="4170288" y="3848190"/>
                <a:ext cx="11914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BlokTextu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288" y="3848190"/>
                <a:ext cx="119141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BlokTextu 17"/>
          <p:cNvSpPr txBox="1"/>
          <p:nvPr/>
        </p:nvSpPr>
        <p:spPr>
          <a:xfrm>
            <a:off x="5833810" y="2663250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lokTextu 18"/>
              <p:cNvSpPr txBox="1"/>
              <p:nvPr/>
            </p:nvSpPr>
            <p:spPr>
              <a:xfrm>
                <a:off x="5541563" y="3371136"/>
                <a:ext cx="116217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en-US" sz="2500" b="0" i="0" smtClean="0"/>
                        <m:t> </m:t>
                      </m:r>
                      <m:r>
                        <m:rPr>
                          <m:sty m:val="p"/>
                        </m:rPr>
                        <a:rPr lang="el-G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r>
                        <m:rPr>
                          <m:nor/>
                        </m:rPr>
                        <a:rPr lang="en-US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sk-SK" sz="2500" smtClean="0"/>
                            <m:t>ℤ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9" name="BlokText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563" y="3371136"/>
                <a:ext cx="1162178" cy="4770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Rovná spojnica 19"/>
          <p:cNvCxnSpPr/>
          <p:nvPr/>
        </p:nvCxnSpPr>
        <p:spPr>
          <a:xfrm flipV="1">
            <a:off x="6801548" y="4325244"/>
            <a:ext cx="1903973" cy="15389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BlokTextu 20"/>
              <p:cNvSpPr txBox="1"/>
              <p:nvPr/>
            </p:nvSpPr>
            <p:spPr>
              <a:xfrm>
                <a:off x="6738338" y="3863579"/>
                <a:ext cx="1338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BlokTextu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338" y="3863579"/>
                <a:ext cx="1338187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BlokTextu 21"/>
              <p:cNvSpPr txBox="1"/>
              <p:nvPr/>
            </p:nvSpPr>
            <p:spPr>
              <a:xfrm>
                <a:off x="6801548" y="4654147"/>
                <a:ext cx="1194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BlokTextu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548" y="4654147"/>
                <a:ext cx="1194879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Rovná spojnica 22"/>
          <p:cNvCxnSpPr/>
          <p:nvPr/>
        </p:nvCxnSpPr>
        <p:spPr>
          <a:xfrm flipV="1">
            <a:off x="6830952" y="5077724"/>
            <a:ext cx="1903973" cy="15389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ovná spojnica 23"/>
          <p:cNvCxnSpPr/>
          <p:nvPr/>
        </p:nvCxnSpPr>
        <p:spPr>
          <a:xfrm flipV="1">
            <a:off x="3721767" y="5093113"/>
            <a:ext cx="1903973" cy="15389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BlokTextu 24"/>
              <p:cNvSpPr txBox="1"/>
              <p:nvPr/>
            </p:nvSpPr>
            <p:spPr>
              <a:xfrm>
                <a:off x="4149095" y="4654147"/>
                <a:ext cx="13429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BlokTextu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95" y="4654147"/>
                <a:ext cx="1342995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lokTextu 25"/>
              <p:cNvSpPr txBox="1"/>
              <p:nvPr/>
            </p:nvSpPr>
            <p:spPr>
              <a:xfrm>
                <a:off x="5541563" y="4470651"/>
                <a:ext cx="1065997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b="0" dirty="0" smtClean="0"/>
                  <a:t>y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500" b="0" i="0" smtClean="0"/>
                      <m:t> </m:t>
                    </m:r>
                    <m:r>
                      <m:rPr>
                        <m:sty m:val="p"/>
                      </m:rPr>
                      <a:rPr lang="el-GR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m:rPr>
                        <m:nor/>
                      </m:rPr>
                      <a:rPr lang="en-US" sz="25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sz="2500" smtClean="0"/>
                          <m:t>ℤ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26" name="BlokTextu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563" y="4470651"/>
                <a:ext cx="1065997" cy="477054"/>
              </a:xfrm>
              <a:prstGeom prst="rect">
                <a:avLst/>
              </a:prstGeom>
              <a:blipFill rotWithShape="0">
                <a:blip r:embed="rId10"/>
                <a:stretch>
                  <a:fillRect l="-9143" t="-8861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rogressBar"/>
          <p:cNvSpPr/>
          <p:nvPr/>
        </p:nvSpPr>
        <p:spPr>
          <a:xfrm>
            <a:off x="0" y="6705600"/>
            <a:ext cx="9975273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geNumber"/>
          <p:cNvSpPr txBox="1"/>
          <p:nvPr/>
        </p:nvSpPr>
        <p:spPr>
          <a:xfrm>
            <a:off x="9467273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36/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9315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15:43:32</a:t>
            </a:fld>
            <a:endParaRPr lang="sk-SK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283368" y="71906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+mn-lt"/>
              </a:rPr>
              <a:t>Diffie</a:t>
            </a:r>
            <a:r>
              <a:rPr lang="en-US" b="1" dirty="0" smtClean="0">
                <a:latin typeface="+mn-lt"/>
              </a:rPr>
              <a:t>-Hellman</a:t>
            </a:r>
            <a:r>
              <a:rPr lang="en-US" b="1" dirty="0" smtClean="0"/>
              <a:t> – 1976</a:t>
            </a:r>
          </a:p>
          <a:p>
            <a:r>
              <a:rPr lang="en-US" b="1" dirty="0" smtClean="0"/>
              <a:t>Man-in-the-middle attack</a:t>
            </a:r>
            <a:endParaRPr lang="en-US" b="1" dirty="0"/>
          </a:p>
        </p:txBody>
      </p:sp>
      <p:grpSp>
        <p:nvGrpSpPr>
          <p:cNvPr id="7" name="Skupina 6"/>
          <p:cNvGrpSpPr/>
          <p:nvPr/>
        </p:nvGrpSpPr>
        <p:grpSpPr>
          <a:xfrm>
            <a:off x="3172026" y="2663250"/>
            <a:ext cx="6079155" cy="1184940"/>
            <a:chOff x="2251895" y="1690688"/>
            <a:chExt cx="6079155" cy="1184940"/>
          </a:xfrm>
        </p:grpSpPr>
        <p:sp>
          <p:nvSpPr>
            <p:cNvPr id="9" name="BlokTextu 8"/>
            <p:cNvSpPr txBox="1"/>
            <p:nvPr/>
          </p:nvSpPr>
          <p:spPr>
            <a:xfrm>
              <a:off x="2550695" y="1690688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A</a:t>
              </a:r>
              <a:endParaRPr lang="en-US" sz="4000" dirty="0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7563853" y="1690688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B</a:t>
              </a:r>
              <a:endParaRPr lang="en-US" sz="4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BlokTextu 10"/>
                <p:cNvSpPr txBox="1"/>
                <p:nvPr/>
              </p:nvSpPr>
              <p:spPr>
                <a:xfrm>
                  <a:off x="2251895" y="2398574"/>
                  <a:ext cx="1078821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500" b="0" i="0" smtClean="0"/>
                          <m:t> </m:t>
                        </m:r>
                        <m:r>
                          <m:rPr>
                            <m:sty m:val="p"/>
                          </m:rPr>
                          <a:rPr lang="el-G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sz="2500" smtClean="0"/>
                              <m:t>ℤ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6" name="BlokTextu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1895" y="2398574"/>
                  <a:ext cx="1078821" cy="47705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BlokTextu 11"/>
                <p:cNvSpPr txBox="1"/>
                <p:nvPr/>
              </p:nvSpPr>
              <p:spPr>
                <a:xfrm>
                  <a:off x="7277877" y="2398574"/>
                  <a:ext cx="1053173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500" b="0" i="0" smtClean="0"/>
                          <m:t>y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sz="2500" smtClean="0"/>
                              <m:t>ℤ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7" name="BlokTextu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7877" y="2398574"/>
                  <a:ext cx="1053173" cy="4770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BlokTextu 12"/>
              <p:cNvSpPr txBox="1"/>
              <p:nvPr/>
            </p:nvSpPr>
            <p:spPr>
              <a:xfrm>
                <a:off x="1283368" y="1930157"/>
                <a:ext cx="3777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BlokText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68" y="1930157"/>
                <a:ext cx="377731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262" t="-4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Rovná spojnica 13"/>
          <p:cNvCxnSpPr>
            <a:stCxn id="11" idx="2"/>
          </p:cNvCxnSpPr>
          <p:nvPr/>
        </p:nvCxnSpPr>
        <p:spPr>
          <a:xfrm>
            <a:off x="3711437" y="3848190"/>
            <a:ext cx="10331" cy="21836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8724594" y="3848190"/>
            <a:ext cx="10331" cy="21836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 flipV="1">
            <a:off x="3721768" y="4309855"/>
            <a:ext cx="1903973" cy="15389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BlokTextu 16"/>
              <p:cNvSpPr txBox="1"/>
              <p:nvPr/>
            </p:nvSpPr>
            <p:spPr>
              <a:xfrm>
                <a:off x="4170288" y="3848190"/>
                <a:ext cx="11914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BlokTextu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288" y="3848190"/>
                <a:ext cx="119141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BlokTextu 17"/>
          <p:cNvSpPr txBox="1"/>
          <p:nvPr/>
        </p:nvSpPr>
        <p:spPr>
          <a:xfrm>
            <a:off x="5833810" y="2663250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lokTextu 18"/>
              <p:cNvSpPr txBox="1"/>
              <p:nvPr/>
            </p:nvSpPr>
            <p:spPr>
              <a:xfrm>
                <a:off x="5541563" y="3371136"/>
                <a:ext cx="116217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en-US" sz="2500" b="0" i="0" smtClean="0"/>
                        <m:t> </m:t>
                      </m:r>
                      <m:r>
                        <m:rPr>
                          <m:sty m:val="p"/>
                        </m:rPr>
                        <a:rPr lang="el-G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r>
                        <m:rPr>
                          <m:nor/>
                        </m:rPr>
                        <a:rPr lang="en-US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sk-SK" sz="2500" smtClean="0"/>
                            <m:t>ℤ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9" name="BlokText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563" y="3371136"/>
                <a:ext cx="1162178" cy="4770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Rovná spojnica 19"/>
          <p:cNvCxnSpPr/>
          <p:nvPr/>
        </p:nvCxnSpPr>
        <p:spPr>
          <a:xfrm flipV="1">
            <a:off x="6801548" y="4325244"/>
            <a:ext cx="1903973" cy="15389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BlokTextu 20"/>
              <p:cNvSpPr txBox="1"/>
              <p:nvPr/>
            </p:nvSpPr>
            <p:spPr>
              <a:xfrm>
                <a:off x="6738338" y="3863579"/>
                <a:ext cx="1338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BlokTextu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338" y="3863579"/>
                <a:ext cx="1338187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BlokTextu 21"/>
              <p:cNvSpPr txBox="1"/>
              <p:nvPr/>
            </p:nvSpPr>
            <p:spPr>
              <a:xfrm>
                <a:off x="6801548" y="4654147"/>
                <a:ext cx="1194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BlokTextu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548" y="4654147"/>
                <a:ext cx="1194879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Rovná spojnica 22"/>
          <p:cNvCxnSpPr/>
          <p:nvPr/>
        </p:nvCxnSpPr>
        <p:spPr>
          <a:xfrm flipV="1">
            <a:off x="6830952" y="5077724"/>
            <a:ext cx="1903973" cy="15389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ovná spojnica 23"/>
          <p:cNvCxnSpPr/>
          <p:nvPr/>
        </p:nvCxnSpPr>
        <p:spPr>
          <a:xfrm flipV="1">
            <a:off x="3721767" y="5093113"/>
            <a:ext cx="1903973" cy="15389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BlokTextu 24"/>
              <p:cNvSpPr txBox="1"/>
              <p:nvPr/>
            </p:nvSpPr>
            <p:spPr>
              <a:xfrm>
                <a:off x="4149095" y="4654147"/>
                <a:ext cx="13429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BlokTextu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95" y="4654147"/>
                <a:ext cx="1342995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lokTextu 25"/>
              <p:cNvSpPr txBox="1"/>
              <p:nvPr/>
            </p:nvSpPr>
            <p:spPr>
              <a:xfrm>
                <a:off x="5541563" y="4470651"/>
                <a:ext cx="1065997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b="0" dirty="0" smtClean="0"/>
                  <a:t>y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500" b="0" i="0" smtClean="0"/>
                      <m:t> </m:t>
                    </m:r>
                    <m:r>
                      <m:rPr>
                        <m:sty m:val="p"/>
                      </m:rPr>
                      <a:rPr lang="el-GR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m:rPr>
                        <m:nor/>
                      </m:rPr>
                      <a:rPr lang="en-US" sz="25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sz="2500" smtClean="0"/>
                          <m:t>ℤ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26" name="BlokTextu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563" y="4470651"/>
                <a:ext cx="1065997" cy="477054"/>
              </a:xfrm>
              <a:prstGeom prst="rect">
                <a:avLst/>
              </a:prstGeom>
              <a:blipFill rotWithShape="0">
                <a:blip r:embed="rId10"/>
                <a:stretch>
                  <a:fillRect l="-9143" t="-8861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lokTextu 26"/>
              <p:cNvSpPr txBox="1"/>
              <p:nvPr/>
            </p:nvSpPr>
            <p:spPr>
              <a:xfrm>
                <a:off x="2154624" y="5570167"/>
                <a:ext cx="14532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BlokTextu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624" y="5570167"/>
                <a:ext cx="1453283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lokTextu 27"/>
              <p:cNvSpPr txBox="1"/>
              <p:nvPr/>
            </p:nvSpPr>
            <p:spPr>
              <a:xfrm>
                <a:off x="4765996" y="5570167"/>
                <a:ext cx="15680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BlokTextu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996" y="5570167"/>
                <a:ext cx="1568058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BlokTextu 28"/>
              <p:cNvSpPr txBox="1"/>
              <p:nvPr/>
            </p:nvSpPr>
            <p:spPr>
              <a:xfrm>
                <a:off x="8965206" y="5523069"/>
                <a:ext cx="14587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BlokTextu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206" y="5523069"/>
                <a:ext cx="1458733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lokTextu 29"/>
              <p:cNvSpPr txBox="1"/>
              <p:nvPr/>
            </p:nvSpPr>
            <p:spPr>
              <a:xfrm>
                <a:off x="6251508" y="5578506"/>
                <a:ext cx="1595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BlokTextu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508" y="5578506"/>
                <a:ext cx="1595885" cy="461665"/>
              </a:xfrm>
              <a:prstGeom prst="rect">
                <a:avLst/>
              </a:prstGeom>
              <a:blipFill rotWithShape="0">
                <a:blip r:embed="rId1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rogressBar"/>
          <p:cNvSpPr/>
          <p:nvPr/>
        </p:nvSpPr>
        <p:spPr>
          <a:xfrm>
            <a:off x="0" y="6705600"/>
            <a:ext cx="10252363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geNumber"/>
          <p:cNvSpPr txBox="1"/>
          <p:nvPr/>
        </p:nvSpPr>
        <p:spPr>
          <a:xfrm>
            <a:off x="9744363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37/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6045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smtClean="0">
                <a:solidFill>
                  <a:srgbClr val="D15A3E"/>
                </a:solidFill>
              </a:rPr>
              <a:t>Asymetrická kryptografia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8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15:43:32</a:t>
            </a:fld>
            <a:endParaRPr lang="sk-SK" sz="14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Jednosmerné funkcie</a:t>
            </a:r>
          </a:p>
          <a:p>
            <a:pPr lvl="2"/>
            <a:r>
              <a:rPr lang="sk-SK" dirty="0" smtClean="0"/>
              <a:t>Rýchlo spočítateľné</a:t>
            </a:r>
          </a:p>
          <a:p>
            <a:pPr lvl="2"/>
            <a:r>
              <a:rPr lang="sk-SK" dirty="0" err="1" smtClean="0"/>
              <a:t>Tažko</a:t>
            </a:r>
            <a:r>
              <a:rPr lang="sk-SK" dirty="0" smtClean="0"/>
              <a:t> inverzné</a:t>
            </a:r>
          </a:p>
          <a:p>
            <a:pPr lvl="2"/>
            <a:r>
              <a:rPr lang="sk-SK" dirty="0" smtClean="0"/>
              <a:t>Existuje tajomstvo výpočtu</a:t>
            </a:r>
          </a:p>
          <a:p>
            <a:r>
              <a:rPr lang="sk-SK" dirty="0" smtClean="0"/>
              <a:t>Verejný kľúč</a:t>
            </a:r>
          </a:p>
          <a:p>
            <a:r>
              <a:rPr lang="sk-SK" dirty="0" smtClean="0"/>
              <a:t>Násobenie – </a:t>
            </a:r>
            <a:r>
              <a:rPr lang="sk-SK" dirty="0" err="1" smtClean="0"/>
              <a:t>prvočíselný</a:t>
            </a:r>
            <a:r>
              <a:rPr lang="sk-SK" dirty="0" smtClean="0"/>
              <a:t> rozklad</a:t>
            </a:r>
          </a:p>
          <a:p>
            <a:r>
              <a:rPr lang="sk-SK" dirty="0" smtClean="0"/>
              <a:t>Modulárna aritmetika</a:t>
            </a:r>
          </a:p>
          <a:p>
            <a:r>
              <a:rPr lang="sk-SK" dirty="0" smtClean="0"/>
              <a:t>Dohoda na kľúči pre ďalšiu komunikáciu</a:t>
            </a:r>
          </a:p>
        </p:txBody>
      </p:sp>
      <p:sp>
        <p:nvSpPr>
          <p:cNvPr id="3" name="progressBar"/>
          <p:cNvSpPr/>
          <p:nvPr/>
        </p:nvSpPr>
        <p:spPr>
          <a:xfrm>
            <a:off x="0" y="6705600"/>
            <a:ext cx="10529454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geNumber"/>
          <p:cNvSpPr txBox="1"/>
          <p:nvPr/>
        </p:nvSpPr>
        <p:spPr>
          <a:xfrm>
            <a:off x="10021454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38/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4281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Symetrická kryptografia</a:t>
            </a:r>
            <a:endParaRPr lang="sk-SK" dirty="0"/>
          </a:p>
        </p:txBody>
      </p:sp>
      <p:sp>
        <p:nvSpPr>
          <p:cNvPr id="9" name="Zástupný symbol dátumu 6"/>
          <p:cNvSpPr txBox="1">
            <a:spLocks/>
          </p:cNvSpPr>
          <p:nvPr/>
        </p:nvSpPr>
        <p:spPr>
          <a:xfrm>
            <a:off x="9446442" y="64420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15:43:32</a:t>
            </a:fld>
            <a:endParaRPr lang="sk-SK" sz="1400" dirty="0"/>
          </a:p>
        </p:txBody>
      </p:sp>
      <p:pic>
        <p:nvPicPr>
          <p:cNvPr id="10" name="Zástupný symbol obsahu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0" y="1502228"/>
            <a:ext cx="6214188" cy="3853543"/>
          </a:xfrm>
        </p:spPr>
      </p:pic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rogressBar"/>
          <p:cNvSpPr/>
          <p:nvPr/>
        </p:nvSpPr>
        <p:spPr>
          <a:xfrm>
            <a:off x="0" y="6705600"/>
            <a:ext cx="10806546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geNumber"/>
          <p:cNvSpPr txBox="1"/>
          <p:nvPr/>
        </p:nvSpPr>
        <p:spPr>
          <a:xfrm>
            <a:off x="10298546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39/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2374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smtClean="0">
                <a:solidFill>
                  <a:srgbClr val="D15A3E"/>
                </a:solidFill>
              </a:rPr>
              <a:t>Kryptografia všeobecne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</a:t>
            </a:r>
            <a:r>
              <a:rPr lang="sk-SK" dirty="0" err="1" smtClean="0"/>
              <a:t>ôvodne</a:t>
            </a:r>
            <a:r>
              <a:rPr lang="sk-SK" dirty="0" smtClean="0"/>
              <a:t> náuka o tajných jazykoch</a:t>
            </a:r>
          </a:p>
          <a:p>
            <a:r>
              <a:rPr lang="sk-SK" dirty="0" smtClean="0"/>
              <a:t>Kryptografia </a:t>
            </a:r>
            <a:r>
              <a:rPr lang="sk-SK" dirty="0" err="1" smtClean="0"/>
              <a:t>vs</a:t>
            </a:r>
            <a:r>
              <a:rPr lang="sk-SK" dirty="0" smtClean="0"/>
              <a:t> </a:t>
            </a:r>
            <a:r>
              <a:rPr lang="sk-SK" dirty="0" err="1" smtClean="0"/>
              <a:t>kryptoanalýza</a:t>
            </a:r>
            <a:endParaRPr lang="sk-SK" dirty="0" smtClean="0"/>
          </a:p>
          <a:p>
            <a:r>
              <a:rPr lang="sk-SK" dirty="0" smtClean="0"/>
              <a:t>Caesar – posuvná šifra, pevná dĺžka kľúča</a:t>
            </a:r>
          </a:p>
          <a:p>
            <a:r>
              <a:rPr lang="sk-SK" dirty="0" smtClean="0"/>
              <a:t>COA</a:t>
            </a:r>
            <a:r>
              <a:rPr lang="en-US" dirty="0" smtClean="0"/>
              <a:t>; KPA; CCA; CPA</a:t>
            </a:r>
            <a:endParaRPr lang="sk-SK" dirty="0" smtClean="0"/>
          </a:p>
          <a:p>
            <a:r>
              <a:rPr lang="en-US" dirty="0" err="1" smtClean="0"/>
              <a:t>Ciele</a:t>
            </a:r>
            <a:r>
              <a:rPr lang="en-US" dirty="0" smtClean="0"/>
              <a:t>:</a:t>
            </a:r>
          </a:p>
          <a:p>
            <a:pPr lvl="2"/>
            <a:r>
              <a:rPr lang="en-US" sz="1500" dirty="0" smtClean="0"/>
              <a:t>D</a:t>
            </a:r>
            <a:r>
              <a:rPr lang="sk-SK" sz="1500" dirty="0" err="1" smtClean="0"/>
              <a:t>ôvernosť</a:t>
            </a:r>
            <a:endParaRPr lang="sk-SK" sz="1500" dirty="0" smtClean="0"/>
          </a:p>
          <a:p>
            <a:pPr lvl="2"/>
            <a:r>
              <a:rPr lang="sk-SK" sz="1500" dirty="0" smtClean="0"/>
              <a:t>Integrita</a:t>
            </a:r>
          </a:p>
          <a:p>
            <a:pPr lvl="2"/>
            <a:r>
              <a:rPr lang="sk-SK" sz="1500" dirty="0" smtClean="0"/>
              <a:t>Autentifikácia</a:t>
            </a:r>
          </a:p>
          <a:p>
            <a:pPr lvl="2"/>
            <a:r>
              <a:rPr lang="sk-SK" sz="1500" dirty="0" smtClean="0"/>
              <a:t>Nepopierateľnosť</a:t>
            </a:r>
          </a:p>
          <a:p>
            <a:pPr lvl="2"/>
            <a:r>
              <a:rPr lang="sk-SK" sz="1500" dirty="0" smtClean="0"/>
              <a:t>Anonymita</a:t>
            </a:r>
          </a:p>
          <a:p>
            <a:pPr lvl="2"/>
            <a:r>
              <a:rPr lang="sk-SK" sz="1500" dirty="0" smtClean="0"/>
              <a:t>Nulová znalosť</a:t>
            </a:r>
          </a:p>
          <a:p>
            <a:endParaRPr lang="sk-SK" dirty="0" smtClean="0"/>
          </a:p>
          <a:p>
            <a:endParaRPr lang="en-US" dirty="0"/>
          </a:p>
        </p:txBody>
      </p:sp>
      <p:sp>
        <p:nvSpPr>
          <p:cNvPr id="8" name="Zástupný symbol dátumu 6"/>
          <p:cNvSpPr txBox="1">
            <a:spLocks/>
          </p:cNvSpPr>
          <p:nvPr/>
        </p:nvSpPr>
        <p:spPr>
          <a:xfrm>
            <a:off x="9446442" y="64420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15:43:32</a:t>
            </a:fld>
            <a:endParaRPr lang="sk-SK" sz="1400" dirty="0"/>
          </a:p>
        </p:txBody>
      </p:sp>
      <p:sp>
        <p:nvSpPr>
          <p:cNvPr id="6" name="progressBar"/>
          <p:cNvSpPr/>
          <p:nvPr/>
        </p:nvSpPr>
        <p:spPr>
          <a:xfrm>
            <a:off x="0" y="6705600"/>
            <a:ext cx="1108364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geNumber"/>
          <p:cNvSpPr txBox="1"/>
          <p:nvPr/>
        </p:nvSpPr>
        <p:spPr>
          <a:xfrm>
            <a:off x="600364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4/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72087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Asymetrická kryptografia</a:t>
            </a:r>
            <a:endParaRPr lang="sk-SK" dirty="0"/>
          </a:p>
        </p:txBody>
      </p:sp>
      <p:sp useBgFill="1">
        <p:nvSpPr>
          <p:cNvPr id="8" name="Zástupný symbol obsah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Úplný opis </a:t>
            </a:r>
            <a:r>
              <a:rPr lang="sk-SK" dirty="0" err="1" smtClean="0"/>
              <a:t>kryptosystému</a:t>
            </a:r>
            <a:endParaRPr lang="sk-SK" dirty="0" smtClean="0"/>
          </a:p>
          <a:p>
            <a:pPr marL="285750" indent="-285750"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Zástupný symbol dátumu 6"/>
          <p:cNvSpPr txBox="1">
            <a:spLocks/>
          </p:cNvSpPr>
          <p:nvPr/>
        </p:nvSpPr>
        <p:spPr>
          <a:xfrm>
            <a:off x="9446442" y="64420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15:43:32</a:t>
            </a:fld>
            <a:endParaRPr lang="sk-SK" sz="14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0" y="1502228"/>
            <a:ext cx="6214188" cy="3853543"/>
          </a:xfrm>
        </p:spPr>
      </p:pic>
      <p:sp>
        <p:nvSpPr>
          <p:cNvPr id="7" name="progressBar"/>
          <p:cNvSpPr/>
          <p:nvPr/>
        </p:nvSpPr>
        <p:spPr>
          <a:xfrm>
            <a:off x="0" y="6705600"/>
            <a:ext cx="11083637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geNumber"/>
          <p:cNvSpPr txBox="1"/>
          <p:nvPr/>
        </p:nvSpPr>
        <p:spPr>
          <a:xfrm>
            <a:off x="10575637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40/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84045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err="1" smtClean="0">
                <a:solidFill>
                  <a:srgbClr val="D15A3E"/>
                </a:solidFill>
              </a:rPr>
              <a:t>Rabinov</a:t>
            </a:r>
            <a:r>
              <a:rPr lang="sk-SK" dirty="0" smtClean="0">
                <a:solidFill>
                  <a:srgbClr val="D15A3E"/>
                </a:solidFill>
              </a:rPr>
              <a:t> kryptografický systém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8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15:43:32</a:t>
            </a:fld>
            <a:endParaRPr lang="sk-SK" sz="14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F</a:t>
            </a:r>
            <a:r>
              <a:rPr lang="sk-SK" dirty="0" err="1" smtClean="0"/>
              <a:t>aktorizácia</a:t>
            </a:r>
            <a:endParaRPr lang="sk-SK" dirty="0" smtClean="0"/>
          </a:p>
          <a:p>
            <a:r>
              <a:rPr lang="sk-SK" dirty="0" err="1" smtClean="0"/>
              <a:t>p,q</a:t>
            </a:r>
            <a:r>
              <a:rPr lang="sk-SK" dirty="0" smtClean="0"/>
              <a:t> prvočísla, </a:t>
            </a:r>
            <a:r>
              <a:rPr lang="en-US" dirty="0" smtClean="0"/>
              <a:t>|</a:t>
            </a:r>
            <a:r>
              <a:rPr lang="sk-SK" dirty="0" smtClean="0"/>
              <a:t>p</a:t>
            </a:r>
            <a:r>
              <a:rPr lang="en-US" dirty="0" smtClean="0"/>
              <a:t>| = |</a:t>
            </a:r>
            <a:r>
              <a:rPr lang="sk-SK" dirty="0" smtClean="0"/>
              <a:t>q</a:t>
            </a:r>
            <a:r>
              <a:rPr lang="en-US" dirty="0" smtClean="0"/>
              <a:t>|</a:t>
            </a:r>
            <a:endParaRPr lang="sk-SK" dirty="0" smtClean="0"/>
          </a:p>
          <a:p>
            <a:r>
              <a:rPr lang="sk-SK" dirty="0" smtClean="0"/>
              <a:t>n=</a:t>
            </a:r>
            <a:r>
              <a:rPr lang="sk-SK" dirty="0" err="1" smtClean="0"/>
              <a:t>p×q</a:t>
            </a:r>
            <a:endParaRPr lang="sk-SK" dirty="0" smtClean="0"/>
          </a:p>
          <a:p>
            <a:r>
              <a:rPr lang="sk-SK" dirty="0" smtClean="0"/>
              <a:t>c = m</a:t>
            </a:r>
            <a:r>
              <a:rPr lang="en-US" dirty="0" smtClean="0"/>
              <a:t>^2 mod n</a:t>
            </a:r>
          </a:p>
          <a:p>
            <a:r>
              <a:rPr lang="en-US" dirty="0" err="1" smtClean="0"/>
              <a:t>Ako</a:t>
            </a:r>
            <a:r>
              <a:rPr lang="en-US" dirty="0" smtClean="0"/>
              <a:t> de</a:t>
            </a:r>
            <a:r>
              <a:rPr lang="sk-SK" dirty="0" smtClean="0"/>
              <a:t>šifrovať ? </a:t>
            </a:r>
            <a:r>
              <a:rPr lang="sk-SK" dirty="0" err="1" smtClean="0"/>
              <a:t>Najsť</a:t>
            </a:r>
            <a:r>
              <a:rPr lang="sk-SK" dirty="0" smtClean="0"/>
              <a:t> všetky 4 čísla a </a:t>
            </a:r>
            <a:r>
              <a:rPr lang="sk-SK" dirty="0" err="1" smtClean="0"/>
              <a:t>vybrat</a:t>
            </a:r>
            <a:r>
              <a:rPr lang="sk-SK" dirty="0" smtClean="0"/>
              <a:t> vhodne ?</a:t>
            </a:r>
          </a:p>
          <a:p>
            <a:r>
              <a:rPr lang="sk-SK" dirty="0" smtClean="0"/>
              <a:t>CRT</a:t>
            </a:r>
            <a:r>
              <a:rPr lang="en-US" dirty="0" smtClean="0"/>
              <a:t>; GROUP THEORY</a:t>
            </a:r>
            <a:endParaRPr lang="sk-SK" dirty="0" smtClean="0"/>
          </a:p>
        </p:txBody>
      </p:sp>
      <p:sp>
        <p:nvSpPr>
          <p:cNvPr id="3" name="progressBar"/>
          <p:cNvSpPr/>
          <p:nvPr/>
        </p:nvSpPr>
        <p:spPr>
          <a:xfrm>
            <a:off x="0" y="6705600"/>
            <a:ext cx="11360727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geNumber"/>
          <p:cNvSpPr txBox="1"/>
          <p:nvPr/>
        </p:nvSpPr>
        <p:spPr>
          <a:xfrm>
            <a:off x="10852727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41/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4532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smtClean="0">
                <a:solidFill>
                  <a:srgbClr val="D15A3E"/>
                </a:solidFill>
              </a:rPr>
              <a:t>RSA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8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15:43:32</a:t>
            </a:fld>
            <a:endParaRPr lang="sk-SK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obsahu 2"/>
              <p:cNvSpPr txBox="1">
                <a:spLocks/>
              </p:cNvSpPr>
              <p:nvPr/>
            </p:nvSpPr>
            <p:spPr>
              <a:xfrm>
                <a:off x="1295400" y="2017599"/>
                <a:ext cx="109728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sk-SK" dirty="0" smtClean="0"/>
                  <a:t>Pre </a:t>
                </a:r>
                <a:r>
                  <a:rPr lang="en-US" dirty="0" smtClean="0"/>
                  <a:t>RSA</a:t>
                </a:r>
                <a:r>
                  <a:rPr lang="sk-SK" dirty="0" smtClean="0"/>
                  <a:t> platí nasledovne:</a:t>
                </a:r>
              </a:p>
              <a:p>
                <a:r>
                  <a:rPr lang="sk-SK" dirty="0" smtClean="0"/>
                  <a:t>n=</a:t>
                </a:r>
                <a:r>
                  <a:rPr lang="sk-SK" dirty="0" err="1" smtClean="0"/>
                  <a:t>pq</a:t>
                </a:r>
                <a:endParaRPr lang="sk-SK" dirty="0" smtClean="0"/>
              </a:p>
              <a:p>
                <a:r>
                  <a:rPr lang="el-GR" dirty="0" smtClean="0"/>
                  <a:t>ϕ=(</a:t>
                </a:r>
                <a:r>
                  <a:rPr lang="sk-SK" dirty="0" smtClean="0"/>
                  <a:t>p−1)(q−1) (</a:t>
                </a:r>
                <a:r>
                  <a:rPr lang="sk-SK" dirty="0" err="1" smtClean="0"/>
                  <a:t>eulerova</a:t>
                </a:r>
                <a:r>
                  <a:rPr lang="sk-SK" dirty="0" smtClean="0"/>
                  <a:t> funkcia)</a:t>
                </a:r>
              </a:p>
              <a:p>
                <a:r>
                  <a:rPr lang="sk-SK" dirty="0" err="1" smtClean="0"/>
                  <a:t>nsd</a:t>
                </a:r>
                <a:r>
                  <a:rPr lang="sk-SK" dirty="0" smtClean="0"/>
                  <a:t>(e,</a:t>
                </a:r>
                <a:r>
                  <a:rPr lang="el-GR" dirty="0" smtClean="0"/>
                  <a:t>ϕ)=1</a:t>
                </a:r>
                <a:r>
                  <a:rPr lang="en-US" dirty="0" smtClean="0"/>
                  <a:t>, e &lt; </a:t>
                </a:r>
                <a:r>
                  <a:rPr lang="el-GR" dirty="0" smtClean="0"/>
                  <a:t>ϕ</a:t>
                </a:r>
                <a:r>
                  <a:rPr lang="en-US" dirty="0" smtClean="0"/>
                  <a:t> </a:t>
                </a:r>
                <a:endParaRPr lang="sk-SK" dirty="0" smtClean="0"/>
              </a:p>
              <a:p>
                <a:r>
                  <a:rPr lang="sk-SK" dirty="0" smtClean="0"/>
                  <a:t>de ≡ 1(</a:t>
                </a:r>
                <a:r>
                  <a:rPr lang="sk-SK" dirty="0" err="1" smtClean="0"/>
                  <a:t>mod</a:t>
                </a:r>
                <a:r>
                  <a:rPr lang="el-GR" dirty="0" smtClean="0"/>
                  <a:t>ϕ)</a:t>
                </a:r>
                <a:endParaRPr lang="sk-SK" dirty="0" smtClean="0"/>
              </a:p>
              <a:p>
                <a:r>
                  <a:rPr lang="sk-SK" dirty="0" smtClean="0"/>
                  <a:t>e – </a:t>
                </a:r>
                <a:r>
                  <a:rPr lang="en-US" dirty="0" err="1" smtClean="0"/>
                  <a:t>sukromn</a:t>
                </a:r>
                <a:r>
                  <a:rPr lang="sk-SK" dirty="0" smtClean="0"/>
                  <a:t>ý kľúč, d – verejný kľúč</a:t>
                </a:r>
              </a:p>
              <a:p>
                <a:r>
                  <a:rPr lang="sk-SK" dirty="0" err="1" smtClean="0"/>
                  <a:t>Eulerová</a:t>
                </a:r>
                <a:r>
                  <a:rPr lang="sk-SK" dirty="0" smtClean="0"/>
                  <a:t> veta: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k-S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sk-S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𝑛𝑠𝑑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sk-SK" dirty="0" smtClean="0"/>
              </a:p>
            </p:txBody>
          </p:sp>
        </mc:Choice>
        <mc:Fallback xmlns="">
          <p:sp>
            <p:nvSpPr>
              <p:cNvPr id="9" name="Zástupný symbol obsah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017599"/>
                <a:ext cx="10972800" cy="4525963"/>
              </a:xfrm>
              <a:prstGeom prst="rect">
                <a:avLst/>
              </a:prstGeom>
              <a:blipFill rotWithShape="0">
                <a:blip r:embed="rId2"/>
                <a:stretch>
                  <a:fillRect l="-61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rogressBar"/>
          <p:cNvSpPr/>
          <p:nvPr/>
        </p:nvSpPr>
        <p:spPr>
          <a:xfrm>
            <a:off x="0" y="6705600"/>
            <a:ext cx="11637818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geNumber"/>
          <p:cNvSpPr txBox="1"/>
          <p:nvPr/>
        </p:nvSpPr>
        <p:spPr>
          <a:xfrm>
            <a:off x="11129818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42/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7861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852498" cy="114238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 smtClean="0">
                <a:solidFill>
                  <a:srgbClr val="D15A3E"/>
                </a:solidFill>
              </a:rPr>
              <a:t>Asymetrick</a:t>
            </a:r>
            <a:r>
              <a:rPr lang="sk-SK" dirty="0" smtClean="0">
                <a:solidFill>
                  <a:srgbClr val="D15A3E"/>
                </a:solidFill>
              </a:rPr>
              <a:t>á kryptografia ako podpisové schéma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8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15:43:32</a:t>
            </a:fld>
            <a:endParaRPr lang="sk-SK" sz="14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Výmena </a:t>
            </a:r>
            <a:r>
              <a:rPr lang="sk-SK" dirty="0" err="1" smtClean="0"/>
              <a:t>celeho</a:t>
            </a:r>
            <a:r>
              <a:rPr lang="sk-SK" dirty="0" smtClean="0"/>
              <a:t> procesu</a:t>
            </a:r>
          </a:p>
          <a:p>
            <a:r>
              <a:rPr lang="sk-SK" dirty="0" smtClean="0"/>
              <a:t>Ako niekoho </a:t>
            </a:r>
            <a:r>
              <a:rPr lang="sk-SK" dirty="0" err="1" smtClean="0"/>
              <a:t>presvedciť</a:t>
            </a:r>
            <a:r>
              <a:rPr lang="sk-SK" dirty="0" smtClean="0"/>
              <a:t>, že sme to naozaj my?</a:t>
            </a:r>
          </a:p>
          <a:p>
            <a:r>
              <a:rPr lang="sk-SK" dirty="0" smtClean="0"/>
              <a:t>Nevieme sfalšovať podpis</a:t>
            </a:r>
          </a:p>
          <a:p>
            <a:r>
              <a:rPr lang="sk-SK" dirty="0" smtClean="0"/>
              <a:t>c = m</a:t>
            </a:r>
            <a:r>
              <a:rPr lang="en-US" dirty="0" smtClean="0"/>
              <a:t>^2 mod n</a:t>
            </a:r>
          </a:p>
          <a:p>
            <a:r>
              <a:rPr lang="en-US" dirty="0" smtClean="0"/>
              <a:t>RSA</a:t>
            </a:r>
          </a:p>
          <a:p>
            <a:r>
              <a:rPr lang="en-US" dirty="0" err="1" smtClean="0"/>
              <a:t>Autentifika</a:t>
            </a:r>
            <a:r>
              <a:rPr lang="sk-SK" dirty="0" err="1" smtClean="0"/>
              <a:t>čné</a:t>
            </a:r>
            <a:r>
              <a:rPr lang="sk-SK" dirty="0" smtClean="0"/>
              <a:t> protokoly</a:t>
            </a:r>
            <a:endParaRPr lang="en-US" dirty="0" smtClean="0"/>
          </a:p>
        </p:txBody>
      </p:sp>
      <p:sp>
        <p:nvSpPr>
          <p:cNvPr id="3" name="progressBar"/>
          <p:cNvSpPr/>
          <p:nvPr/>
        </p:nvSpPr>
        <p:spPr>
          <a:xfrm>
            <a:off x="0" y="6705600"/>
            <a:ext cx="11914909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geNumber"/>
          <p:cNvSpPr txBox="1"/>
          <p:nvPr/>
        </p:nvSpPr>
        <p:spPr>
          <a:xfrm>
            <a:off x="11406909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43/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40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pozornosť. Otázky?</a:t>
            </a:r>
            <a:endParaRPr lang="sk-SK" dirty="0"/>
          </a:p>
        </p:txBody>
      </p:sp>
      <p:sp>
        <p:nvSpPr>
          <p:cNvPr id="5" name="progressBar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geNumber"/>
          <p:cNvSpPr txBox="1"/>
          <p:nvPr/>
        </p:nvSpPr>
        <p:spPr>
          <a:xfrm>
            <a:off x="11684000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44/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Delenie</a:t>
            </a:r>
            <a:endParaRPr lang="sk-SK" dirty="0"/>
          </a:p>
        </p:txBody>
      </p:sp>
      <p:sp useBgFill="1">
        <p:nvSpPr>
          <p:cNvPr id="8" name="Zástupný symbol obsah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endParaRPr lang="en-US" dirty="0"/>
          </a:p>
        </p:txBody>
      </p:sp>
      <p:sp>
        <p:nvSpPr>
          <p:cNvPr id="9" name="Zástupný symbol dátumu 6"/>
          <p:cNvSpPr txBox="1">
            <a:spLocks/>
          </p:cNvSpPr>
          <p:nvPr/>
        </p:nvSpPr>
        <p:spPr>
          <a:xfrm>
            <a:off x="9446442" y="64420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15:43:32</a:t>
            </a:fld>
            <a:endParaRPr lang="sk-SK" sz="1400" dirty="0"/>
          </a:p>
        </p:txBody>
      </p:sp>
      <p:sp>
        <p:nvSpPr>
          <p:cNvPr id="4" name="Ovál 3"/>
          <p:cNvSpPr/>
          <p:nvPr/>
        </p:nvSpPr>
        <p:spPr>
          <a:xfrm>
            <a:off x="2512539" y="1342768"/>
            <a:ext cx="2207741" cy="799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Krypto</a:t>
            </a:r>
            <a:r>
              <a:rPr lang="sk-SK" dirty="0" err="1" smtClean="0"/>
              <a:t>grafia</a:t>
            </a:r>
            <a:endParaRPr lang="en-US" dirty="0"/>
          </a:p>
        </p:txBody>
      </p:sp>
      <p:cxnSp>
        <p:nvCxnSpPr>
          <p:cNvPr id="11" name="Rovná spojnica 10"/>
          <p:cNvCxnSpPr>
            <a:stCxn id="4" idx="3"/>
            <a:endCxn id="17" idx="0"/>
          </p:cNvCxnSpPr>
          <p:nvPr/>
        </p:nvCxnSpPr>
        <p:spPr>
          <a:xfrm flipH="1">
            <a:off x="1243408" y="2024817"/>
            <a:ext cx="1592447" cy="1196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>
            <a:stCxn id="4" idx="4"/>
            <a:endCxn id="18" idx="0"/>
          </p:cNvCxnSpPr>
          <p:nvPr/>
        </p:nvCxnSpPr>
        <p:spPr>
          <a:xfrm flipH="1">
            <a:off x="3616409" y="2141838"/>
            <a:ext cx="1" cy="1117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>
            <a:stCxn id="4" idx="5"/>
            <a:endCxn id="19" idx="0"/>
          </p:cNvCxnSpPr>
          <p:nvPr/>
        </p:nvCxnSpPr>
        <p:spPr>
          <a:xfrm>
            <a:off x="4396964" y="2024817"/>
            <a:ext cx="1806128" cy="1196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139537" y="3220995"/>
            <a:ext cx="2207741" cy="799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Symetrická</a:t>
            </a:r>
            <a:endParaRPr lang="en-US" dirty="0"/>
          </a:p>
        </p:txBody>
      </p:sp>
      <p:sp>
        <p:nvSpPr>
          <p:cNvPr id="18" name="Ovál 17"/>
          <p:cNvSpPr/>
          <p:nvPr/>
        </p:nvSpPr>
        <p:spPr>
          <a:xfrm>
            <a:off x="2512538" y="3259095"/>
            <a:ext cx="2207741" cy="799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Asymetrická</a:t>
            </a:r>
            <a:endParaRPr lang="en-US" dirty="0"/>
          </a:p>
        </p:txBody>
      </p:sp>
      <p:sp>
        <p:nvSpPr>
          <p:cNvPr id="19" name="Ovál 18"/>
          <p:cNvSpPr/>
          <p:nvPr/>
        </p:nvSpPr>
        <p:spPr>
          <a:xfrm>
            <a:off x="5099221" y="3220995"/>
            <a:ext cx="2207741" cy="799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Protokoly</a:t>
            </a:r>
            <a:endParaRPr lang="en-US" dirty="0"/>
          </a:p>
        </p:txBody>
      </p:sp>
      <p:cxnSp>
        <p:nvCxnSpPr>
          <p:cNvPr id="26" name="Rovná spojnica 25"/>
          <p:cNvCxnSpPr>
            <a:stCxn id="18" idx="3"/>
          </p:cNvCxnSpPr>
          <p:nvPr/>
        </p:nvCxnSpPr>
        <p:spPr>
          <a:xfrm>
            <a:off x="2835854" y="3941144"/>
            <a:ext cx="1" cy="663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nica 27"/>
          <p:cNvCxnSpPr>
            <a:stCxn id="18" idx="5"/>
          </p:cNvCxnSpPr>
          <p:nvPr/>
        </p:nvCxnSpPr>
        <p:spPr>
          <a:xfrm>
            <a:off x="4396963" y="3941144"/>
            <a:ext cx="1" cy="663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/>
          <p:cNvCxnSpPr>
            <a:stCxn id="17" idx="5"/>
          </p:cNvCxnSpPr>
          <p:nvPr/>
        </p:nvCxnSpPr>
        <p:spPr>
          <a:xfrm>
            <a:off x="2023962" y="3903044"/>
            <a:ext cx="9769" cy="696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/>
          <p:cNvCxnSpPr>
            <a:stCxn id="17" idx="3"/>
            <a:endCxn id="35" idx="0"/>
          </p:cNvCxnSpPr>
          <p:nvPr/>
        </p:nvCxnSpPr>
        <p:spPr>
          <a:xfrm>
            <a:off x="462853" y="3903044"/>
            <a:ext cx="0" cy="71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ál 34"/>
          <p:cNvSpPr/>
          <p:nvPr/>
        </p:nvSpPr>
        <p:spPr>
          <a:xfrm>
            <a:off x="89223" y="4619394"/>
            <a:ext cx="747260" cy="617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B</a:t>
            </a:r>
            <a:r>
              <a:rPr lang="sk-SK" dirty="0"/>
              <a:t>Š</a:t>
            </a:r>
            <a:endParaRPr lang="en-US" dirty="0"/>
          </a:p>
        </p:txBody>
      </p:sp>
      <p:sp>
        <p:nvSpPr>
          <p:cNvPr id="37" name="Ovál 36"/>
          <p:cNvSpPr/>
          <p:nvPr/>
        </p:nvSpPr>
        <p:spPr>
          <a:xfrm>
            <a:off x="1650332" y="4606174"/>
            <a:ext cx="747260" cy="617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</a:t>
            </a:r>
            <a:r>
              <a:rPr lang="sk-SK" dirty="0" smtClean="0"/>
              <a:t>Š</a:t>
            </a:r>
            <a:endParaRPr lang="en-US" dirty="0"/>
          </a:p>
        </p:txBody>
      </p:sp>
      <p:sp>
        <p:nvSpPr>
          <p:cNvPr id="39" name="Ovál 38"/>
          <p:cNvSpPr/>
          <p:nvPr/>
        </p:nvSpPr>
        <p:spPr>
          <a:xfrm>
            <a:off x="2455254" y="4606174"/>
            <a:ext cx="747260" cy="617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AK</a:t>
            </a:r>
            <a:endParaRPr lang="en-US" dirty="0"/>
          </a:p>
        </p:txBody>
      </p:sp>
      <p:sp>
        <p:nvSpPr>
          <p:cNvPr id="40" name="Ovál 39"/>
          <p:cNvSpPr/>
          <p:nvPr/>
        </p:nvSpPr>
        <p:spPr>
          <a:xfrm>
            <a:off x="4040371" y="4599122"/>
            <a:ext cx="747260" cy="617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PS</a:t>
            </a:r>
            <a:endParaRPr lang="en-US" dirty="0"/>
          </a:p>
        </p:txBody>
      </p:sp>
      <p:sp>
        <p:nvSpPr>
          <p:cNvPr id="42" name="progressBar"/>
          <p:cNvSpPr/>
          <p:nvPr/>
        </p:nvSpPr>
        <p:spPr>
          <a:xfrm>
            <a:off x="0" y="6705600"/>
            <a:ext cx="1385455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ageNumber"/>
          <p:cNvSpPr txBox="1"/>
          <p:nvPr/>
        </p:nvSpPr>
        <p:spPr>
          <a:xfrm>
            <a:off x="877455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5/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24589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Delenie</a:t>
            </a:r>
            <a:endParaRPr lang="sk-SK" dirty="0"/>
          </a:p>
        </p:txBody>
      </p:sp>
      <p:sp useBgFill="1">
        <p:nvSpPr>
          <p:cNvPr id="8" name="Zástupný symbol obsah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endParaRPr lang="en-US" dirty="0"/>
          </a:p>
        </p:txBody>
      </p:sp>
      <p:sp>
        <p:nvSpPr>
          <p:cNvPr id="9" name="Zástupný symbol dátumu 6"/>
          <p:cNvSpPr txBox="1">
            <a:spLocks/>
          </p:cNvSpPr>
          <p:nvPr/>
        </p:nvSpPr>
        <p:spPr>
          <a:xfrm>
            <a:off x="9446442" y="64420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15:43:32</a:t>
            </a:fld>
            <a:endParaRPr lang="sk-SK" sz="1400" dirty="0"/>
          </a:p>
        </p:txBody>
      </p:sp>
      <p:sp>
        <p:nvSpPr>
          <p:cNvPr id="4" name="Ovál 3"/>
          <p:cNvSpPr/>
          <p:nvPr/>
        </p:nvSpPr>
        <p:spPr>
          <a:xfrm>
            <a:off x="2512539" y="1342768"/>
            <a:ext cx="2207741" cy="79907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Krypto</a:t>
            </a:r>
            <a:r>
              <a:rPr lang="sk-SK" dirty="0" err="1" smtClean="0"/>
              <a:t>grafia</a:t>
            </a:r>
            <a:endParaRPr lang="en-US" dirty="0"/>
          </a:p>
        </p:txBody>
      </p:sp>
      <p:cxnSp>
        <p:nvCxnSpPr>
          <p:cNvPr id="11" name="Rovná spojnica 10"/>
          <p:cNvCxnSpPr>
            <a:stCxn id="4" idx="3"/>
            <a:endCxn id="17" idx="0"/>
          </p:cNvCxnSpPr>
          <p:nvPr/>
        </p:nvCxnSpPr>
        <p:spPr>
          <a:xfrm flipH="1">
            <a:off x="1243408" y="2024817"/>
            <a:ext cx="1592447" cy="1196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>
            <a:stCxn id="4" idx="4"/>
            <a:endCxn id="18" idx="0"/>
          </p:cNvCxnSpPr>
          <p:nvPr/>
        </p:nvCxnSpPr>
        <p:spPr>
          <a:xfrm flipH="1">
            <a:off x="3616409" y="2141838"/>
            <a:ext cx="1" cy="1117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>
            <a:stCxn id="4" idx="5"/>
            <a:endCxn id="19" idx="0"/>
          </p:cNvCxnSpPr>
          <p:nvPr/>
        </p:nvCxnSpPr>
        <p:spPr>
          <a:xfrm>
            <a:off x="4396964" y="2024817"/>
            <a:ext cx="1806128" cy="1196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139537" y="3220995"/>
            <a:ext cx="2207741" cy="79907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Symetrická</a:t>
            </a:r>
            <a:endParaRPr lang="en-US" dirty="0"/>
          </a:p>
        </p:txBody>
      </p:sp>
      <p:sp>
        <p:nvSpPr>
          <p:cNvPr id="18" name="Ovál 17"/>
          <p:cNvSpPr/>
          <p:nvPr/>
        </p:nvSpPr>
        <p:spPr>
          <a:xfrm>
            <a:off x="2512538" y="3259095"/>
            <a:ext cx="2207741" cy="79907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Asymetrická</a:t>
            </a:r>
            <a:endParaRPr lang="en-US" dirty="0"/>
          </a:p>
        </p:txBody>
      </p:sp>
      <p:sp>
        <p:nvSpPr>
          <p:cNvPr id="19" name="Ovál 18"/>
          <p:cNvSpPr/>
          <p:nvPr/>
        </p:nvSpPr>
        <p:spPr>
          <a:xfrm>
            <a:off x="5099221" y="3220995"/>
            <a:ext cx="2207741" cy="799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Protokoly</a:t>
            </a:r>
            <a:endParaRPr lang="en-US" dirty="0"/>
          </a:p>
        </p:txBody>
      </p:sp>
      <p:cxnSp>
        <p:nvCxnSpPr>
          <p:cNvPr id="26" name="Rovná spojnica 25"/>
          <p:cNvCxnSpPr>
            <a:stCxn id="18" idx="3"/>
          </p:cNvCxnSpPr>
          <p:nvPr/>
        </p:nvCxnSpPr>
        <p:spPr>
          <a:xfrm>
            <a:off x="2835854" y="3941144"/>
            <a:ext cx="1" cy="663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nica 27"/>
          <p:cNvCxnSpPr>
            <a:stCxn id="18" idx="5"/>
          </p:cNvCxnSpPr>
          <p:nvPr/>
        </p:nvCxnSpPr>
        <p:spPr>
          <a:xfrm>
            <a:off x="4396963" y="3941144"/>
            <a:ext cx="1" cy="663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/>
          <p:cNvCxnSpPr>
            <a:stCxn id="17" idx="5"/>
          </p:cNvCxnSpPr>
          <p:nvPr/>
        </p:nvCxnSpPr>
        <p:spPr>
          <a:xfrm>
            <a:off x="2023962" y="3903044"/>
            <a:ext cx="9769" cy="696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/>
          <p:cNvCxnSpPr>
            <a:stCxn id="17" idx="3"/>
            <a:endCxn id="35" idx="0"/>
          </p:cNvCxnSpPr>
          <p:nvPr/>
        </p:nvCxnSpPr>
        <p:spPr>
          <a:xfrm>
            <a:off x="462853" y="3903044"/>
            <a:ext cx="0" cy="71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ál 34"/>
          <p:cNvSpPr/>
          <p:nvPr/>
        </p:nvSpPr>
        <p:spPr>
          <a:xfrm>
            <a:off x="89223" y="4619394"/>
            <a:ext cx="747260" cy="61712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B</a:t>
            </a:r>
            <a:r>
              <a:rPr lang="sk-SK" dirty="0"/>
              <a:t>Š</a:t>
            </a:r>
            <a:endParaRPr lang="en-US" dirty="0"/>
          </a:p>
        </p:txBody>
      </p:sp>
      <p:sp>
        <p:nvSpPr>
          <p:cNvPr id="37" name="Ovál 36"/>
          <p:cNvSpPr/>
          <p:nvPr/>
        </p:nvSpPr>
        <p:spPr>
          <a:xfrm>
            <a:off x="1650332" y="4606174"/>
            <a:ext cx="747260" cy="617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</a:t>
            </a:r>
            <a:r>
              <a:rPr lang="sk-SK" dirty="0" smtClean="0"/>
              <a:t>Š</a:t>
            </a:r>
            <a:endParaRPr lang="en-US" dirty="0"/>
          </a:p>
        </p:txBody>
      </p:sp>
      <p:sp>
        <p:nvSpPr>
          <p:cNvPr id="39" name="Ovál 38"/>
          <p:cNvSpPr/>
          <p:nvPr/>
        </p:nvSpPr>
        <p:spPr>
          <a:xfrm>
            <a:off x="2455254" y="4606174"/>
            <a:ext cx="747260" cy="61712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AK</a:t>
            </a:r>
            <a:endParaRPr lang="en-US" dirty="0"/>
          </a:p>
        </p:txBody>
      </p:sp>
      <p:sp>
        <p:nvSpPr>
          <p:cNvPr id="40" name="Ovál 39"/>
          <p:cNvSpPr/>
          <p:nvPr/>
        </p:nvSpPr>
        <p:spPr>
          <a:xfrm>
            <a:off x="4040371" y="4599122"/>
            <a:ext cx="747260" cy="61712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PS</a:t>
            </a:r>
            <a:endParaRPr lang="en-US" dirty="0"/>
          </a:p>
        </p:txBody>
      </p:sp>
      <p:sp>
        <p:nvSpPr>
          <p:cNvPr id="3" name="progressBar"/>
          <p:cNvSpPr/>
          <p:nvPr/>
        </p:nvSpPr>
        <p:spPr>
          <a:xfrm>
            <a:off x="0" y="6705600"/>
            <a:ext cx="1662545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geNumber"/>
          <p:cNvSpPr txBox="1"/>
          <p:nvPr/>
        </p:nvSpPr>
        <p:spPr>
          <a:xfrm>
            <a:off x="1154545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6/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6422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Začiatky kryptografie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k-SK" dirty="0" err="1" smtClean="0"/>
              <a:t>ôvodne</a:t>
            </a:r>
            <a:r>
              <a:rPr lang="sk-SK" dirty="0" smtClean="0"/>
              <a:t> náuka o tajných jazykoch</a:t>
            </a:r>
          </a:p>
          <a:p>
            <a:r>
              <a:rPr lang="sk-SK" dirty="0" smtClean="0"/>
              <a:t>Caesar – posuvná šifra, pevná dĺžka kľúča</a:t>
            </a:r>
          </a:p>
          <a:p>
            <a:r>
              <a:rPr lang="sk-SK" dirty="0" err="1" smtClean="0"/>
              <a:t>Richelieu</a:t>
            </a:r>
            <a:r>
              <a:rPr lang="sk-SK" dirty="0" smtClean="0"/>
              <a:t> – „matica“</a:t>
            </a:r>
          </a:p>
          <a:p>
            <a:r>
              <a:rPr lang="en-US" dirty="0" err="1" smtClean="0"/>
              <a:t>Substitu</a:t>
            </a:r>
            <a:r>
              <a:rPr lang="sk-SK" dirty="0" err="1" smtClean="0"/>
              <a:t>čná</a:t>
            </a:r>
            <a:r>
              <a:rPr lang="sk-SK" dirty="0" smtClean="0"/>
              <a:t> šifra</a:t>
            </a:r>
          </a:p>
          <a:p>
            <a:r>
              <a:rPr lang="sk-SK" dirty="0" err="1" smtClean="0"/>
              <a:t>Vigenerova</a:t>
            </a:r>
            <a:r>
              <a:rPr lang="sk-SK" dirty="0" smtClean="0"/>
              <a:t> šifra</a:t>
            </a:r>
            <a:endParaRPr lang="en-US" dirty="0"/>
          </a:p>
        </p:txBody>
      </p:sp>
      <p:sp>
        <p:nvSpPr>
          <p:cNvPr id="8" name="Zástupný symbol dátumu 6"/>
          <p:cNvSpPr txBox="1">
            <a:spLocks/>
          </p:cNvSpPr>
          <p:nvPr/>
        </p:nvSpPr>
        <p:spPr>
          <a:xfrm>
            <a:off x="9446442" y="64420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15:43:32</a:t>
            </a:fld>
            <a:endParaRPr lang="sk-SK" sz="1400" dirty="0"/>
          </a:p>
        </p:txBody>
      </p:sp>
      <p:sp>
        <p:nvSpPr>
          <p:cNvPr id="6" name="progressBar"/>
          <p:cNvSpPr/>
          <p:nvPr/>
        </p:nvSpPr>
        <p:spPr>
          <a:xfrm>
            <a:off x="0" y="6705600"/>
            <a:ext cx="1939636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geNumber"/>
          <p:cNvSpPr txBox="1"/>
          <p:nvPr/>
        </p:nvSpPr>
        <p:spPr>
          <a:xfrm>
            <a:off x="1431636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7/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760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Caesarová</a:t>
            </a:r>
            <a:r>
              <a:rPr lang="sk-SK" dirty="0" smtClean="0"/>
              <a:t> šifra</a:t>
            </a:r>
            <a:endParaRPr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Kľúč </a:t>
            </a:r>
            <a:r>
              <a:rPr lang="en-US" dirty="0" smtClean="0"/>
              <a:t>= 4</a:t>
            </a:r>
          </a:p>
          <a:p>
            <a:pPr marL="285750" indent="-285750"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Za</a:t>
            </a:r>
            <a:r>
              <a:rPr lang="sk-SK" dirty="0" smtClean="0"/>
              <a:t>šifrujte s kľúčom i=7 text:</a:t>
            </a:r>
            <a:endParaRPr lang="en-US" dirty="0" smtClean="0"/>
          </a:p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dirty="0"/>
              <a:t>Roma </a:t>
            </a:r>
            <a:r>
              <a:rPr lang="en-US" dirty="0" err="1" smtClean="0"/>
              <a:t>aeterna</a:t>
            </a:r>
            <a:r>
              <a:rPr lang="sk-SK" dirty="0" smtClean="0"/>
              <a:t> (Večný </a:t>
            </a:r>
            <a:r>
              <a:rPr lang="sk-SK" dirty="0" err="1" smtClean="0"/>
              <a:t>Rim</a:t>
            </a:r>
            <a:r>
              <a:rPr lang="sk-SK" dirty="0" smtClean="0"/>
              <a:t>)</a:t>
            </a:r>
            <a:endParaRPr lang="en-US" dirty="0"/>
          </a:p>
        </p:txBody>
      </p:sp>
      <p:pic>
        <p:nvPicPr>
          <p:cNvPr id="7" name="Zástupný symbol obrázka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8" y="2100472"/>
            <a:ext cx="5268016" cy="23179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dátumu 6"/>
          <p:cNvSpPr txBox="1">
            <a:spLocks/>
          </p:cNvSpPr>
          <p:nvPr/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BEFF8-DA76-4289-9815-4A67A4460C6F}" type="datetime11">
              <a:rPr lang="en-US" sz="1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15:43:32</a:t>
            </a:fld>
            <a:endParaRPr lang="sk-SK" sz="1400" dirty="0"/>
          </a:p>
        </p:txBody>
      </p:sp>
      <p:sp>
        <p:nvSpPr>
          <p:cNvPr id="2" name="progressBar"/>
          <p:cNvSpPr/>
          <p:nvPr/>
        </p:nvSpPr>
        <p:spPr>
          <a:xfrm>
            <a:off x="0" y="6705600"/>
            <a:ext cx="2216727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geNumber"/>
          <p:cNvSpPr txBox="1"/>
          <p:nvPr/>
        </p:nvSpPr>
        <p:spPr>
          <a:xfrm>
            <a:off x="1708727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8/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1360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smtClean="0">
                <a:solidFill>
                  <a:srgbClr val="D15A3E"/>
                </a:solidFill>
              </a:rPr>
              <a:t>Bezpečnosť Caesarovej šifry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Koľko máme </a:t>
            </a:r>
            <a:r>
              <a:rPr lang="sk-SK" dirty="0" err="1" smtClean="0"/>
              <a:t>rôzných</a:t>
            </a:r>
            <a:r>
              <a:rPr lang="sk-SK" dirty="0" smtClean="0"/>
              <a:t> kľúčov?</a:t>
            </a:r>
          </a:p>
          <a:p>
            <a:r>
              <a:rPr lang="sk-SK" dirty="0" smtClean="0"/>
              <a:t>Zmena abecedy</a:t>
            </a:r>
          </a:p>
          <a:p>
            <a:r>
              <a:rPr lang="sk-SK" dirty="0" smtClean="0"/>
              <a:t>Frekvenčná analýza</a:t>
            </a:r>
          </a:p>
          <a:p>
            <a:r>
              <a:rPr lang="sk-SK" dirty="0" smtClean="0"/>
              <a:t>Využiteľnosť? – CUNI – </a:t>
            </a:r>
            <a:r>
              <a:rPr lang="sk-SK" dirty="0" err="1" smtClean="0"/>
              <a:t>Detekovanie</a:t>
            </a:r>
            <a:r>
              <a:rPr lang="sk-SK" dirty="0" smtClean="0"/>
              <a:t> - FA</a:t>
            </a:r>
          </a:p>
          <a:p>
            <a:endParaRPr lang="en-US" dirty="0"/>
          </a:p>
        </p:txBody>
      </p:sp>
      <p:sp>
        <p:nvSpPr>
          <p:cNvPr id="8" name="Zástupný symbol dátumu 6"/>
          <p:cNvSpPr txBox="1">
            <a:spLocks/>
          </p:cNvSpPr>
          <p:nvPr/>
        </p:nvSpPr>
        <p:spPr>
          <a:xfrm>
            <a:off x="9446442" y="64420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BEFF8-DA76-4289-9815-4A67A4460C6F}" type="datetime11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15:43:32</a:t>
            </a:fld>
            <a:endParaRPr lang="sk-SK" sz="1400" dirty="0"/>
          </a:p>
        </p:txBody>
      </p:sp>
      <p:sp>
        <p:nvSpPr>
          <p:cNvPr id="6" name="progressBar"/>
          <p:cNvSpPr/>
          <p:nvPr/>
        </p:nvSpPr>
        <p:spPr>
          <a:xfrm>
            <a:off x="0" y="6705600"/>
            <a:ext cx="2493818" cy="152400"/>
          </a:xfrm>
          <a:prstGeom prst="rect">
            <a:avLst/>
          </a:prstGeom>
          <a:solidFill>
            <a:srgbClr val="D15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geNumber"/>
          <p:cNvSpPr txBox="1"/>
          <p:nvPr/>
        </p:nvSpPr>
        <p:spPr>
          <a:xfrm>
            <a:off x="1985818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/>
              <a:t> 9/ 44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3944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 diamantovou mriežkou (širokouhlá)</Template>
  <TotalTime>0</TotalTime>
  <Words>1135</Words>
  <Application>Microsoft Office PowerPoint</Application>
  <PresentationFormat>Širokouhlá</PresentationFormat>
  <Paragraphs>386</Paragraphs>
  <Slides>44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44</vt:i4>
      </vt:variant>
    </vt:vector>
  </HeadingPairs>
  <TitlesOfParts>
    <vt:vector size="48" baseType="lpstr">
      <vt:lpstr>Arial</vt:lpstr>
      <vt:lpstr>Cambria Math</vt:lpstr>
      <vt:lpstr>Wingdings</vt:lpstr>
      <vt:lpstr>Diamond Grid 16x9</vt:lpstr>
      <vt:lpstr>Kryptografia všeobecne</vt:lpstr>
      <vt:lpstr>Obsah</vt:lpstr>
      <vt:lpstr>Ako to tam vyzerá?!</vt:lpstr>
      <vt:lpstr>Kryptografia všeobecne</vt:lpstr>
      <vt:lpstr>Delenie</vt:lpstr>
      <vt:lpstr>Delenie</vt:lpstr>
      <vt:lpstr>Začiatky kryptografie</vt:lpstr>
      <vt:lpstr>Caesarová šifra</vt:lpstr>
      <vt:lpstr>Bezpečnosť Caesarovej šifry</vt:lpstr>
      <vt:lpstr>Substitučná šifra</vt:lpstr>
      <vt:lpstr>Vigenerová šifra</vt:lpstr>
      <vt:lpstr>ONE TIME PAD alebo Vernamová šifra</vt:lpstr>
      <vt:lpstr>Vzdialenosť jednoznačnosti</vt:lpstr>
      <vt:lpstr>Vzdialenosť jednoznačnosti</vt:lpstr>
      <vt:lpstr>Vzdialenosť jednoznačnosti</vt:lpstr>
      <vt:lpstr>Vzdialenosť jednoznačnosti</vt:lpstr>
      <vt:lpstr>Vzdialenosť jednoznačnosti</vt:lpstr>
      <vt:lpstr>Vzdialenosť jednoznačnosti</vt:lpstr>
      <vt:lpstr>Vzdialenosť jednoznačnosti</vt:lpstr>
      <vt:lpstr>Bezpečnosť všeobecne</vt:lpstr>
      <vt:lpstr>Bezpečnosť všeobecne</vt:lpstr>
      <vt:lpstr>Symetrická kryptografia</vt:lpstr>
      <vt:lpstr>AES</vt:lpstr>
      <vt:lpstr>AES</vt:lpstr>
      <vt:lpstr>Dohoda na kľúči</vt:lpstr>
      <vt:lpstr>Dohoda na kľúči</vt:lpstr>
      <vt:lpstr>Dohoda na kľúči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Asymetrická kryptografia</vt:lpstr>
      <vt:lpstr>Symetrická kryptografia</vt:lpstr>
      <vt:lpstr>Asymetrická kryptografia</vt:lpstr>
      <vt:lpstr>Rabinov kryptografický systém</vt:lpstr>
      <vt:lpstr>RSA</vt:lpstr>
      <vt:lpstr>Asymetrická kryptografia ako podpisové schéma</vt:lpstr>
      <vt:lpstr>Ďakujem za pozornosť. Otázky?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2015-11-26T14:08:24Z</dcterms:created>
  <dcterms:modified xsi:type="dcterms:W3CDTF">2015-11-30T14:44:41Z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