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61" r:id="rId3"/>
    <p:sldId id="373" r:id="rId4"/>
    <p:sldId id="387" r:id="rId5"/>
    <p:sldId id="386" r:id="rId6"/>
    <p:sldId id="385" r:id="rId7"/>
    <p:sldId id="372" r:id="rId8"/>
    <p:sldId id="318" r:id="rId9"/>
    <p:sldId id="274" r:id="rId10"/>
    <p:sldId id="319" r:id="rId11"/>
    <p:sldId id="320" r:id="rId12"/>
    <p:sldId id="321" r:id="rId13"/>
    <p:sldId id="388" r:id="rId14"/>
    <p:sldId id="389" r:id="rId15"/>
    <p:sldId id="390" r:id="rId16"/>
    <p:sldId id="391" r:id="rId17"/>
    <p:sldId id="370" r:id="rId18"/>
    <p:sldId id="363" r:id="rId19"/>
    <p:sldId id="364" r:id="rId20"/>
    <p:sldId id="362" r:id="rId21"/>
    <p:sldId id="375" r:id="rId22"/>
    <p:sldId id="376" r:id="rId23"/>
    <p:sldId id="360" r:id="rId24"/>
    <p:sldId id="361" r:id="rId25"/>
    <p:sldId id="374" r:id="rId26"/>
    <p:sldId id="359" r:id="rId27"/>
    <p:sldId id="365" r:id="rId28"/>
    <p:sldId id="367" r:id="rId29"/>
    <p:sldId id="368" r:id="rId30"/>
    <p:sldId id="369" r:id="rId31"/>
    <p:sldId id="378" r:id="rId32"/>
    <p:sldId id="379" r:id="rId33"/>
    <p:sldId id="380" r:id="rId34"/>
    <p:sldId id="384" r:id="rId35"/>
    <p:sldId id="395" r:id="rId36"/>
    <p:sldId id="382" r:id="rId37"/>
    <p:sldId id="393" r:id="rId38"/>
    <p:sldId id="383" r:id="rId39"/>
    <p:sldId id="396" r:id="rId40"/>
    <p:sldId id="397" r:id="rId41"/>
    <p:sldId id="381" r:id="rId42"/>
    <p:sldId id="26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9841-AFA2-4CA3-8E61-D64F615B5199}" type="datetime10">
              <a:rPr lang="sk-SK" smtClean="0"/>
              <a:t>13:25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D2F5-F37C-4FBE-B6B8-F7467BE2BB7C}" type="datetime10">
              <a:rPr lang="sk-SK" smtClean="0"/>
              <a:t>13:25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1E6A5C-2528-41A8-B753-2D2748E02B39}" type="datetime10">
              <a:rPr lang="sk-SK" smtClean="0"/>
              <a:t>13:25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22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7AEF-7714-4DC4-9D15-A19BCFD4F725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808-DED8-425B-A9E8-823A6AA3FD73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7977-619A-4AA6-BF94-096FEFE034AE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4196-0C7F-4ED9-88D7-59C09A0AB118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8E4E-2EC0-41B6-8327-C80443CDDE0F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F480-BD1B-4704-AAAF-2615E26E3026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1966-4E61-400C-AC03-065B21E5FD4E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F49-3511-4450-B80C-DDE195444527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F67622-FB95-451B-B05C-99B3B7A8A8DE}" type="datetime11">
              <a:rPr lang="en-US" smtClean="0"/>
              <a:t>13:25:36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76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2D2E2D"/>
                </a:solidFill>
                <a:latin typeface="Arial"/>
              </a:rPr>
              <a:t>Kryptoanal</a:t>
            </a:r>
            <a:r>
              <a:rPr lang="sk-SK" dirty="0" err="1">
                <a:solidFill>
                  <a:srgbClr val="2D2E2D"/>
                </a:solidFill>
                <a:latin typeface="Arial"/>
              </a:rPr>
              <a:t>ýza</a:t>
            </a:r>
            <a:r>
              <a:rPr lang="sk-SK" dirty="0">
                <a:solidFill>
                  <a:srgbClr val="2D2E2D"/>
                </a:solidFill>
                <a:latin typeface="Arial"/>
              </a:rPr>
              <a:t> šifier v mobilných sieťach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6000" b="0" i="0" dirty="0">
                <a:solidFill>
                  <a:srgbClr val="D15A3E"/>
                </a:solidFill>
              </a:rPr>
              <a:t>Ján </a:t>
            </a:r>
            <a:r>
              <a:rPr lang="sk-SK" sz="6000" b="0" i="0" dirty="0" err="1">
                <a:solidFill>
                  <a:srgbClr val="D15A3E"/>
                </a:solidFill>
              </a:rPr>
              <a:t>Kotrady</a:t>
            </a:r>
            <a:endParaRPr lang="sk-SK" sz="6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65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60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85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5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15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52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76654" y="703115"/>
            <a:ext cx="11517549" cy="338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Útok na šifru KASUMI</a:t>
            </a:r>
          </a:p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POPIS ÚTOKU</a:t>
            </a:r>
          </a:p>
        </p:txBody>
      </p:sp>
    </p:spTree>
    <p:extLst>
      <p:ext uri="{BB962C8B-B14F-4D97-AF65-F5344CB8AC3E}">
        <p14:creationId xmlns:p14="http://schemas.microsoft.com/office/powerpoint/2010/main" val="2088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Boomerang</a:t>
            </a:r>
            <a:r>
              <a:rPr lang="en-US" dirty="0">
                <a:solidFill>
                  <a:srgbClr val="D15A3E"/>
                </a:solidFill>
              </a:rPr>
              <a:t> Attack</a:t>
            </a:r>
            <a:endParaRPr lang="sk-SK" dirty="0">
              <a:solidFill>
                <a:srgbClr val="D15A3E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902" y="90298"/>
            <a:ext cx="5286375" cy="601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Dobré krátke diferencie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Zlé dlhé diferencie</a:t>
                </a:r>
                <a:endParaRPr lang="en-US" dirty="0"/>
              </a:p>
            </p:txBody>
          </p:sp>
        </mc:Choice>
        <mc:Fallback xmlns="">
          <p:sp>
            <p:nvSpPr>
              <p:cNvPr id="7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Amplified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Boomerang</a:t>
            </a:r>
            <a:r>
              <a:rPr lang="en-US" dirty="0">
                <a:solidFill>
                  <a:srgbClr val="D15A3E"/>
                </a:solidFill>
              </a:rPr>
              <a:t> </a:t>
            </a:r>
            <a:r>
              <a:rPr lang="sk-SK" dirty="0">
                <a:solidFill>
                  <a:srgbClr val="D15A3E"/>
                </a:solidFill>
              </a:rPr>
              <a:t/>
            </a:r>
            <a:br>
              <a:rPr lang="sk-SK" dirty="0">
                <a:solidFill>
                  <a:srgbClr val="D15A3E"/>
                </a:solidFill>
              </a:rPr>
            </a:br>
            <a:r>
              <a:rPr lang="en-US" dirty="0">
                <a:solidFill>
                  <a:srgbClr val="D15A3E"/>
                </a:solidFill>
              </a:rPr>
              <a:t>Attack</a:t>
            </a:r>
            <a:endParaRPr lang="sk-SK" dirty="0">
              <a:solidFill>
                <a:srgbClr val="D15A3E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864" y="404856"/>
            <a:ext cx="4810125" cy="569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</a:rPr>
                  <a:t>Zašifruj veľa textu a dúfaj v to, </a:t>
                </a:r>
                <a:br>
                  <a:rPr lang="sk-SK" dirty="0">
                    <a:latin typeface="Cambria Math" panose="02040503050406030204" pitchFamily="18" charset="0"/>
                  </a:rPr>
                </a:br>
                <a:r>
                  <a:rPr lang="sk-SK" dirty="0">
                    <a:latin typeface="Cambria Math" panose="02040503050406030204" pitchFamily="18" charset="0"/>
                  </a:rPr>
                  <a:t>že nejaký bude spĺňať podmienku BA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- </a:t>
                </a:r>
                <a:r>
                  <a:rPr lang="sk-SK" dirty="0" err="1">
                    <a:latin typeface="Cambria Math" panose="02040503050406030204" pitchFamily="18" charset="0"/>
                  </a:rPr>
                  <a:t>pravd</a:t>
                </a:r>
                <a:r>
                  <a:rPr lang="sk-SK" dirty="0">
                    <a:latin typeface="Cambria Math" panose="02040503050406030204" pitchFamily="18" charset="0"/>
                  </a:rPr>
                  <a:t>. správneho páru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Aspoň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sk-SK" dirty="0"/>
                  <a:t> plaintextov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6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>
                <a:blip r:embed="rId3"/>
                <a:stretch>
                  <a:fillRect l="-571" t="-16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Rectangle Attack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Rozšírený </a:t>
                </a:r>
                <a:r>
                  <a:rPr lang="sk-SK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Amplified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k-SK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Boomerang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k-SK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Attack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len analýzou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sk-SK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Štvorica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 k </a:t>
                </a:r>
                <a:r>
                  <a:rPr lang="sk-SK" dirty="0">
                    <a:latin typeface="Cambria Math" panose="02040503050406030204" pitchFamily="18" charset="0"/>
                  </a:rPr>
                  <a:t>tomu príslušný šifrovaný 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sk-SK" dirty="0">
                    <a:latin typeface="Cambria Math" panose="02040503050406030204" pitchFamily="18" charset="0"/>
                  </a:rPr>
                  <a:t>také,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, kde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je vstupná diferencia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je výstupná diferencia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Využijeme všetky možné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keď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sk-SK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Vyu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žijeme všetky možné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keď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„Pre každý pár je k dispozícií viac párov“</a:t>
                </a:r>
                <a:b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24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1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D15A3E"/>
                </a:solidFill>
              </a:rPr>
              <a:t>Obsah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Diferen</a:t>
            </a:r>
            <a:r>
              <a:rPr lang="sk-SK" dirty="0" err="1"/>
              <a:t>čná</a:t>
            </a:r>
            <a:r>
              <a:rPr lang="sk-SK" dirty="0"/>
              <a:t> </a:t>
            </a:r>
            <a:r>
              <a:rPr lang="sk-SK" dirty="0" err="1"/>
              <a:t>kryptoanalýza</a:t>
            </a:r>
            <a:endParaRPr lang="en-US" dirty="0"/>
          </a:p>
          <a:p>
            <a:r>
              <a:rPr lang="sk-SK" dirty="0"/>
              <a:t>Pár algoritmov</a:t>
            </a:r>
          </a:p>
          <a:p>
            <a:r>
              <a:rPr lang="sk-SK" dirty="0"/>
              <a:t>KASUMI </a:t>
            </a:r>
            <a:r>
              <a:rPr lang="sk-SK" dirty="0" err="1"/>
              <a:t>Related-Key</a:t>
            </a:r>
            <a:r>
              <a:rPr lang="sk-SK" dirty="0"/>
              <a:t> </a:t>
            </a:r>
            <a:r>
              <a:rPr lang="sk-SK" dirty="0" err="1"/>
              <a:t>Sandwich</a:t>
            </a:r>
            <a:r>
              <a:rPr lang="sk-SK" dirty="0"/>
              <a:t> (</a:t>
            </a:r>
            <a:r>
              <a:rPr lang="sk-SK" dirty="0" err="1"/>
              <a:t>Boomerang</a:t>
            </a:r>
            <a:r>
              <a:rPr lang="sk-SK" dirty="0"/>
              <a:t>) </a:t>
            </a:r>
            <a:r>
              <a:rPr lang="sk-SK" dirty="0" err="1"/>
              <a:t>Attack</a:t>
            </a:r>
            <a:r>
              <a:rPr lang="sk-SK" dirty="0"/>
              <a:t>*</a:t>
            </a:r>
          </a:p>
          <a:p>
            <a:r>
              <a:rPr lang="sk-SK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52" y="111241"/>
            <a:ext cx="5411090" cy="64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52" y="111241"/>
            <a:ext cx="5411090" cy="6407588"/>
          </a:xfrm>
          <a:prstGeom prst="rect">
            <a:avLst/>
          </a:prstGeom>
        </p:spPr>
      </p:pic>
      <p:cxnSp>
        <p:nvCxnSpPr>
          <p:cNvPr id="3" name="Rovná spojovacia šípka 2"/>
          <p:cNvCxnSpPr/>
          <p:nvPr/>
        </p:nvCxnSpPr>
        <p:spPr>
          <a:xfrm flipV="1">
            <a:off x="4848837" y="780176"/>
            <a:ext cx="2801923" cy="11660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ovacia šípka 4"/>
          <p:cNvCxnSpPr/>
          <p:nvPr/>
        </p:nvCxnSpPr>
        <p:spPr>
          <a:xfrm>
            <a:off x="4848837" y="1946246"/>
            <a:ext cx="167779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Related-Key </a:t>
            </a:r>
            <a:r>
              <a:rPr lang="sk-SK" dirty="0" err="1">
                <a:solidFill>
                  <a:srgbClr val="D15A3E"/>
                </a:solidFill>
              </a:rPr>
              <a:t>Boomerang</a:t>
            </a:r>
            <a:r>
              <a:rPr lang="sk-SK" dirty="0">
                <a:solidFill>
                  <a:srgbClr val="D15A3E"/>
                </a:solidFill>
              </a:rPr>
              <a:t/>
            </a:r>
            <a:br>
              <a:rPr lang="sk-SK" dirty="0">
                <a:solidFill>
                  <a:srgbClr val="D15A3E"/>
                </a:solidFill>
              </a:rPr>
            </a:br>
            <a:r>
              <a:rPr lang="sk-SK" dirty="0" err="1">
                <a:solidFill>
                  <a:srgbClr val="D15A3E"/>
                </a:solidFill>
              </a:rPr>
              <a:t>Attack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Vyber náhodne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:br>
                  <a:rPr lang="sk-SK" dirty="0"/>
                </a:br>
                <a:r>
                  <a:rPr lang="sk-SK" dirty="0"/>
                  <a:t>a spočítaj</a:t>
                </a:r>
                <a14:m>
                  <m:oMath xmlns:m="http://schemas.openxmlformats.org/officeDocument/2006/math">
                    <m:r>
                      <a:rPr lang="sk-SK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el-GR" dirty="0"/>
                  <a:t> </a:t>
                </a:r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Požiadaj o šifrovanie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/>
                  <a:t/>
                </a:r>
                <a:br>
                  <a:rPr lang="sk-SK" dirty="0"/>
                </a:br>
                <a:r>
                  <a:rPr lang="sk-SK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Spočítaj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l-GR" dirty="0"/>
                  <a:t> </a:t>
                </a:r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Požiadaj dešifrovať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sk-SK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  <m: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sk-S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b="0" dirty="0"/>
                  <a:t/>
                </a:r>
                <a:br>
                  <a:rPr lang="sk-SK" b="0" dirty="0"/>
                </a:br>
                <a:r>
                  <a:rPr lang="sk-SK" b="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  <m:sup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sk-SK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r>
                  <a:rPr lang="sk-SK" dirty="0"/>
                  <a:t>Skontroluj, 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el-GR" dirty="0"/>
                  <a:t> </a:t>
                </a:r>
                <a:endParaRPr lang="sk-SK" dirty="0"/>
              </a:p>
              <a:p>
                <a:endParaRPr lang="en-US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5045"/>
            <a:ext cx="55149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Related-Key Rectangle Attack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⊕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⊕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Vyber N otvorených párov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po</a:t>
                </a:r>
                <a:r>
                  <a:rPr lang="sk-SK" dirty="0"/>
                  <a:t>žiadaj zašifrovanie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Vyber N otvorených párov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po</a:t>
                </a:r>
                <a:r>
                  <a:rPr lang="sk-SK" dirty="0"/>
                  <a:t>žiadaj zašifrovanie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Najdi štvorice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sk-SK" dirty="0"/>
                  <a:t> a odpovedajúce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sk-SK" dirty="0"/>
                  <a:t> splňujúce </a:t>
                </a:r>
                <a:br>
                  <a:rPr lang="sk-SK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Lepšie pravdepodobnosti útokov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</a:t>
                </a:r>
                <a:r>
                  <a:rPr lang="sk-SK" dirty="0"/>
                  <a:t>správnych štvoríc</a:t>
                </a:r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600" r="-1270" b="-16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674451" y="1097397"/>
            <a:ext cx="11517549" cy="338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Útok na šifru KASUMI</a:t>
            </a:r>
            <a:br>
              <a:rPr lang="sk-SK" sz="7200" dirty="0">
                <a:solidFill>
                  <a:srgbClr val="2D2E2D"/>
                </a:solidFill>
                <a:latin typeface="Arial"/>
              </a:rPr>
            </a:br>
            <a:r>
              <a:rPr lang="sk-SK" sz="7200" dirty="0">
                <a:solidFill>
                  <a:srgbClr val="2D2E2D"/>
                </a:solidFill>
                <a:latin typeface="Arial"/>
              </a:rPr>
              <a:t>sekcia:</a:t>
            </a:r>
          </a:p>
          <a:p>
            <a:pPr algn="ctr"/>
            <a:r>
              <a:rPr lang="en-US" b="0" dirty="0"/>
              <a:t>Related-Key Boomerang and Rectangle Attacks</a:t>
            </a:r>
          </a:p>
          <a:p>
            <a:pPr algn="ctr"/>
            <a:r>
              <a:rPr lang="sk-SK" b="0" dirty="0"/>
              <a:t>on </a:t>
            </a:r>
            <a:r>
              <a:rPr lang="sk-SK" b="0" dirty="0" err="1"/>
              <a:t>the</a:t>
            </a:r>
            <a:r>
              <a:rPr lang="sk-SK" b="0" dirty="0"/>
              <a:t> </a:t>
            </a:r>
            <a:r>
              <a:rPr lang="sk-SK" b="0" dirty="0" err="1"/>
              <a:t>Full</a:t>
            </a:r>
            <a:r>
              <a:rPr lang="sk-SK" b="0" dirty="0"/>
              <a:t> KASUMI</a:t>
            </a:r>
            <a:endParaRPr lang="sk-SK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6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en-US" dirty="0"/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89" y="276836"/>
            <a:ext cx="6008611" cy="58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1-4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en-US" dirty="0"/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(0,0,1,0,0,0,0,0)</m:t>
                    </m:r>
                    <m:r>
                      <a:rPr lang="sk-SK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ea typeface="Cambria Math" panose="02040503050406030204" pitchFamily="18" charset="0"/>
                  </a:rPr>
                  <a:t>Vstupn</a:t>
                </a:r>
                <a:r>
                  <a:rPr lang="sk-SK" dirty="0">
                    <a:ea typeface="Cambria Math" panose="02040503050406030204" pitchFamily="18" charset="0"/>
                  </a:rPr>
                  <a:t>á diferencia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</m:den>
                    </m:f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𝐿𝑅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𝑅𝑅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err="1"/>
                  <a:t>zlep</a:t>
                </a:r>
                <a:r>
                  <a:rPr lang="sk-SK" dirty="0" err="1"/>
                  <a:t>šíme</a:t>
                </a:r>
                <a:r>
                  <a:rPr lang="sk-SK" dirty="0"/>
                  <a:t> charakteristiku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efekt</a:t>
                </a:r>
                <a:r>
                  <a:rPr lang="sk-SK" dirty="0" err="1"/>
                  <a:t>ívna</a:t>
                </a:r>
                <a:r>
                  <a:rPr lang="sk-SK" dirty="0"/>
                  <a:t> pravdepodobnosť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den>
                    </m:f>
                  </m:oMath>
                </a14:m>
                <a:endParaRPr lang="sk-SK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2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5-7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(0,0,</m:t>
                    </m:r>
                    <m:r>
                      <m:rPr>
                        <m:nor/>
                      </m:rPr>
                      <a:rPr lang="sk-SK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,0,0,0,</m:t>
                    </m:r>
                    <m:r>
                      <m:rPr>
                        <m:nor/>
                      </m:rPr>
                      <a:rPr lang="sk-SK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,0)</m:t>
                    </m:r>
                    <m:r>
                      <a:rPr lang="sk-SK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ea typeface="Cambria Math" panose="02040503050406030204" pitchFamily="18" charset="0"/>
                  </a:rPr>
                  <a:t>Vstupn</a:t>
                </a:r>
                <a:r>
                  <a:rPr lang="sk-SK" dirty="0">
                    <a:ea typeface="Cambria Math" panose="02040503050406030204" pitchFamily="18" charset="0"/>
                  </a:rPr>
                  <a:t>á diferencia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k-SK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k-SK" dirty="0"/>
                  <a:t> efektívna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k-SK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8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 ⊕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,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 ⊕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Potrebujeme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sk-SK" dirty="0"/>
                  <a:t> - otvorených textov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Celkovo štvoríc máme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</m:t>
                        </m:r>
                      </m:sup>
                    </m:sSup>
                  </m:oMath>
                </a14:m>
                <a:r>
                  <a:rPr lang="sk-SK" dirty="0"/>
                  <a:t>, potom </a:t>
                </a:r>
                <a:br>
                  <a:rPr lang="sk-SK" dirty="0"/>
                </a:br>
                <a:r>
                  <a:rPr lang="sk-SK" dirty="0"/>
                  <a:t>dostávame 1 správny „obdĺžnik“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Algoritmus: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sk-SK" dirty="0"/>
                  <a:t> šifrovaní: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r>
                      <a:rPr lang="sk-S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𝐿𝐿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Index: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sk-SK" dirty="0"/>
                  <a:t> šifrovaní: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r>
                      <a:rPr lang="sk-SK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Index: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sk-SK" dirty="0"/>
                          <m:t>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002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dirty="0"/>
                              <m:t>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002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zhoduje</a:t>
                </a:r>
                <a:r>
                  <a:rPr lang="en-US" dirty="0"/>
                  <a:t> </a:t>
                </a:r>
                <a:r>
                  <a:rPr lang="en-US" dirty="0" err="1"/>
                  <a:t>sa</a:t>
                </a:r>
                <a:r>
                  <a:rPr lang="en-US" dirty="0"/>
                  <a:t> </a:t>
                </a:r>
                <a:r>
                  <a:rPr lang="en-US" dirty="0" err="1"/>
                  <a:t>diferencia</a:t>
                </a:r>
                <a:r>
                  <a:rPr lang="en-US" dirty="0"/>
                  <a:t>?)</a:t>
                </a:r>
                <a:endParaRPr lang="sk-SK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k-SK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7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sk-SK" dirty="0"/>
                          <m:t>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002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dirty="0"/>
                              <m:t>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002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>
                    <a:ea typeface="Cambria Math" panose="02040503050406030204" pitchFamily="18" charset="0"/>
                  </a:rPr>
                  <a:t>N</a:t>
                </a:r>
                <a:r>
                  <a:rPr lang="sk-SK" dirty="0" err="1">
                    <a:ea typeface="Cambria Math" panose="02040503050406030204" pitchFamily="18" charset="0"/>
                  </a:rPr>
                  <a:t>ájdeme</a:t>
                </a:r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n-US" dirty="0" err="1">
                    <a:ea typeface="Cambria Math" panose="02040503050406030204" pitchFamily="18" charset="0"/>
                  </a:rPr>
                  <a:t>pokra</a:t>
                </a:r>
                <a:r>
                  <a:rPr lang="sk-SK" dirty="0">
                    <a:ea typeface="Cambria Math" panose="02040503050406030204" pitchFamily="18" charset="0"/>
                  </a:rPr>
                  <a:t>čujeme štvoricou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pribli</a:t>
                </a:r>
                <a:r>
                  <a:rPr lang="sk-SK" dirty="0">
                    <a:ea typeface="Cambria Math" panose="02040503050406030204" pitchFamily="18" charset="0"/>
                  </a:rPr>
                  <a:t>žne bude vyhovovať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Tipneme</a:t>
                </a:r>
                <a:r>
                  <a:rPr lang="sk-SK" dirty="0">
                    <a:ea typeface="Cambria Math" panose="02040503050406030204" pitchFamily="18" charset="0"/>
                  </a:rPr>
                  <a:t> si kľúč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 </a:t>
                </a:r>
                <a:r>
                  <a:rPr lang="en-US" dirty="0" err="1">
                    <a:ea typeface="Cambria Math" panose="02040503050406030204" pitchFamily="18" charset="0"/>
                  </a:rPr>
                  <a:t>vydedukujeme</a:t>
                </a:r>
                <a:r>
                  <a:rPr lang="en-US" dirty="0"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- </a:t>
                </a:r>
                <a:r>
                  <a:rPr lang="en-US" dirty="0" err="1">
                    <a:ea typeface="Cambria Math" panose="02040503050406030204" pitchFamily="18" charset="0"/>
                  </a:rPr>
                  <a:t>je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mo</a:t>
                </a:r>
                <a:r>
                  <a:rPr lang="sk-SK" dirty="0" err="1">
                    <a:ea typeface="Cambria Math" panose="02040503050406030204" pitchFamily="18" charset="0"/>
                  </a:rPr>
                  <a:t>žné</a:t>
                </a:r>
                <a:r>
                  <a:rPr lang="sk-SK" dirty="0">
                    <a:ea typeface="Cambria Math" panose="02040503050406030204" pitchFamily="18" charset="0"/>
                  </a:rPr>
                  <a:t> vypočítať vstupné a výstupne</a:t>
                </a:r>
                <a:br>
                  <a:rPr lang="sk-SK" dirty="0">
                    <a:ea typeface="Cambria Math" panose="02040503050406030204" pitchFamily="18" charset="0"/>
                  </a:rPr>
                </a:br>
                <a:r>
                  <a:rPr lang="sk-SK" dirty="0">
                    <a:ea typeface="Cambria Math" panose="02040503050406030204" pitchFamily="18" charset="0"/>
                  </a:rPr>
                  <a:t>diferencie do OR funkcie (spor)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Tipneme</a:t>
                </a:r>
                <a:r>
                  <a:rPr lang="sk-SK" dirty="0">
                    <a:ea typeface="Cambria Math" panose="02040503050406030204" pitchFamily="18" charset="0"/>
                  </a:rPr>
                  <a:t> si kľúč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 </a:t>
                </a:r>
                <a:r>
                  <a:rPr lang="en-US" dirty="0" err="1">
                    <a:ea typeface="Cambria Math" panose="02040503050406030204" pitchFamily="18" charset="0"/>
                  </a:rPr>
                  <a:t>vydedukujeme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- </a:t>
                </a:r>
                <a:r>
                  <a:rPr lang="en-US" dirty="0" err="1">
                    <a:ea typeface="Cambria Math" panose="02040503050406030204" pitchFamily="18" charset="0"/>
                  </a:rPr>
                  <a:t>spo</a:t>
                </a:r>
                <a:r>
                  <a:rPr lang="sk-SK" dirty="0">
                    <a:ea typeface="Cambria Math" panose="02040503050406030204" pitchFamily="18" charset="0"/>
                  </a:rPr>
                  <a:t>čítame diferencie vstupu a výstupu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Pre všetky vyhovujúce kombinácie urob šifrovanie a over výsledok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640" r="-127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61326" y="1968843"/>
            <a:ext cx="11517549" cy="2097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Pripomenutie GMS a 3G protokolov</a:t>
            </a:r>
            <a:endParaRPr lang="en-US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Ohadovanie</a:t>
                </a:r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- zlých kľúčov</a:t>
                </a:r>
                <a:endParaRPr lang="sk-SK" b="1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57" y="2693439"/>
            <a:ext cx="8215086" cy="26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smtClean="0">
                    <a:ea typeface="Cambria Math" panose="02040503050406030204" pitchFamily="18" charset="0"/>
                  </a:rPr>
                  <a:t>Od</a:t>
                </a:r>
                <a:r>
                  <a:rPr lang="en-US" dirty="0" smtClean="0">
                    <a:ea typeface="Cambria Math" panose="02040503050406030204" pitchFamily="18" charset="0"/>
                  </a:rPr>
                  <a:t>h</a:t>
                </a:r>
                <a:r>
                  <a:rPr lang="sk-SK" dirty="0" err="1" smtClean="0">
                    <a:ea typeface="Cambria Math" panose="02040503050406030204" pitchFamily="18" charset="0"/>
                  </a:rPr>
                  <a:t>adovanie</a:t>
                </a:r>
                <a:r>
                  <a:rPr lang="sk-SK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- zlých kľúčov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𝟑𝟖</m:t>
                        </m:r>
                      </m:sup>
                    </m:sSup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sup>
                    </m:sSup>
                    <m:r>
                      <a:rPr lang="sk-SK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𝟕𝟎</m:t>
                        </m:r>
                      </m:sup>
                    </m:sSup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𝟓𝟒</m:t>
                        </m:r>
                      </m:sup>
                    </m:sSup>
                  </m:oMath>
                </a14:m>
                <a:endParaRPr lang="sk-SK" b="1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𝟓𝟒</m:t>
                        </m:r>
                      </m:sup>
                    </m:sSup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𝟑𝟐</m:t>
                        </m:r>
                      </m:sup>
                    </m:sSup>
                    <m:r>
                      <a:rPr lang="sk-SK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𝟖𝟔</m:t>
                        </m:r>
                      </m:sup>
                    </m:sSup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- pre 96 </a:t>
                </a:r>
                <a:r>
                  <a:rPr lang="en-US" dirty="0" err="1">
                    <a:ea typeface="Cambria Math" panose="02040503050406030204" pitchFamily="18" charset="0"/>
                  </a:rPr>
                  <a:t>bitov</a:t>
                </a:r>
                <a:r>
                  <a:rPr lang="sk-SK" dirty="0">
                    <a:ea typeface="Cambria Math" panose="02040503050406030204" pitchFamily="18" charset="0"/>
                  </a:rPr>
                  <a:t>ý kľúč </a:t>
                </a:r>
                <a:r>
                  <a:rPr lang="en-US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Dokon</a:t>
                </a:r>
                <a:r>
                  <a:rPr lang="sk-SK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čiť</a:t>
                </a:r>
                <a:r>
                  <a:rPr lang="sk-SK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zvyšných 32 bitov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𝟏𝟎𝟐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operácii pri 128 bitovom kľúči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Vylepšenia: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Pri šifrovaní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vstupných textov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𝟖𝟔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sk-SK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Analýzov</a:t>
                </a:r>
                <a:r>
                  <a:rPr lang="sk-SK" dirty="0">
                    <a:ea typeface="Cambria Math" panose="02040503050406030204" pitchFamily="18" charset="0"/>
                  </a:rPr>
                  <a:t> vieme dostať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𝟕𝟔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- viac informácií v mojej práci </a:t>
                </a:r>
                <a:r>
                  <a:rPr lang="en-US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  <a:endParaRPr lang="sk-SK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2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- </a:t>
            </a:r>
            <a:r>
              <a:rPr lang="sk-SK" dirty="0" err="1">
                <a:solidFill>
                  <a:srgbClr val="D15A3E"/>
                </a:solidFill>
              </a:rPr>
              <a:t>Sandwich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ea typeface="Cambria Math" panose="02040503050406030204" pitchFamily="18" charset="0"/>
                  </a:rPr>
                  <a:t>Sandwich attack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časová </a:t>
                </a:r>
                <a:r>
                  <a:rPr lang="sk-SK" dirty="0" err="1">
                    <a:ea typeface="Cambria Math" panose="02040503050406030204" pitchFamily="18" charset="0"/>
                  </a:rPr>
                  <a:t>zlozitosť</a:t>
                </a: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pamäťová </a:t>
                </a:r>
                <a:r>
                  <a:rPr lang="sk-SK" dirty="0" err="1">
                    <a:ea typeface="Cambria Math" panose="02040503050406030204" pitchFamily="18" charset="0"/>
                  </a:rPr>
                  <a:t>zlozitosť</a:t>
                </a: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šifrových textov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78013"/>
            <a:ext cx="7099771" cy="37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674451" y="1097397"/>
            <a:ext cx="11517549" cy="338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Útoky na iné šifry</a:t>
            </a:r>
          </a:p>
          <a:p>
            <a:pPr algn="ctr"/>
            <a:r>
              <a:rPr lang="sk-SK" b="0" dirty="0"/>
              <a:t>A5/1, A5/2</a:t>
            </a:r>
            <a:endParaRPr lang="sk-SK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p:pic>
        <p:nvPicPr>
          <p:cNvPr id="48" name="Obrázok 47">
            <a:extLst>
              <a:ext uri="{FF2B5EF4-FFF2-40B4-BE49-F238E27FC236}">
                <a16:creationId xmlns:a16="http://schemas.microsoft.com/office/drawing/2014/main" id="{D6C79289-60F1-4FFE-AF96-C0D88BC8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88" y="1712551"/>
            <a:ext cx="8761059" cy="37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</a:t>
            </a:r>
            <a:r>
              <a:rPr lang="sk-SK" sz="2600" dirty="0" err="1"/>
              <a:t>rúdové</a:t>
            </a:r>
            <a:r>
              <a:rPr lang="sk-SK" sz="2600" dirty="0"/>
              <a:t> šifry</a:t>
            </a:r>
          </a:p>
          <a:p>
            <a:r>
              <a:rPr lang="sk-SK" sz="2600" dirty="0" err="1"/>
              <a:t>Kryptoanalýza</a:t>
            </a:r>
            <a:r>
              <a:rPr lang="sk-SK" sz="2600" dirty="0"/>
              <a:t> v reálnom čase</a:t>
            </a:r>
          </a:p>
          <a:p>
            <a:r>
              <a:rPr lang="sk-SK" sz="2600" dirty="0"/>
              <a:t>BTS simulácia</a:t>
            </a:r>
          </a:p>
          <a:p>
            <a:pPr lvl="1"/>
            <a:r>
              <a:rPr lang="sk-SK" sz="2600" dirty="0"/>
              <a:t>Náročná implementácia</a:t>
            </a:r>
          </a:p>
          <a:p>
            <a:pPr lvl="1"/>
            <a:r>
              <a:rPr lang="sk-SK" sz="2600" dirty="0"/>
              <a:t>bb.osmocom.org</a:t>
            </a:r>
          </a:p>
          <a:p>
            <a:pPr lvl="1"/>
            <a:r>
              <a:rPr lang="sk-SK" sz="2600" dirty="0"/>
              <a:t>5x Motorola C155 </a:t>
            </a:r>
            <a:r>
              <a:rPr lang="en-US" sz="2600" dirty="0"/>
              <a:t>15$ || </a:t>
            </a:r>
            <a:r>
              <a:rPr lang="en-US" sz="2600" dirty="0" err="1"/>
              <a:t>bladeRF</a:t>
            </a:r>
            <a:r>
              <a:rPr lang="en-US" sz="2600" dirty="0"/>
              <a:t> x40 420$</a:t>
            </a:r>
            <a:endParaRPr lang="sk-SK" sz="2600" dirty="0"/>
          </a:p>
          <a:p>
            <a:r>
              <a:rPr lang="sk-SK" sz="2600" dirty="0"/>
              <a:t>RTL-SDR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AAC599E-CF8C-4523-81DE-26D3CF70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595" y="838200"/>
            <a:ext cx="28289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dirty="0" err="1"/>
              <a:t>Chris</a:t>
            </a:r>
            <a:r>
              <a:rPr lang="sk-SK" dirty="0"/>
              <a:t> </a:t>
            </a:r>
            <a:r>
              <a:rPr lang="sk-SK" dirty="0" err="1"/>
              <a:t>Paget</a:t>
            </a:r>
            <a:r>
              <a:rPr lang="sk-SK" dirty="0"/>
              <a:t> a </a:t>
            </a:r>
            <a:r>
              <a:rPr lang="sk-SK" dirty="0" err="1"/>
              <a:t>Karsten</a:t>
            </a:r>
            <a:r>
              <a:rPr lang="sk-SK" dirty="0"/>
              <a:t> </a:t>
            </a:r>
            <a:r>
              <a:rPr lang="sk-SK" dirty="0" err="1"/>
              <a:t>Nohl</a:t>
            </a:r>
            <a:endParaRPr lang="sk-SK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2 TB </a:t>
            </a:r>
            <a:r>
              <a:rPr lang="sk-SK" dirty="0" err="1">
                <a:ea typeface="Cambria Math" panose="02040503050406030204" pitchFamily="18" charset="0"/>
              </a:rPr>
              <a:t>predpočítaných</a:t>
            </a:r>
            <a:r>
              <a:rPr lang="sk-SK" dirty="0">
                <a:ea typeface="Cambria Math" panose="02040503050406030204" pitchFamily="18" charset="0"/>
              </a:rPr>
              <a:t> dát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err="1">
                <a:ea typeface="Cambria Math" panose="02040503050406030204" pitchFamily="18" charset="0"/>
              </a:rPr>
              <a:t>Zdielané</a:t>
            </a:r>
            <a:r>
              <a:rPr lang="sk-SK" dirty="0">
                <a:ea typeface="Cambria Math" panose="02040503050406030204" pitchFamily="18" charset="0"/>
              </a:rPr>
              <a:t> známou P2P sieťou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Pár sekúnd = prelomená A5/1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err="1">
                <a:ea typeface="Cambria Math" panose="02040503050406030204" pitchFamily="18" charset="0"/>
              </a:rPr>
              <a:t>time</a:t>
            </a:r>
            <a:r>
              <a:rPr lang="sk-SK" dirty="0">
                <a:ea typeface="Cambria Math" panose="02040503050406030204" pitchFamily="18" charset="0"/>
              </a:rPr>
              <a:t> </a:t>
            </a:r>
            <a:r>
              <a:rPr lang="sk-SK" dirty="0" err="1">
                <a:ea typeface="Cambria Math" panose="02040503050406030204" pitchFamily="18" charset="0"/>
              </a:rPr>
              <a:t>memory</a:t>
            </a:r>
            <a:r>
              <a:rPr lang="sk-SK" dirty="0">
                <a:ea typeface="Cambria Math" panose="02040503050406030204" pitchFamily="18" charset="0"/>
              </a:rPr>
              <a:t> </a:t>
            </a:r>
            <a:r>
              <a:rPr lang="sk-SK" dirty="0" err="1">
                <a:ea typeface="Cambria Math" panose="02040503050406030204" pitchFamily="18" charset="0"/>
              </a:rPr>
              <a:t>trade</a:t>
            </a:r>
            <a:r>
              <a:rPr lang="sk-SK" dirty="0">
                <a:ea typeface="Cambria Math" panose="02040503050406030204" pitchFamily="18" charset="0"/>
              </a:rPr>
              <a:t> </a:t>
            </a:r>
            <a:r>
              <a:rPr lang="sk-SK" dirty="0" err="1">
                <a:ea typeface="Cambria Math" panose="02040503050406030204" pitchFamily="18" charset="0"/>
              </a:rPr>
              <a:t>off</a:t>
            </a:r>
            <a:r>
              <a:rPr lang="sk-SK" dirty="0">
                <a:ea typeface="Cambria Math" panose="020405030504060302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S určitou pravdepodobnosťou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err="1">
                <a:ea typeface="Cambria Math" panose="02040503050406030204" pitchFamily="18" charset="0"/>
              </a:rPr>
              <a:t>Rainbow</a:t>
            </a:r>
            <a:r>
              <a:rPr lang="sk-SK" dirty="0">
                <a:ea typeface="Cambria Math" panose="02040503050406030204" pitchFamily="18" charset="0"/>
              </a:rPr>
              <a:t> 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NOP správy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err="1">
                <a:ea typeface="Cambria Math" panose="02040503050406030204" pitchFamily="18" charset="0"/>
              </a:rPr>
              <a:t>Detekovanie</a:t>
            </a:r>
            <a:r>
              <a:rPr lang="sk-SK" dirty="0">
                <a:ea typeface="Cambria Math" panose="02040503050406030204" pitchFamily="18" charset="0"/>
              </a:rPr>
              <a:t> kľúča</a:t>
            </a:r>
          </a:p>
        </p:txBody>
      </p:sp>
    </p:spTree>
    <p:extLst>
      <p:ext uri="{BB962C8B-B14F-4D97-AF65-F5344CB8AC3E}">
        <p14:creationId xmlns:p14="http://schemas.microsoft.com/office/powerpoint/2010/main" val="23490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A5/2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2"/>
            <a:ext cx="9601200" cy="126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Nezaujímavé, všeobecne sa prestala používať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Skript-</a:t>
            </a:r>
            <a:r>
              <a:rPr lang="en-US" dirty="0">
                <a:ea typeface="Cambria Math" panose="02040503050406030204" pitchFamily="18" charset="0"/>
              </a:rPr>
              <a:t>kiddies</a:t>
            </a:r>
            <a:r>
              <a:rPr lang="sk-SK" dirty="0">
                <a:ea typeface="Cambria Math" panose="02040503050406030204" pitchFamily="18" charset="0"/>
              </a:rPr>
              <a:t> </a:t>
            </a:r>
            <a:r>
              <a:rPr lang="en-US" dirty="0">
                <a:ea typeface="Cambria Math" panose="02040503050406030204" pitchFamily="18" charset="0"/>
                <a:sym typeface="Wingdings" panose="05000000000000000000" pitchFamily="2" charset="2"/>
              </a:rPr>
              <a:t></a:t>
            </a:r>
            <a:endParaRPr lang="sk-SK" dirty="0">
              <a:ea typeface="Cambria Math" panose="020405030504060302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95400" y="2896215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SNOW 3G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447800" y="4529074"/>
            <a:ext cx="9601200" cy="190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dirty="0" err="1"/>
              <a:t>Side-channel</a:t>
            </a:r>
            <a:r>
              <a:rPr lang="sk-SK" dirty="0"/>
              <a:t> </a:t>
            </a:r>
            <a:r>
              <a:rPr lang="sk-SK" dirty="0" err="1"/>
              <a:t>attack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Možno sa na ňu pozriem </a:t>
            </a:r>
            <a:r>
              <a:rPr lang="en-US" dirty="0">
                <a:ea typeface="Cambria Math" panose="02040503050406030204" pitchFamily="18" charset="0"/>
                <a:sym typeface="Wingdings" panose="05000000000000000000" pitchFamily="2" charset="2"/>
              </a:rPr>
              <a:t></a:t>
            </a:r>
            <a:endParaRPr lang="sk-SK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Aktuálny stav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2"/>
            <a:ext cx="9601200" cy="381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Analýza KASUMI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Zefektívnenie </a:t>
            </a:r>
            <a:r>
              <a:rPr lang="sk-SK" dirty="0" err="1">
                <a:ea typeface="Cambria Math" panose="02040503050406030204" pitchFamily="18" charset="0"/>
              </a:rPr>
              <a:t>Sandwich</a:t>
            </a:r>
            <a:r>
              <a:rPr lang="sk-SK" dirty="0">
                <a:ea typeface="Cambria Math" panose="02040503050406030204" pitchFamily="18" charset="0"/>
              </a:rPr>
              <a:t> </a:t>
            </a:r>
            <a:r>
              <a:rPr lang="sk-SK" dirty="0" err="1">
                <a:ea typeface="Cambria Math" panose="02040503050406030204" pitchFamily="18" charset="0"/>
              </a:rPr>
              <a:t>attack</a:t>
            </a:r>
            <a:r>
              <a:rPr lang="sk-SK" dirty="0">
                <a:ea typeface="Cambria Math" panose="02040503050406030204" pitchFamily="18" charset="0"/>
              </a:rPr>
              <a:t>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KPA </a:t>
            </a:r>
            <a:r>
              <a:rPr lang="sk-SK" dirty="0" err="1">
                <a:ea typeface="Cambria Math" panose="02040503050406030204" pitchFamily="18" charset="0"/>
              </a:rPr>
              <a:t>attack</a:t>
            </a:r>
            <a:r>
              <a:rPr lang="sk-SK" dirty="0">
                <a:ea typeface="Cambria Math" panose="02040503050406030204" pitchFamily="18" charset="0"/>
              </a:rPr>
              <a:t> analýza – dokončujem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A5/1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Tabuľky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Odchytávanie signálu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Pár technických problémov a </a:t>
            </a:r>
            <a:r>
              <a:rPr lang="sk-SK" dirty="0" err="1">
                <a:ea typeface="Cambria Math" panose="02040503050406030204" pitchFamily="18" charset="0"/>
              </a:rPr>
              <a:t>kryptoanalýza</a:t>
            </a:r>
            <a:r>
              <a:rPr lang="sk-SK" dirty="0">
                <a:ea typeface="Cambria Math" panose="02040503050406030204" pitchFamily="18" charset="0"/>
              </a:rPr>
              <a:t> bude fungovať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Dokončujem analýzu – možnosti zrýchlenia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Odhadovaný termín </a:t>
            </a:r>
            <a:r>
              <a:rPr lang="sk-SK" dirty="0" smtClean="0">
                <a:ea typeface="Cambria Math" panose="02040503050406030204" pitchFamily="18" charset="0"/>
              </a:rPr>
              <a:t>dokončenia</a:t>
            </a:r>
            <a:r>
              <a:rPr lang="en-US" dirty="0" smtClean="0">
                <a:ea typeface="Cambria Math" panose="02040503050406030204" pitchFamily="18" charset="0"/>
              </a:rPr>
              <a:t> v</a:t>
            </a:r>
            <a:r>
              <a:rPr lang="sk-SK" dirty="0" smtClean="0">
                <a:ea typeface="Cambria Math" panose="02040503050406030204" pitchFamily="18" charset="0"/>
              </a:rPr>
              <a:t>ý</a:t>
            </a:r>
            <a:r>
              <a:rPr lang="en-US" dirty="0" err="1" smtClean="0">
                <a:ea typeface="Cambria Math" panose="02040503050406030204" pitchFamily="18" charset="0"/>
              </a:rPr>
              <a:t>skumu</a:t>
            </a:r>
            <a:r>
              <a:rPr lang="sk-SK" dirty="0" smtClean="0">
                <a:ea typeface="Cambria Math" panose="02040503050406030204" pitchFamily="18" charset="0"/>
              </a:rPr>
              <a:t> </a:t>
            </a:r>
            <a:r>
              <a:rPr lang="sk-SK" dirty="0">
                <a:ea typeface="Cambria Math" panose="02040503050406030204" pitchFamily="18" charset="0"/>
              </a:rPr>
              <a:t>– december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rgbClr val="D15A3E"/>
                </a:solidFill>
              </a:rPr>
              <a:t>Ďalšie problémy – </a:t>
            </a:r>
            <a:r>
              <a:rPr lang="en-US" dirty="0" smtClean="0">
                <a:solidFill>
                  <a:srgbClr val="D15A3E"/>
                </a:solidFill>
              </a:rPr>
              <a:t>[Orr </a:t>
            </a:r>
            <a:r>
              <a:rPr lang="en-US" dirty="0" err="1" smtClean="0">
                <a:solidFill>
                  <a:srgbClr val="D15A3E"/>
                </a:solidFill>
              </a:rPr>
              <a:t>Dunkleman</a:t>
            </a:r>
            <a:r>
              <a:rPr lang="en-US" dirty="0">
                <a:solidFill>
                  <a:srgbClr val="D15A3E"/>
                </a:solidFill>
              </a:rPr>
              <a:t>]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2"/>
            <a:ext cx="9601200" cy="381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Článok:</a:t>
            </a:r>
          </a:p>
          <a:p>
            <a:pPr marL="274320" lvl="1" indent="0">
              <a:buNone/>
            </a:pPr>
            <a:r>
              <a:rPr lang="en-US" dirty="0" err="1" smtClean="0"/>
              <a:t>Dunkelman</a:t>
            </a:r>
            <a:r>
              <a:rPr lang="en-US" dirty="0"/>
              <a:t>, O., Keller, N. &amp; Shamir, A. J </a:t>
            </a:r>
            <a:r>
              <a:rPr lang="en-US" dirty="0" err="1"/>
              <a:t>Cryptol</a:t>
            </a:r>
            <a:r>
              <a:rPr lang="en-US" dirty="0"/>
              <a:t> (2014) 27: 824. https://doi.org/10.1007/s00145-013-9154-9 </a:t>
            </a:r>
            <a:endParaRPr lang="en-US" dirty="0" smtClean="0"/>
          </a:p>
          <a:p>
            <a:r>
              <a:rPr lang="en-US" dirty="0" smtClean="0"/>
              <a:t>Problem 1. </a:t>
            </a:r>
            <a:r>
              <a:rPr lang="sk-SK" dirty="0" smtClean="0"/>
              <a:t>Nájsť iné generické štruktúry, v ktorých sa dá </a:t>
            </a:r>
            <a:r>
              <a:rPr lang="sk-SK" dirty="0" err="1" smtClean="0"/>
              <a:t>sandwich</a:t>
            </a:r>
            <a:r>
              <a:rPr lang="sk-SK" dirty="0" smtClean="0"/>
              <a:t> útok použiť.</a:t>
            </a:r>
            <a:endParaRPr lang="en-US" dirty="0"/>
          </a:p>
          <a:p>
            <a:r>
              <a:rPr lang="en-US" dirty="0"/>
              <a:t>Problem </a:t>
            </a:r>
            <a:r>
              <a:rPr lang="en-US" dirty="0" smtClean="0"/>
              <a:t>2. </a:t>
            </a:r>
            <a:r>
              <a:rPr lang="sk-SK" dirty="0" smtClean="0"/>
              <a:t>Nájdite nutné a postačujúce podmienky, za ktorých sa dá predpokladať podmienka nezávislosti, ktorá sa využíva v </a:t>
            </a:r>
            <a:r>
              <a:rPr lang="sk-SK" dirty="0" err="1" smtClean="0"/>
              <a:t>Sandwich</a:t>
            </a:r>
            <a:r>
              <a:rPr lang="sk-SK" dirty="0" smtClean="0"/>
              <a:t> </a:t>
            </a:r>
            <a:r>
              <a:rPr lang="sk-SK" dirty="0" err="1" smtClean="0"/>
              <a:t>related</a:t>
            </a:r>
            <a:r>
              <a:rPr lang="sk-SK" dirty="0" smtClean="0"/>
              <a:t> </a:t>
            </a:r>
            <a:r>
              <a:rPr lang="sk-SK" dirty="0" err="1" smtClean="0"/>
              <a:t>key</a:t>
            </a:r>
            <a:r>
              <a:rPr lang="sk-SK" dirty="0" smtClean="0"/>
              <a:t> </a:t>
            </a:r>
            <a:r>
              <a:rPr lang="sk-SK" dirty="0" err="1" smtClean="0"/>
              <a:t>rectangle</a:t>
            </a:r>
            <a:r>
              <a:rPr lang="sk-SK" dirty="0" smtClean="0"/>
              <a:t> </a:t>
            </a:r>
            <a:r>
              <a:rPr lang="sk-SK" dirty="0" err="1" smtClean="0"/>
              <a:t>attack</a:t>
            </a:r>
            <a:endParaRPr lang="en-US" dirty="0"/>
          </a:p>
          <a:p>
            <a:r>
              <a:rPr lang="en-US" dirty="0"/>
              <a:t>Problem </a:t>
            </a:r>
            <a:r>
              <a:rPr lang="en-US" dirty="0" smtClean="0"/>
              <a:t>3. </a:t>
            </a:r>
            <a:r>
              <a:rPr lang="sk-SK" dirty="0" smtClean="0"/>
              <a:t>Overte ako prvý správnosť </a:t>
            </a:r>
            <a:r>
              <a:rPr lang="sk-SK" dirty="0" err="1" smtClean="0"/>
              <a:t>rectangle-like</a:t>
            </a:r>
            <a:r>
              <a:rPr lang="sk-SK" dirty="0" smtClean="0"/>
              <a:t> </a:t>
            </a:r>
            <a:r>
              <a:rPr lang="sk-SK" dirty="0" err="1" smtClean="0"/>
              <a:t>sandwich</a:t>
            </a:r>
            <a:r>
              <a:rPr lang="sk-SK" dirty="0" smtClean="0"/>
              <a:t> </a:t>
            </a:r>
            <a:r>
              <a:rPr lang="sk-SK" dirty="0" err="1" smtClean="0"/>
              <a:t>attack</a:t>
            </a:r>
            <a:r>
              <a:rPr lang="sk-SK" dirty="0" smtClean="0"/>
              <a:t> na šifru </a:t>
            </a:r>
            <a:r>
              <a:rPr lang="sk-SK" dirty="0" err="1" smtClean="0"/>
              <a:t>Kasumi</a:t>
            </a:r>
            <a:r>
              <a:rPr lang="sk-SK" dirty="0" smtClean="0"/>
              <a:t>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33640" y="544180"/>
            <a:ext cx="10058400" cy="1450757"/>
          </a:xfrm>
        </p:spPr>
        <p:txBody>
          <a:bodyPr/>
          <a:lstStyle/>
          <a:p>
            <a:r>
              <a:rPr lang="sk-SK" dirty="0"/>
              <a:t>GSM autentifikácia</a:t>
            </a:r>
          </a:p>
        </p:txBody>
      </p:sp>
      <p:sp>
        <p:nvSpPr>
          <p:cNvPr id="4" name="Zástupný objekt pre obsah 2"/>
          <p:cNvSpPr>
            <a:spLocks noGrp="1"/>
          </p:cNvSpPr>
          <p:nvPr>
            <p:ph idx="1"/>
          </p:nvPr>
        </p:nvSpPr>
        <p:spPr>
          <a:xfrm>
            <a:off x="676691" y="1994937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k-SK" sz="3200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254844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>
            <a:off x="470744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2548447" y="3202006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3345472" y="283370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019542" y="283370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8455516" y="3076652"/>
            <a:ext cx="1934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RANDOM()  = RAN</a:t>
            </a:r>
          </a:p>
          <a:p>
            <a:r>
              <a:rPr lang="en-US" dirty="0"/>
              <a:t>A3(</a:t>
            </a:r>
            <a:r>
              <a:rPr lang="sk-SK" dirty="0"/>
              <a:t>RAN, </a:t>
            </a:r>
            <a:r>
              <a:rPr lang="sk-SK" dirty="0" err="1"/>
              <a:t>Ki</a:t>
            </a:r>
            <a:r>
              <a:rPr lang="en-US" dirty="0"/>
              <a:t>) = SRES</a:t>
            </a:r>
          </a:p>
          <a:p>
            <a:r>
              <a:rPr lang="en-US" dirty="0"/>
              <a:t>A8(RAN, Ki) = Kc</a:t>
            </a:r>
            <a:endParaRPr lang="sk-SK" dirty="0"/>
          </a:p>
        </p:txBody>
      </p:sp>
      <p:cxnSp>
        <p:nvCxnSpPr>
          <p:cNvPr id="12" name="Rovná spojnica 11"/>
          <p:cNvCxnSpPr/>
          <p:nvPr/>
        </p:nvCxnSpPr>
        <p:spPr>
          <a:xfrm>
            <a:off x="618060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833960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6180607" y="3202006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6180607" y="3996934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6584487" y="3538317"/>
            <a:ext cx="147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RAN, SRES, Kc</a:t>
            </a:r>
            <a:endParaRPr lang="sk-SK" dirty="0"/>
          </a:p>
        </p:txBody>
      </p:sp>
      <p:cxnSp>
        <p:nvCxnSpPr>
          <p:cNvPr id="17" name="Rovná spojovacia šípka 16"/>
          <p:cNvCxnSpPr/>
          <p:nvPr/>
        </p:nvCxnSpPr>
        <p:spPr>
          <a:xfrm flipH="1">
            <a:off x="2548447" y="3996934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345472" y="353831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685922" y="341681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RAN, SRES,</a:t>
            </a:r>
            <a:endParaRPr lang="sk-SK" dirty="0"/>
          </a:p>
          <a:p>
            <a:pPr algn="ctr"/>
            <a:r>
              <a:rPr lang="en-US" dirty="0"/>
              <a:t> Kc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633640" y="3967116"/>
            <a:ext cx="1828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</a:t>
            </a:r>
          </a:p>
          <a:p>
            <a:r>
              <a:rPr lang="en-US" dirty="0"/>
              <a:t>A3(</a:t>
            </a:r>
            <a:r>
              <a:rPr lang="sk-SK" dirty="0"/>
              <a:t>RAN, </a:t>
            </a:r>
            <a:r>
              <a:rPr lang="sk-SK" dirty="0" err="1"/>
              <a:t>Ki</a:t>
            </a:r>
            <a:r>
              <a:rPr lang="en-US" dirty="0"/>
              <a:t>) = RES</a:t>
            </a:r>
          </a:p>
          <a:p>
            <a:r>
              <a:rPr lang="en-US" dirty="0"/>
              <a:t>A8(RAN, Ki) = Kc</a:t>
            </a:r>
            <a:endParaRPr lang="sk-SK" dirty="0"/>
          </a:p>
        </p:txBody>
      </p:sp>
      <p:cxnSp>
        <p:nvCxnSpPr>
          <p:cNvPr id="21" name="Rovná spojovacia šípka 20"/>
          <p:cNvCxnSpPr/>
          <p:nvPr/>
        </p:nvCxnSpPr>
        <p:spPr>
          <a:xfrm>
            <a:off x="2548447" y="4890446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3318594" y="4516879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4733823" y="4856056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= SRES</a:t>
            </a:r>
            <a:endParaRPr lang="sk-SK" dirty="0"/>
          </a:p>
        </p:txBody>
      </p:sp>
      <p:cxnSp>
        <p:nvCxnSpPr>
          <p:cNvPr id="24" name="Rovná spojovacia šípka 23"/>
          <p:cNvCxnSpPr/>
          <p:nvPr/>
        </p:nvCxnSpPr>
        <p:spPr>
          <a:xfrm flipH="1">
            <a:off x="2548447" y="5620563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3056129" y="5160163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Enc</a:t>
            </a:r>
            <a:r>
              <a:rPr lang="sk-SK" dirty="0"/>
              <a:t>. </a:t>
            </a:r>
            <a:r>
              <a:rPr lang="sk-SK" dirty="0" err="1"/>
              <a:t>mode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801542" y="234832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</a:t>
            </a:r>
            <a:r>
              <a:rPr lang="en-US" dirty="0"/>
              <a:t>S/USIM/UE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4692732" y="2220911"/>
            <a:ext cx="155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RNC</a:t>
            </a:r>
          </a:p>
          <a:p>
            <a:r>
              <a:rPr lang="sk-SK"/>
              <a:t>BTS</a:t>
            </a:r>
            <a:r>
              <a:rPr lang="en-US"/>
              <a:t>/VLR/SRNC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9285466" y="234832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61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Zdroj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E. </a:t>
            </a:r>
            <a:r>
              <a:rPr lang="en-US" dirty="0" err="1"/>
              <a:t>Biham</a:t>
            </a:r>
            <a:r>
              <a:rPr lang="en-US" dirty="0"/>
              <a:t>, O, </a:t>
            </a:r>
            <a:r>
              <a:rPr lang="en-US" dirty="0" err="1"/>
              <a:t>Dunkelman</a:t>
            </a:r>
            <a:r>
              <a:rPr lang="en-US" dirty="0"/>
              <a:t>: Techniques for Cryptanalysis of Block Ciphers (Information Security and Cryptography), Springer, 2017, ISBN 978-3642172311</a:t>
            </a:r>
            <a:endParaRPr lang="sk-SK" dirty="0"/>
          </a:p>
          <a:p>
            <a:r>
              <a:rPr lang="sk-SK" dirty="0"/>
              <a:t>DUNKELMAN, </a:t>
            </a:r>
            <a:r>
              <a:rPr lang="sk-SK" dirty="0" err="1"/>
              <a:t>Orr</a:t>
            </a:r>
            <a:r>
              <a:rPr lang="sk-SK" dirty="0"/>
              <a:t>; KELLER, </a:t>
            </a:r>
            <a:r>
              <a:rPr lang="sk-SK" dirty="0" err="1"/>
              <a:t>Nathan</a:t>
            </a:r>
            <a:r>
              <a:rPr lang="sk-SK" dirty="0"/>
              <a:t>; SHAMIR, </a:t>
            </a:r>
            <a:r>
              <a:rPr lang="sk-SK" dirty="0" err="1"/>
              <a:t>Adi</a:t>
            </a:r>
            <a:r>
              <a:rPr lang="sk-SK" dirty="0"/>
              <a:t>. A </a:t>
            </a:r>
            <a:r>
              <a:rPr lang="sk-SK" dirty="0" err="1"/>
              <a:t>practical-time</a:t>
            </a:r>
            <a:r>
              <a:rPr lang="sk-SK" dirty="0"/>
              <a:t> </a:t>
            </a:r>
            <a:r>
              <a:rPr lang="sk-SK" dirty="0" err="1"/>
              <a:t>related-key</a:t>
            </a:r>
            <a:r>
              <a:rPr lang="sk-SK" dirty="0"/>
              <a:t> </a:t>
            </a:r>
            <a:r>
              <a:rPr lang="sk-SK" dirty="0" err="1"/>
              <a:t>attack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KASUMI </a:t>
            </a:r>
            <a:r>
              <a:rPr lang="sk-SK" dirty="0" err="1"/>
              <a:t>cryptosystem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in GSM and 3G </a:t>
            </a:r>
            <a:r>
              <a:rPr lang="sk-SK" dirty="0" err="1"/>
              <a:t>telephony</a:t>
            </a:r>
            <a:r>
              <a:rPr lang="sk-SK" dirty="0"/>
              <a:t>. In: </a:t>
            </a:r>
            <a:r>
              <a:rPr lang="sk-SK" i="1" dirty="0" err="1"/>
              <a:t>Annual</a:t>
            </a:r>
            <a:r>
              <a:rPr lang="sk-SK" i="1" dirty="0"/>
              <a:t> </a:t>
            </a:r>
            <a:r>
              <a:rPr lang="sk-SK" i="1" dirty="0" err="1"/>
              <a:t>Cryptology</a:t>
            </a:r>
            <a:r>
              <a:rPr lang="sk-SK" i="1" dirty="0"/>
              <a:t> </a:t>
            </a:r>
            <a:r>
              <a:rPr lang="sk-SK" i="1" dirty="0" err="1"/>
              <a:t>Conference</a:t>
            </a:r>
            <a:r>
              <a:rPr lang="sk-SK" dirty="0"/>
              <a:t>. </a:t>
            </a:r>
            <a:r>
              <a:rPr lang="sk-SK" dirty="0" err="1"/>
              <a:t>Springer</a:t>
            </a:r>
            <a:r>
              <a:rPr lang="sk-SK" dirty="0"/>
              <a:t> </a:t>
            </a:r>
            <a:r>
              <a:rPr lang="sk-SK" dirty="0" err="1"/>
              <a:t>Berlin</a:t>
            </a:r>
            <a:r>
              <a:rPr lang="sk-SK" dirty="0"/>
              <a:t> </a:t>
            </a:r>
            <a:r>
              <a:rPr lang="sk-SK" dirty="0" err="1"/>
              <a:t>Heidelberg</a:t>
            </a:r>
            <a:r>
              <a:rPr lang="sk-SK" dirty="0"/>
              <a:t>, 2010. p. 393-410.</a:t>
            </a:r>
          </a:p>
          <a:p>
            <a:r>
              <a:rPr lang="en-US" dirty="0"/>
              <a:t>BRUMLEY, Billy Bob, et al. Consecutive S-box lookups: A Timing Attack on SNOW 3G. In: </a:t>
            </a:r>
            <a:r>
              <a:rPr lang="en-US" i="1" dirty="0"/>
              <a:t>International Conference on Information and Communications Security</a:t>
            </a:r>
            <a:r>
              <a:rPr lang="en-US" dirty="0"/>
              <a:t>. Springer Berlin Heidelberg, 2010. p. 171-185.</a:t>
            </a:r>
          </a:p>
          <a:p>
            <a:r>
              <a:rPr lang="en-US" dirty="0"/>
              <a:t>GSM: </a:t>
            </a:r>
            <a:r>
              <a:rPr lang="en-US" dirty="0" err="1"/>
              <a:t>Srsly</a:t>
            </a:r>
            <a:r>
              <a:rPr lang="en-US" dirty="0"/>
              <a:t> ? – </a:t>
            </a:r>
            <a:r>
              <a:rPr lang="en-US" dirty="0" err="1"/>
              <a:t>Pr</a:t>
            </a:r>
            <a:r>
              <a:rPr lang="sk-SK" dirty="0" err="1"/>
              <a:t>íspevok</a:t>
            </a:r>
            <a:r>
              <a:rPr lang="sk-SK" dirty="0"/>
              <a:t> na konferencií, 26th Chaos </a:t>
            </a:r>
            <a:r>
              <a:rPr lang="sk-SK" dirty="0" err="1"/>
              <a:t>Communication</a:t>
            </a:r>
            <a:r>
              <a:rPr lang="sk-SK" dirty="0"/>
              <a:t> </a:t>
            </a:r>
            <a:r>
              <a:rPr lang="sk-SK" dirty="0" err="1"/>
              <a:t>Congress</a:t>
            </a:r>
            <a:r>
              <a:rPr lang="sk-SK" dirty="0"/>
              <a:t>, </a:t>
            </a:r>
            <a:r>
              <a:rPr lang="sk-SK" dirty="0" err="1"/>
              <a:t>Paget</a:t>
            </a:r>
            <a:r>
              <a:rPr lang="sk-SK" dirty="0"/>
              <a:t> Ch., </a:t>
            </a:r>
            <a:r>
              <a:rPr lang="sk-SK" dirty="0" err="1"/>
              <a:t>Nohl</a:t>
            </a:r>
            <a:r>
              <a:rPr lang="sk-SK" dirty="0"/>
              <a:t> 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pozornosť. </a:t>
            </a:r>
          </a:p>
        </p:txBody>
      </p:sp>
      <p:sp>
        <p:nvSpPr>
          <p:cNvPr id="6" name="pageNumber"/>
          <p:cNvSpPr txBox="1"/>
          <p:nvPr/>
        </p:nvSpPr>
        <p:spPr>
          <a:xfrm>
            <a:off x="11684000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/>
              <a:t> 44/ 44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D2674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98035" y="595696"/>
            <a:ext cx="10058400" cy="1450757"/>
          </a:xfrm>
        </p:spPr>
        <p:txBody>
          <a:bodyPr/>
          <a:lstStyle/>
          <a:p>
            <a:r>
              <a:rPr lang="en-US" dirty="0"/>
              <a:t>3G a LTE</a:t>
            </a:r>
            <a:endParaRPr lang="sk-SK" dirty="0"/>
          </a:p>
        </p:txBody>
      </p:sp>
      <p:sp>
        <p:nvSpPr>
          <p:cNvPr id="4" name="Zástupný objekt pre obsah 2"/>
          <p:cNvSpPr>
            <a:spLocks noGrp="1"/>
          </p:cNvSpPr>
          <p:nvPr>
            <p:ph idx="1"/>
          </p:nvPr>
        </p:nvSpPr>
        <p:spPr>
          <a:xfrm>
            <a:off x="741086" y="204645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k-SK" sz="3200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261284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>
            <a:off x="477184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2612842" y="3253522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3409867" y="288522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083937" y="288522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8519911" y="3128168"/>
            <a:ext cx="30794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RANDOM() = RAN</a:t>
            </a:r>
          </a:p>
          <a:p>
            <a:r>
              <a:rPr lang="en-US" dirty="0"/>
              <a:t>AV(IMSI, RAN) = AV(1,...,n)</a:t>
            </a:r>
          </a:p>
          <a:p>
            <a:r>
              <a:rPr lang="en-US" dirty="0"/>
              <a:t>AV(1,…n) = XRES || CK || IK ||</a:t>
            </a:r>
          </a:p>
          <a:p>
            <a:r>
              <a:rPr lang="en-US" dirty="0"/>
              <a:t>|| AUTN || RAN</a:t>
            </a:r>
          </a:p>
          <a:p>
            <a:endParaRPr lang="en-US" dirty="0"/>
          </a:p>
          <a:p>
            <a:r>
              <a:rPr lang="en-US" dirty="0"/>
              <a:t>AUTN = SQN </a:t>
            </a:r>
            <a:r>
              <a:rPr lang="en-US" dirty="0" err="1"/>
              <a:t>xor</a:t>
            </a:r>
            <a:r>
              <a:rPr lang="en-US" dirty="0"/>
              <a:t> AK || AMF || </a:t>
            </a:r>
          </a:p>
          <a:p>
            <a:r>
              <a:rPr lang="en-US" dirty="0"/>
              <a:t>|| MAC</a:t>
            </a:r>
            <a:endParaRPr lang="sk-SK" dirty="0"/>
          </a:p>
        </p:txBody>
      </p:sp>
      <p:cxnSp>
        <p:nvCxnSpPr>
          <p:cNvPr id="12" name="Rovná spojnica 11"/>
          <p:cNvCxnSpPr/>
          <p:nvPr/>
        </p:nvCxnSpPr>
        <p:spPr>
          <a:xfrm>
            <a:off x="624500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840400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6245002" y="3253522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6245002" y="4048450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2612842" y="4048450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2965887" y="3579065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 || AUTN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824891" y="3579065"/>
            <a:ext cx="129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XRES, CK, IK</a:t>
            </a:r>
          </a:p>
          <a:p>
            <a:r>
              <a:rPr lang="en-US" dirty="0"/>
              <a:t>AUTN, RAN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698035" y="4018632"/>
            <a:ext cx="20890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AUTN OK ?</a:t>
            </a:r>
          </a:p>
          <a:p>
            <a:r>
              <a:rPr lang="en-US" dirty="0"/>
              <a:t>SQN OK ? </a:t>
            </a:r>
          </a:p>
          <a:p>
            <a:r>
              <a:rPr lang="en-US" dirty="0"/>
              <a:t>f2(</a:t>
            </a:r>
            <a:r>
              <a:rPr lang="sk-SK" dirty="0"/>
              <a:t>RAN, </a:t>
            </a:r>
            <a:r>
              <a:rPr lang="sk-SK" dirty="0" err="1"/>
              <a:t>Ki</a:t>
            </a:r>
            <a:r>
              <a:rPr lang="en-US" dirty="0"/>
              <a:t>) = RES</a:t>
            </a:r>
          </a:p>
          <a:p>
            <a:r>
              <a:rPr lang="en-US" dirty="0"/>
              <a:t>f3(RAN, Ki) = </a:t>
            </a:r>
            <a:r>
              <a:rPr lang="en-US" dirty="0" smtClean="0"/>
              <a:t>CK</a:t>
            </a:r>
            <a:endParaRPr lang="en-US" dirty="0"/>
          </a:p>
          <a:p>
            <a:r>
              <a:rPr lang="sk-SK" dirty="0"/>
              <a:t>f</a:t>
            </a:r>
            <a:r>
              <a:rPr lang="en-US" dirty="0"/>
              <a:t>4(RAN, Ki) = IK</a:t>
            </a:r>
            <a:endParaRPr lang="sk-SK" dirty="0"/>
          </a:p>
        </p:txBody>
      </p:sp>
      <p:cxnSp>
        <p:nvCxnSpPr>
          <p:cNvPr id="20" name="Rovná spojovacia šípka 19"/>
          <p:cNvCxnSpPr/>
          <p:nvPr/>
        </p:nvCxnSpPr>
        <p:spPr>
          <a:xfrm>
            <a:off x="2612842" y="4941962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3382989" y="4568395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4910747" y="4938389"/>
            <a:ext cx="1207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= XRES</a:t>
            </a:r>
          </a:p>
          <a:p>
            <a:pPr algn="ctr"/>
            <a:r>
              <a:rPr lang="en-US" dirty="0"/>
              <a:t>OK?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865937" y="239984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</a:t>
            </a:r>
            <a:r>
              <a:rPr lang="en-US" dirty="0"/>
              <a:t>S/USIM/UE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757127" y="2272427"/>
            <a:ext cx="155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RNC</a:t>
            </a:r>
          </a:p>
          <a:p>
            <a:r>
              <a:rPr lang="sk-SK" dirty="0"/>
              <a:t>BTS</a:t>
            </a:r>
            <a:r>
              <a:rPr lang="en-US" dirty="0"/>
              <a:t>/VLR/SRNC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9349861" y="239984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AuC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6838870" y="3621823"/>
            <a:ext cx="109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AV</a:t>
            </a:r>
            <a:r>
              <a:rPr lang="en-US" dirty="0"/>
              <a:t>(1,…,n)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9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61326" y="1968843"/>
            <a:ext cx="11517549" cy="2097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Diferenčná </a:t>
            </a:r>
            <a:r>
              <a:rPr lang="sk-SK" sz="7200" dirty="0" err="1">
                <a:solidFill>
                  <a:srgbClr val="2D2E2D"/>
                </a:solidFill>
                <a:latin typeface="Arial"/>
              </a:rPr>
              <a:t>kryptoanalýza</a:t>
            </a:r>
            <a:endParaRPr lang="sk-SK" sz="7200" dirty="0">
              <a:solidFill>
                <a:srgbClr val="2D2E2D"/>
              </a:solidFill>
              <a:latin typeface="Arial"/>
            </a:endParaRPr>
          </a:p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„myšlienka“</a:t>
            </a:r>
            <a:endParaRPr lang="en-US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6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Blokové šifry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k-SK" dirty="0"/>
                  <a:t>Najúčinnejšia </a:t>
                </a:r>
                <a:r>
                  <a:rPr lang="sk-SK" dirty="0" err="1"/>
                  <a:t>kryptoanalýza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DES)</a:t>
                </a:r>
              </a:p>
              <a:p>
                <a:r>
                  <a:rPr lang="sk-SK" dirty="0"/>
                  <a:t>Základ: „</a:t>
                </a:r>
                <a:r>
                  <a:rPr lang="sk-SK" dirty="0" err="1"/>
                  <a:t>rundy</a:t>
                </a:r>
                <a:r>
                  <a:rPr lang="sk-SK" dirty="0"/>
                  <a:t>“, </a:t>
                </a:r>
                <a:r>
                  <a:rPr lang="sk-SK" dirty="0" err="1"/>
                  <a:t>Feistelová</a:t>
                </a:r>
                <a:r>
                  <a:rPr lang="sk-SK" dirty="0"/>
                  <a:t> sieť</a:t>
                </a:r>
              </a:p>
              <a:p>
                <a:r>
                  <a:rPr lang="en-US" b="1" dirty="0"/>
                  <a:t>CPA – </a:t>
                </a:r>
                <a:r>
                  <a:rPr lang="en-US" b="1" dirty="0" err="1"/>
                  <a:t>Choosen</a:t>
                </a:r>
                <a:r>
                  <a:rPr lang="en-US" b="1" dirty="0"/>
                  <a:t> plain-text attack</a:t>
                </a:r>
              </a:p>
              <a:p>
                <a:r>
                  <a:rPr lang="sk-SK" dirty="0"/>
                  <a:t>Ciele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sk-SK" sz="2000" dirty="0"/>
                  <a:t>„Zbaviť sa kľúča“</a:t>
                </a:r>
              </a:p>
              <a:p>
                <a:pPr lvl="2"/>
                <a:r>
                  <a:rPr lang="sk-SK" sz="2000" dirty="0" err="1"/>
                  <a:t>Zistit</a:t>
                </a:r>
                <a:r>
                  <a:rPr lang="sk-SK" sz="2000" dirty="0"/>
                  <a:t> kľúč</a:t>
                </a:r>
              </a:p>
              <a:p>
                <a:pPr lvl="2"/>
                <a:r>
                  <a:rPr lang="sk-SK" sz="2000" dirty="0"/>
                  <a:t>Útok hrubou silou jednoduchší</a:t>
                </a:r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786" y="64235"/>
            <a:ext cx="2273258" cy="59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87070"/>
                  </p:ext>
                </p:extLst>
              </p:nvPr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87070"/>
                  </p:ext>
                </p:extLst>
              </p:nvPr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667890"/>
                  </p:ext>
                </p:extLst>
              </p:nvPr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667890"/>
                  </p:ext>
                </p:extLst>
              </p:nvPr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08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44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1037</Words>
  <Application>Microsoft Office PowerPoint</Application>
  <PresentationFormat>Širokouhlá</PresentationFormat>
  <Paragraphs>593</Paragraphs>
  <Slides>41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5" baseType="lpstr">
      <vt:lpstr>Arial</vt:lpstr>
      <vt:lpstr>Cambria Math</vt:lpstr>
      <vt:lpstr>Wingdings</vt:lpstr>
      <vt:lpstr>Diamond Grid 16x9</vt:lpstr>
      <vt:lpstr>Kryptoanalýza šifier v mobilných sieťach</vt:lpstr>
      <vt:lpstr>Obsah</vt:lpstr>
      <vt:lpstr>Prezentácia programu PowerPoint</vt:lpstr>
      <vt:lpstr>GSM autentifikácia</vt:lpstr>
      <vt:lpstr>3G a LTE</vt:lpstr>
      <vt:lpstr>Prezentácia programu PowerPoint</vt:lpstr>
      <vt:lpstr>Blokové šifry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Prezentácia programu PowerPoint</vt:lpstr>
      <vt:lpstr>Boomerang Attack</vt:lpstr>
      <vt:lpstr>Amplified Boomerang  Attack</vt:lpstr>
      <vt:lpstr>Rectangle Attack</vt:lpstr>
      <vt:lpstr>Prezentácia programu PowerPoint</vt:lpstr>
      <vt:lpstr>Prezentácia programu PowerPoint</vt:lpstr>
      <vt:lpstr>Related-Key Boomerang Attack</vt:lpstr>
      <vt:lpstr>Related-Key Rectangle Attack</vt:lpstr>
      <vt:lpstr>Prezentácia programu PowerPoint</vt:lpstr>
      <vt:lpstr>KASUMI</vt:lpstr>
      <vt:lpstr>KASUMI 1-4</vt:lpstr>
      <vt:lpstr>KASUMI 5-7</vt:lpstr>
      <vt:lpstr>KASUMI ÚTOK</vt:lpstr>
      <vt:lpstr>KASUMI ÚTOK</vt:lpstr>
      <vt:lpstr>KASUMI ÚTOK – ANALÝZA</vt:lpstr>
      <vt:lpstr>KASUMI ÚTOK – ANALÝZA</vt:lpstr>
      <vt:lpstr>KASUMI ÚTOK - Sandwich</vt:lpstr>
      <vt:lpstr>Prezentácia programu PowerPoint</vt:lpstr>
      <vt:lpstr>A5/1</vt:lpstr>
      <vt:lpstr>A5/1</vt:lpstr>
      <vt:lpstr>A5/1</vt:lpstr>
      <vt:lpstr>A5/2</vt:lpstr>
      <vt:lpstr>Aktuálny stav</vt:lpstr>
      <vt:lpstr>Ďalšie problémy – [Orr Dunkleman]</vt:lpstr>
      <vt:lpstr>Zdroj</vt:lpstr>
      <vt:lpstr>Ďakujem za pozornosť.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2015-11-26T14:08:24Z</dcterms:created>
  <dcterms:modified xsi:type="dcterms:W3CDTF">2017-10-11T11:26:04Z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