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lsx" ContentType="application/ks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2" r:id="rId30"/>
    <p:sldId id="295" r:id="rId31"/>
    <p:sldId id="293" r:id="rId32"/>
    <p:sldId id="294" r:id="rId33"/>
    <p:sldId id="297" r:id="rId34"/>
    <p:sldId id="298" r:id="rId35"/>
    <p:sldId id="299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Váha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FE-42C8-A1D1-7B68D303885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8FE-42C8-A1D1-7B68D3038856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8FE-42C8-A1D1-7B68D30388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8FE-42C8-A1D1-7B68D3038856}"/>
              </c:ext>
            </c:extLst>
          </c:dPt>
          <c:dLbls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Hárok1!$A$2:$A$5</c:f>
              <c:strCache>
                <c:ptCount val="4"/>
                <c:pt idx="0">
                  <c:v>červená</c:v>
                </c:pt>
                <c:pt idx="1">
                  <c:v>modrá</c:v>
                </c:pt>
                <c:pt idx="2">
                  <c:v>žltá</c:v>
                </c:pt>
                <c:pt idx="3">
                  <c:v>zelená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 formatCode="d\-mmm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FE-42C8-A1D1-7B68D303885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23468582072426"/>
          <c:y val="0.42670689323797212"/>
          <c:w val="0.17862437810945272"/>
          <c:h val="0.3064259668874390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104881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4DB88-E1B6-4D54-9BDF-6289DBD26A24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81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104881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4881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104881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F6518-D3C7-4DDD-A12C-153F33DC9308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1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048612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7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Príklad!!!!!!!!!!!!!!!!!</a:t>
            </a:r>
          </a:p>
        </p:txBody>
      </p:sp>
      <p:sp>
        <p:nvSpPr>
          <p:cNvPr id="1048618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1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048632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1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048642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7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Particle</a:t>
            </a:r>
            <a:r>
              <a:rPr lang="sk-SK" dirty="0"/>
              <a:t> filter </a:t>
            </a:r>
            <a:r>
              <a:rPr lang="sk-SK" dirty="0" err="1"/>
              <a:t>uz</a:t>
            </a:r>
            <a:r>
              <a:rPr lang="sk-SK" dirty="0"/>
              <a:t> existuje, </a:t>
            </a:r>
            <a:r>
              <a:rPr lang="sk-SK" dirty="0" err="1"/>
              <a:t>vyuziva</a:t>
            </a:r>
            <a:r>
              <a:rPr lang="sk-SK" dirty="0"/>
              <a:t> sa na </a:t>
            </a:r>
            <a:r>
              <a:rPr lang="sk-SK" dirty="0" err="1"/>
              <a:t>rozne</a:t>
            </a:r>
            <a:r>
              <a:rPr lang="sk-SK" dirty="0"/>
              <a:t> </a:t>
            </a:r>
            <a:r>
              <a:rPr lang="sk-SK" dirty="0" err="1"/>
              <a:t>problemy</a:t>
            </a:r>
            <a:r>
              <a:rPr lang="sk-SK" dirty="0"/>
              <a:t>, bolo to aplikovane na </a:t>
            </a:r>
            <a:r>
              <a:rPr lang="sk-SK" dirty="0" err="1"/>
              <a:t>indoor</a:t>
            </a:r>
            <a:r>
              <a:rPr lang="sk-SK" dirty="0"/>
              <a:t> </a:t>
            </a:r>
            <a:r>
              <a:rPr lang="sk-SK" dirty="0" err="1"/>
              <a:t>lokalizaciu</a:t>
            </a:r>
            <a:r>
              <a:rPr lang="sk-SK" dirty="0"/>
              <a:t>, </a:t>
            </a:r>
            <a:br>
              <a:rPr lang="sk-SK" dirty="0"/>
            </a:br>
            <a:r>
              <a:rPr lang="sk-SK" dirty="0"/>
              <a:t>Ciel prace je </a:t>
            </a:r>
            <a:r>
              <a:rPr lang="sk-SK" dirty="0" err="1"/>
              <a:t>pochopit</a:t>
            </a:r>
            <a:r>
              <a:rPr lang="sk-SK" dirty="0"/>
              <a:t>, </a:t>
            </a:r>
            <a:r>
              <a:rPr lang="sk-SK" dirty="0" err="1"/>
              <a:t>implementovat</a:t>
            </a:r>
            <a:r>
              <a:rPr lang="sk-SK" dirty="0"/>
              <a:t>, </a:t>
            </a:r>
            <a:r>
              <a:rPr lang="sk-SK" dirty="0" err="1"/>
              <a:t>nasimulovat</a:t>
            </a:r>
            <a:r>
              <a:rPr lang="sk-SK" dirty="0"/>
              <a:t> </a:t>
            </a:r>
            <a:r>
              <a:rPr lang="sk-SK" dirty="0" err="1"/>
              <a:t>situacie</a:t>
            </a:r>
            <a:r>
              <a:rPr lang="sk-SK" dirty="0"/>
              <a:t> a </a:t>
            </a:r>
            <a:r>
              <a:rPr lang="sk-SK" dirty="0" err="1"/>
              <a:t>analyzovat</a:t>
            </a:r>
            <a:r>
              <a:rPr lang="sk-SK" dirty="0"/>
              <a:t> ako sa sprava pri zmene </a:t>
            </a:r>
            <a:r>
              <a:rPr lang="sk-SK" dirty="0" err="1"/>
              <a:t>roznych</a:t>
            </a:r>
            <a:r>
              <a:rPr lang="sk-SK" dirty="0"/>
              <a:t> parametrov</a:t>
            </a:r>
          </a:p>
          <a:p>
            <a:r>
              <a:rPr lang="sk-SK" dirty="0"/>
              <a:t>Fotka s </a:t>
            </a:r>
            <a:r>
              <a:rPr lang="sk-SK" dirty="0" err="1"/>
              <a:t>nemeckym</a:t>
            </a:r>
            <a:r>
              <a:rPr lang="sk-SK" dirty="0"/>
              <a:t> doktorandom (patent na </a:t>
            </a:r>
            <a:r>
              <a:rPr lang="sk-SK" dirty="0" err="1"/>
              <a:t>vahovanie</a:t>
            </a:r>
            <a:r>
              <a:rPr lang="sk-SK" dirty="0"/>
              <a:t> </a:t>
            </a:r>
            <a:r>
              <a:rPr lang="sk-SK" dirty="0" err="1"/>
              <a:t>castic</a:t>
            </a:r>
            <a:r>
              <a:rPr lang="sk-SK" dirty="0"/>
              <a:t>)</a:t>
            </a:r>
          </a:p>
        </p:txBody>
      </p:sp>
      <p:sp>
        <p:nvSpPr>
          <p:cNvPr id="1048648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Vždy, keď sa deteguje krok, urobia sa tieto kroky</a:t>
            </a:r>
          </a:p>
        </p:txBody>
      </p:sp>
      <p:sp>
        <p:nvSpPr>
          <p:cNvPr id="104865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6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048687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23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Riešením je napríklad použitie </a:t>
            </a:r>
            <a:r>
              <a:rPr lang="sk-SK" dirty="0" err="1"/>
              <a:t>resamplingu</a:t>
            </a:r>
            <a:r>
              <a:rPr lang="sk-SK" dirty="0"/>
              <a:t> len v prípade detekcie </a:t>
            </a:r>
            <a:r>
              <a:rPr lang="sk-SK" dirty="0" err="1"/>
              <a:t>degeneracy</a:t>
            </a:r>
            <a:r>
              <a:rPr lang="sk-SK" dirty="0"/>
              <a:t> problému</a:t>
            </a:r>
          </a:p>
        </p:txBody>
      </p:sp>
      <p:sp>
        <p:nvSpPr>
          <p:cNvPr id="1048695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26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5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sk-SK" dirty="0"/>
              <a:t>Na začiatku sa časticiam nastaví náhodná dĺžka kroku z daného intervalu</a:t>
            </a:r>
          </a:p>
          <a:p>
            <a:r>
              <a:rPr lang="sk-SK" dirty="0"/>
              <a:t>Pri </a:t>
            </a:r>
            <a:r>
              <a:rPr lang="sk-SK" dirty="0" err="1"/>
              <a:t>resamplingu</a:t>
            </a:r>
            <a:r>
              <a:rPr lang="sk-SK" dirty="0"/>
              <a:t> sa dĺžka kroku skopíruje + náhodná hodnota</a:t>
            </a:r>
          </a:p>
        </p:txBody>
      </p:sp>
      <p:sp>
        <p:nvSpPr>
          <p:cNvPr id="1048706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F6518-D3C7-4DDD-A12C-153F33DC9308}" type="slidenum">
              <a:rPr lang="sk-SK" smtClean="0"/>
              <a:t>38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584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0485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5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5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8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7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27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72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104877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  <p:sp>
        <p:nvSpPr>
          <p:cNvPr id="1048777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048778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22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92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93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95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9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97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cxnSp>
        <p:nvCxnSpPr>
          <p:cNvPr id="3145739" name="Straight Connector 16"/>
          <p:cNvCxnSpPr>
            <a:cxnSpLocks/>
          </p:cNvCxnSpPr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40" name="Straight Connector 17"/>
          <p:cNvCxnSpPr>
            <a:cxnSpLocks/>
          </p:cNvCxnSpPr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8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38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3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740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4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42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74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4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45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746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cxnSp>
        <p:nvCxnSpPr>
          <p:cNvPr id="3145737" name="Straight Connector 18"/>
          <p:cNvCxnSpPr>
            <a:cxnSpLocks/>
          </p:cNvCxnSpPr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8" name="Straight Connector 19"/>
          <p:cNvCxnSpPr>
            <a:cxnSpLocks/>
          </p:cNvCxnSpPr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80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8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8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8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6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5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5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5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5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51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86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87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56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57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59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1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6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6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802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80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80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8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80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3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73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487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7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7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7"/>
          <p:cNvPicPr>
            <a:picLocks noChangeAspect="1"/>
          </p:cNvPicPr>
          <p:nvPr/>
        </p:nvPicPr>
        <p:blipFill rotWithShape="1">
          <a:blip r:embed="rId19"/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97153" name="Picture 6"/>
          <p:cNvPicPr>
            <a:picLocks noChangeAspect="1"/>
          </p:cNvPicPr>
          <p:nvPr/>
        </p:nvPicPr>
        <p:blipFill rotWithShape="1">
          <a:blip r:embed="rId20"/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857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97154" name="Picture 8"/>
          <p:cNvPicPr>
            <a:picLocks noChangeAspect="1"/>
          </p:cNvPicPr>
          <p:nvPr/>
        </p:nvPicPr>
        <p:blipFill rotWithShape="1">
          <a:blip r:embed="rId21"/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97155" name="Picture 9"/>
          <p:cNvPicPr>
            <a:picLocks noChangeAspect="1"/>
          </p:cNvPicPr>
          <p:nvPr/>
        </p:nvPicPr>
        <p:blipFill rotWithShape="1">
          <a:blip r:embed="rId22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8577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578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579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580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4C4ADA7-9B26-4E11-9D3C-4E4A7C51A6E7}" type="datetimeFigureOut">
              <a:rPr lang="sk-SK" smtClean="0"/>
              <a:t>16.06.2019</a:t>
            </a:fld>
            <a:endParaRPr lang="sk-SK"/>
          </a:p>
        </p:txBody>
      </p:sp>
      <p:sp>
        <p:nvSpPr>
          <p:cNvPr id="1048581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48582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18A3C-54BD-4EAA-B213-08C12B7A6173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txKLMye_gAhWIalAKHXtkBF4QjRx6BAgBEAU&amp;url=http:/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Nadpis 1"/>
          <p:cNvSpPr>
            <a:spLocks noGrp="1"/>
          </p:cNvSpPr>
          <p:nvPr>
            <p:ph type="ctrTitle"/>
          </p:nvPr>
        </p:nvSpPr>
        <p:spPr>
          <a:xfrm>
            <a:off x="1154955" y="1153551"/>
            <a:ext cx="8825658" cy="3516923"/>
          </a:xfrm>
        </p:spPr>
        <p:txBody>
          <a:bodyPr/>
          <a:lstStyle/>
          <a:p>
            <a:r>
              <a:rPr lang="sk-SK" sz="6600" b="1" dirty="0"/>
              <a:t>Využitie časticového filtra na lokalizáciu </a:t>
            </a:r>
            <a:br>
              <a:rPr lang="sk-SK" sz="6600" b="1" dirty="0"/>
            </a:br>
            <a:r>
              <a:rPr lang="sk-SK" sz="6600" b="1" dirty="0"/>
              <a:t>v </a:t>
            </a:r>
            <a:r>
              <a:rPr lang="sk-SK" sz="6600" b="1" dirty="0" err="1"/>
              <a:t>indoor</a:t>
            </a:r>
            <a:r>
              <a:rPr lang="sk-SK" sz="6600" b="1" dirty="0"/>
              <a:t> prostredí</a:t>
            </a:r>
          </a:p>
        </p:txBody>
      </p:sp>
      <p:sp>
        <p:nvSpPr>
          <p:cNvPr id="1048589" name="Podnadpis 2"/>
          <p:cNvSpPr>
            <a:spLocks noGrp="1"/>
          </p:cNvSpPr>
          <p:nvPr>
            <p:ph type="subTitle" idx="1"/>
          </p:nvPr>
        </p:nvSpPr>
        <p:spPr>
          <a:xfrm>
            <a:off x="1154955" y="5162843"/>
            <a:ext cx="10268011" cy="1378634"/>
          </a:xfrm>
        </p:spPr>
        <p:txBody>
          <a:bodyPr>
            <a:normAutofit/>
          </a:bodyPr>
          <a:lstStyle/>
          <a:p>
            <a:r>
              <a:rPr lang="sk-SK" dirty="0"/>
              <a:t>Vedúci práce: RNDr. Miroslav </a:t>
            </a:r>
            <a:r>
              <a:rPr lang="sk-SK" dirty="0" err="1"/>
              <a:t>Opiela</a:t>
            </a:r>
            <a:endParaRPr lang="sk-SK" dirty="0"/>
          </a:p>
          <a:p>
            <a:endParaRPr lang="sk-SK" dirty="0"/>
          </a:p>
          <a:p>
            <a:pPr algn="r"/>
            <a:r>
              <a:rPr lang="sk-SK" dirty="0"/>
              <a:t>Jakub Džama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72" name="Zástupný objekt pre obsah 4" descr="Obrázok, na ktorom je text, mapa  Automaticky generovaný popi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48622" name="BlokTextu 5"/>
          <p:cNvSpPr txBox="1"/>
          <p:nvPr/>
        </p:nvSpPr>
        <p:spPr>
          <a:xfrm>
            <a:off x="192260" y="171364"/>
            <a:ext cx="327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  <a:t>Predikcia</a:t>
            </a:r>
          </a:p>
        </p:txBody>
      </p:sp>
      <p:sp>
        <p:nvSpPr>
          <p:cNvPr id="1048623" name="BlokTextu 6"/>
          <p:cNvSpPr txBox="1"/>
          <p:nvPr/>
        </p:nvSpPr>
        <p:spPr>
          <a:xfrm>
            <a:off x="8432408" y="175088"/>
            <a:ext cx="375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  <a:t>30 min. autom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73" name="Zástupný objekt pre obsah 4" descr="Obrázok, na ktorom je text, mapa  Automaticky generovaný popi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48625" name="BlokTextu 5"/>
          <p:cNvSpPr txBox="1"/>
          <p:nvPr/>
        </p:nvSpPr>
        <p:spPr>
          <a:xfrm>
            <a:off x="8721969" y="171364"/>
            <a:ext cx="3470031" cy="128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  <a:t>Meranie:</a:t>
            </a:r>
            <a:b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</a:br>
            <a: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  <a:t>~ 900 m n. m.</a:t>
            </a:r>
          </a:p>
        </p:txBody>
      </p:sp>
      <p:sp>
        <p:nvSpPr>
          <p:cNvPr id="1048626" name="BlokTextu 7"/>
          <p:cNvSpPr txBox="1"/>
          <p:nvPr/>
        </p:nvSpPr>
        <p:spPr>
          <a:xfrm>
            <a:off x="192260" y="171364"/>
            <a:ext cx="327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  <a:t>Aktualizácia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b="1" dirty="0"/>
              <a:t>Kalmanov filter</a:t>
            </a:r>
          </a:p>
        </p:txBody>
      </p:sp>
      <p:sp>
        <p:nvSpPr>
          <p:cNvPr id="1048628" name="Zástupný objekt pre obsah 2"/>
          <p:cNvSpPr>
            <a:spLocks noGrp="1"/>
          </p:cNvSpPr>
          <p:nvPr>
            <p:ph idx="1"/>
          </p:nvPr>
        </p:nvSpPr>
        <p:spPr>
          <a:xfrm>
            <a:off x="500323" y="1853248"/>
            <a:ext cx="5745732" cy="4395151"/>
          </a:xfrm>
        </p:spPr>
        <p:txBody>
          <a:bodyPr>
            <a:normAutofit/>
          </a:bodyPr>
          <a:lstStyle/>
          <a:p>
            <a:pPr lvl="1">
              <a:spcBef>
                <a:spcPts val="2400"/>
              </a:spcBef>
            </a:pPr>
            <a:r>
              <a:rPr lang="sk-SK" sz="2800" dirty="0"/>
              <a:t>Výpočtovo najjednoduchší</a:t>
            </a:r>
          </a:p>
          <a:p>
            <a:pPr lvl="1">
              <a:spcBef>
                <a:spcPts val="2400"/>
              </a:spcBef>
            </a:pPr>
            <a:r>
              <a:rPr lang="sk-SK" sz="2800" dirty="0"/>
              <a:t>V každom čase uvažuje, že hustota pravdepodobnosti sa dá modelovať </a:t>
            </a:r>
            <a:r>
              <a:rPr lang="sk-SK" sz="2800" b="1" u="sng" dirty="0"/>
              <a:t>normálnym rozdelením </a:t>
            </a:r>
          </a:p>
          <a:p>
            <a:pPr lvl="1">
              <a:spcBef>
                <a:spcPts val="2400"/>
              </a:spcBef>
            </a:pPr>
            <a:r>
              <a:rPr lang="sk-SK" sz="2800" b="1" u="sng" dirty="0"/>
              <a:t>Nedokáže pokryť niektoré situácie</a:t>
            </a:r>
            <a:r>
              <a:rPr lang="sk-SK" sz="2800" dirty="0"/>
              <a:t> typické pre </a:t>
            </a:r>
            <a:r>
              <a:rPr lang="sk-SK" sz="2800" dirty="0" err="1"/>
              <a:t>indoor</a:t>
            </a:r>
            <a:r>
              <a:rPr lang="sk-SK" sz="2800" dirty="0"/>
              <a:t> prostredie</a:t>
            </a:r>
          </a:p>
        </p:txBody>
      </p:sp>
      <p:pic>
        <p:nvPicPr>
          <p:cNvPr id="2097174" name="Obrázok 4" descr="Obrázok, na ktorom je text  Popis vygenerovaný s vysokou spoľahlivosť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310" y="3100830"/>
            <a:ext cx="5595678" cy="3147569"/>
          </a:xfrm>
          <a:prstGeom prst="rect">
            <a:avLst/>
          </a:prstGeom>
        </p:spPr>
      </p:pic>
      <p:sp>
        <p:nvSpPr>
          <p:cNvPr id="1048629" name="BlokTextu 3"/>
          <p:cNvSpPr txBox="1"/>
          <p:nvPr/>
        </p:nvSpPr>
        <p:spPr>
          <a:xfrm>
            <a:off x="6636226" y="6248399"/>
            <a:ext cx="539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https://www.mathworks.com/content/dam/mathworks/videos/u/Understanding-Kalman-Filters-Part-3-Optimal-State-Estimator.mp4/jcr:content/renditions/S2E3_Thumbnail.jpg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b="1" dirty="0"/>
              <a:t>Mriežkový filter</a:t>
            </a:r>
          </a:p>
        </p:txBody>
      </p:sp>
      <p:sp>
        <p:nvSpPr>
          <p:cNvPr id="1048634" name="Zástupný objekt pre obsah 2"/>
          <p:cNvSpPr>
            <a:spLocks noGrp="1"/>
          </p:cNvSpPr>
          <p:nvPr>
            <p:ph idx="1"/>
          </p:nvPr>
        </p:nvSpPr>
        <p:spPr>
          <a:xfrm>
            <a:off x="8115299" y="2055514"/>
            <a:ext cx="3700463" cy="4195481"/>
          </a:xfrm>
        </p:spPr>
        <p:txBody>
          <a:bodyPr>
            <a:normAutofit/>
          </a:bodyPr>
          <a:lstStyle/>
          <a:p>
            <a:r>
              <a:rPr lang="sk-SK" sz="2800" dirty="0"/>
              <a:t>Mapa budovy rozdelená do </a:t>
            </a:r>
            <a:r>
              <a:rPr lang="sk-SK" sz="2800" b="1" u="sng" dirty="0"/>
              <a:t>mriežky</a:t>
            </a:r>
          </a:p>
          <a:p>
            <a:endParaRPr lang="sk-SK" sz="2800" dirty="0"/>
          </a:p>
          <a:p>
            <a:r>
              <a:rPr lang="sk-SK" sz="2800" dirty="0"/>
              <a:t>Pravdepodobnosť sa počíta pre stred </a:t>
            </a:r>
            <a:r>
              <a:rPr lang="sk-SK" sz="2800" b="1" u="sng" dirty="0"/>
              <a:t>každého</a:t>
            </a:r>
            <a:r>
              <a:rPr lang="sk-SK" sz="2800" dirty="0"/>
              <a:t> políčka</a:t>
            </a:r>
          </a:p>
        </p:txBody>
      </p:sp>
      <p:pic>
        <p:nvPicPr>
          <p:cNvPr id="2097175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055514"/>
            <a:ext cx="7293148" cy="38335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Nadpis 1"/>
          <p:cNvSpPr>
            <a:spLocks noGrp="1"/>
          </p:cNvSpPr>
          <p:nvPr>
            <p:ph type="title"/>
          </p:nvPr>
        </p:nvSpPr>
        <p:spPr>
          <a:xfrm>
            <a:off x="665368" y="480854"/>
            <a:ext cx="10861261" cy="1400530"/>
          </a:xfrm>
        </p:spPr>
        <p:txBody>
          <a:bodyPr/>
          <a:lstStyle/>
          <a:p>
            <a:pPr algn="ctr"/>
            <a:r>
              <a:rPr lang="sk-SK" sz="6600" b="1" dirty="0"/>
              <a:t>Prečo počítať pravdepodobnosť pre každé políčko???</a:t>
            </a:r>
          </a:p>
        </p:txBody>
      </p:sp>
      <p:pic>
        <p:nvPicPr>
          <p:cNvPr id="2097176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708" y="3760835"/>
            <a:ext cx="2810583" cy="2810583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b="1" dirty="0"/>
              <a:t>Časticový (</a:t>
            </a:r>
            <a:r>
              <a:rPr lang="sk-SK" sz="4400" b="1" dirty="0" err="1"/>
              <a:t>Particle</a:t>
            </a:r>
            <a:r>
              <a:rPr lang="sk-SK" sz="4400" b="1" dirty="0"/>
              <a:t>) filter</a:t>
            </a:r>
          </a:p>
        </p:txBody>
      </p:sp>
      <p:sp>
        <p:nvSpPr>
          <p:cNvPr id="1048637" name="Zástupný objekt pre obsah 2"/>
          <p:cNvSpPr>
            <a:spLocks noGrp="1"/>
          </p:cNvSpPr>
          <p:nvPr>
            <p:ph idx="1"/>
          </p:nvPr>
        </p:nvSpPr>
        <p:spPr>
          <a:xfrm>
            <a:off x="1117381" y="2209801"/>
            <a:ext cx="5383212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3200" dirty="0"/>
              <a:t>Sústredíme sa na oblasti, kde sa </a:t>
            </a:r>
            <a:r>
              <a:rPr lang="sk-SK" sz="3200" b="1" u="sng" dirty="0"/>
              <a:t>s najväčšou pravdepodobnosťou </a:t>
            </a:r>
            <a:r>
              <a:rPr lang="sk-SK" sz="3200" dirty="0"/>
              <a:t>nachádza používateľ</a:t>
            </a:r>
          </a:p>
        </p:txBody>
      </p:sp>
      <p:pic>
        <p:nvPicPr>
          <p:cNvPr id="2097177" name="Obrázok 4" descr="Obrázok, na ktorom je text  Popis vygenerovaný s veľmi vysokou spoľahlivosťo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1893233"/>
            <a:ext cx="4514850" cy="4514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Nadpis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7313383" cy="1044789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EBEBEB"/>
                </a:solidFill>
              </a:rPr>
              <a:t>Časticový (</a:t>
            </a:r>
            <a:r>
              <a:rPr lang="sk-SK" b="1" dirty="0" err="1">
                <a:solidFill>
                  <a:srgbClr val="EBEBEB"/>
                </a:solidFill>
              </a:rPr>
              <a:t>Particle</a:t>
            </a:r>
            <a:r>
              <a:rPr lang="sk-SK" b="1" dirty="0">
                <a:solidFill>
                  <a:srgbClr val="EBEBEB"/>
                </a:solidFill>
              </a:rPr>
              <a:t>) filter</a:t>
            </a:r>
          </a:p>
        </p:txBody>
      </p:sp>
      <p:sp>
        <p:nvSpPr>
          <p:cNvPr id="1048639" name="Zástupný objekt pre obsah 2"/>
          <p:cNvSpPr>
            <a:spLocks noGrp="1"/>
          </p:cNvSpPr>
          <p:nvPr>
            <p:ph idx="1"/>
          </p:nvPr>
        </p:nvSpPr>
        <p:spPr>
          <a:xfrm>
            <a:off x="648930" y="1945784"/>
            <a:ext cx="5709667" cy="427803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sk-SK" sz="2400" dirty="0">
                <a:solidFill>
                  <a:srgbClr val="EBEBEB"/>
                </a:solidFill>
              </a:rPr>
              <a:t>Daný, nemenný </a:t>
            </a:r>
            <a:r>
              <a:rPr lang="sk-SK" sz="2400" b="1" u="sng" dirty="0">
                <a:solidFill>
                  <a:srgbClr val="EBEBEB"/>
                </a:solidFill>
              </a:rPr>
              <a:t>počet častíc</a:t>
            </a:r>
          </a:p>
          <a:p>
            <a:pPr>
              <a:lnSpc>
                <a:spcPct val="150000"/>
              </a:lnSpc>
            </a:pPr>
            <a:r>
              <a:rPr lang="sk-SK" sz="2400" b="1" u="sng" dirty="0">
                <a:solidFill>
                  <a:srgbClr val="EBEBEB"/>
                </a:solidFill>
              </a:rPr>
              <a:t>Stav častice</a:t>
            </a:r>
            <a:r>
              <a:rPr lang="sk-SK" sz="2400" b="1" dirty="0">
                <a:solidFill>
                  <a:srgbClr val="EBEBEB"/>
                </a:solidFill>
              </a:rPr>
              <a:t> </a:t>
            </a:r>
            <a:r>
              <a:rPr lang="sk-SK" sz="2400" dirty="0">
                <a:solidFill>
                  <a:srgbClr val="EBEBEB"/>
                </a:solidFill>
              </a:rPr>
              <a:t>= {poloha, (natočenie)}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solidFill>
                  <a:srgbClr val="EBEBEB"/>
                </a:solidFill>
              </a:rPr>
              <a:t>Každá častica má svoju </a:t>
            </a:r>
            <a:r>
              <a:rPr lang="sk-SK" sz="2400" b="1" u="sng" dirty="0">
                <a:solidFill>
                  <a:srgbClr val="EBEBEB"/>
                </a:solidFill>
              </a:rPr>
              <a:t>váhu</a:t>
            </a:r>
            <a:r>
              <a:rPr lang="sk-SK" sz="2400" dirty="0">
                <a:solidFill>
                  <a:srgbClr val="EBEBEB"/>
                </a:solidFill>
              </a:rPr>
              <a:t> = pravdepodobnosť, že používateľ je v stave ako daná častica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solidFill>
                  <a:srgbClr val="EBEBEB"/>
                </a:solidFill>
              </a:rPr>
              <a:t>Častice spolu tvoria </a:t>
            </a:r>
            <a:r>
              <a:rPr lang="sk-SK" sz="2400" b="1" u="sng" dirty="0">
                <a:solidFill>
                  <a:srgbClr val="EBEBEB"/>
                </a:solidFill>
              </a:rPr>
              <a:t>hustotu pravdepodobnosti</a:t>
            </a:r>
          </a:p>
        </p:txBody>
      </p:sp>
      <p:pic>
        <p:nvPicPr>
          <p:cNvPr id="2097178" name="Obrázok 4" descr="Obrázok, na ktorom je šodži  Popis vygenerovaný s vysokou spoľahlivosť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023" y="1945783"/>
            <a:ext cx="5449889" cy="3951169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Zástupný objekt pre obsah 2"/>
          <p:cNvSpPr>
            <a:spLocks noGrp="1"/>
          </p:cNvSpPr>
          <p:nvPr>
            <p:ph idx="1"/>
          </p:nvPr>
        </p:nvSpPr>
        <p:spPr>
          <a:xfrm>
            <a:off x="648930" y="2027643"/>
            <a:ext cx="5447070" cy="4437184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sk-SK" sz="2400" dirty="0"/>
              <a:t>Je to existujúci algoritmus podložený matematickou teóriou</a:t>
            </a:r>
          </a:p>
          <a:p>
            <a:pPr>
              <a:spcBef>
                <a:spcPts val="2400"/>
              </a:spcBef>
            </a:pPr>
            <a:endParaRPr lang="sk-SK" sz="2400" dirty="0"/>
          </a:p>
          <a:p>
            <a:pPr>
              <a:spcBef>
                <a:spcPts val="2400"/>
              </a:spcBef>
            </a:pPr>
            <a:r>
              <a:rPr lang="sk-SK" sz="2400" dirty="0"/>
              <a:t>Cieľom práce je pochopiť, implementovať algoritmus a analyzovať jeho správanie pri zmene rôznych parametroch</a:t>
            </a:r>
            <a:br>
              <a:rPr lang="sk-SK" sz="2400" dirty="0"/>
            </a:br>
            <a:r>
              <a:rPr lang="sk-SK" sz="2400" dirty="0"/>
              <a:t>v konkrétnych situáciách</a:t>
            </a:r>
          </a:p>
        </p:txBody>
      </p:sp>
      <p:sp>
        <p:nvSpPr>
          <p:cNvPr id="1048644" name="Nadpis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7313383" cy="1044789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EBEBEB"/>
                </a:solidFill>
              </a:rPr>
              <a:t>Časticový (</a:t>
            </a:r>
            <a:r>
              <a:rPr lang="sk-SK" b="1" dirty="0" err="1">
                <a:solidFill>
                  <a:srgbClr val="EBEBEB"/>
                </a:solidFill>
              </a:rPr>
              <a:t>Particle</a:t>
            </a:r>
            <a:r>
              <a:rPr lang="sk-SK" b="1" dirty="0">
                <a:solidFill>
                  <a:srgbClr val="EBEBEB"/>
                </a:solidFill>
              </a:rPr>
              <a:t>) filter</a:t>
            </a:r>
          </a:p>
        </p:txBody>
      </p:sp>
      <p:pic>
        <p:nvPicPr>
          <p:cNvPr id="2097179" name="Obrázok 5" descr="Obrázok, na ktorom je osoba, vnútri, stena, muž  Automaticky generovaný pop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3205813"/>
            <a:ext cx="6522720" cy="3411564"/>
          </a:xfrm>
          <a:prstGeom prst="rect">
            <a:avLst/>
          </a:prstGeom>
        </p:spPr>
      </p:pic>
      <p:sp>
        <p:nvSpPr>
          <p:cNvPr id="1048645" name="Zástupný objekt pre obsah 2"/>
          <p:cNvSpPr txBox="1"/>
          <p:nvPr/>
        </p:nvSpPr>
        <p:spPr>
          <a:xfrm>
            <a:off x="5669280" y="2027643"/>
            <a:ext cx="5181600" cy="119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2400"/>
              </a:spcBef>
            </a:pPr>
            <a:r>
              <a:rPr lang="sk-SK" sz="2400" dirty="0"/>
              <a:t>Využíva sa na rôzne problémy, vrátane </a:t>
            </a:r>
            <a:r>
              <a:rPr lang="sk-SK" sz="2400" dirty="0" err="1"/>
              <a:t>indoor</a:t>
            </a:r>
            <a:r>
              <a:rPr lang="sk-SK" sz="2400" dirty="0"/>
              <a:t> lokalizácie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80" name="Zástupný objekt pre obsah 4" descr="Obrázok, na ktorom je snímka obrazovky  Automaticky generovaný popi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18" y="478971"/>
            <a:ext cx="11790163" cy="590005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35846" cy="1400530"/>
          </a:xfrm>
        </p:spPr>
        <p:txBody>
          <a:bodyPr/>
          <a:lstStyle/>
          <a:p>
            <a:r>
              <a:rPr lang="sk-SK" b="1" dirty="0"/>
              <a:t>Časticový (</a:t>
            </a:r>
            <a:r>
              <a:rPr lang="sk-SK" b="1" dirty="0" err="1"/>
              <a:t>Particle</a:t>
            </a:r>
            <a:r>
              <a:rPr lang="sk-SK" b="1" dirty="0"/>
              <a:t>) filter - algoritmus</a:t>
            </a:r>
          </a:p>
        </p:txBody>
      </p:sp>
      <p:sp>
        <p:nvSpPr>
          <p:cNvPr id="1048651" name="Zástupný objekt pre obsah 2"/>
          <p:cNvSpPr>
            <a:spLocks noGrp="1"/>
          </p:cNvSpPr>
          <p:nvPr>
            <p:ph idx="1"/>
          </p:nvPr>
        </p:nvSpPr>
        <p:spPr>
          <a:xfrm>
            <a:off x="1040763" y="1659023"/>
            <a:ext cx="10505126" cy="4868386"/>
          </a:xfrm>
        </p:spPr>
        <p:txBody>
          <a:bodyPr>
            <a:normAutofit/>
          </a:bodyPr>
          <a:lstStyle/>
          <a:p>
            <a:r>
              <a:rPr lang="sk-SK" sz="2800" dirty="0"/>
              <a:t>Vstup </a:t>
            </a:r>
            <a:r>
              <a:rPr lang="sk-SK" sz="2800" dirty="0">
                <a:sym typeface="Wingdings" panose="05000000000000000000" pitchFamily="2" charset="2"/>
              </a:rPr>
              <a:t>= </a:t>
            </a:r>
            <a:r>
              <a:rPr lang="sk-SK" sz="2800" b="1" u="sng" dirty="0">
                <a:sym typeface="Wingdings" panose="05000000000000000000" pitchFamily="2" charset="2"/>
              </a:rPr>
              <a:t>natočenie</a:t>
            </a:r>
            <a:r>
              <a:rPr lang="sk-SK" sz="2800" dirty="0">
                <a:sym typeface="Wingdings" panose="05000000000000000000" pitchFamily="2" charset="2"/>
              </a:rPr>
              <a:t> (s umelo vytvoreným šumom)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sk-SK" sz="2800" b="1" u="sng" dirty="0">
                <a:sym typeface="Wingdings" panose="05000000000000000000" pitchFamily="2" charset="2"/>
              </a:rPr>
              <a:t>Predikcia:</a:t>
            </a:r>
          </a:p>
          <a:p>
            <a:pPr lvl="2"/>
            <a:r>
              <a:rPr lang="sk-SK" sz="2400" dirty="0">
                <a:sym typeface="Wingdings" panose="05000000000000000000" pitchFamily="2" charset="2"/>
              </a:rPr>
              <a:t>Posun častíc 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3000" b="1" u="sng" dirty="0"/>
              <a:t>Aktualizácia:</a:t>
            </a:r>
          </a:p>
          <a:p>
            <a:pPr lvl="2"/>
            <a:r>
              <a:rPr lang="sk-SK" sz="2400" dirty="0"/>
              <a:t>Nastavenie váh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sk-SK" sz="2800" b="1" u="sng" dirty="0"/>
              <a:t>Normalizácia</a:t>
            </a:r>
            <a:r>
              <a:rPr lang="sk-SK" sz="2800" dirty="0"/>
              <a:t> váh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sk-SK" sz="2800" b="1" u="sng" dirty="0"/>
              <a:t>Odhad novej pozície</a:t>
            </a:r>
            <a:r>
              <a:rPr lang="sk-SK" sz="2800" dirty="0"/>
              <a:t> používateľa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97157" name="Picture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8595" name="Oval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97158" name="Picture 1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97159" name="Picture 1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8596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97160" name="Zástupný objekt pre obsah 4" descr="Obrázok, na ktorom je vnútri  Popis vygenerovaný s veľmi vysokou spoľahlivosťou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889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48597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endParaRPr lang="sk-SK"/>
          </a:p>
        </p:txBody>
      </p:sp>
      <p:pic>
        <p:nvPicPr>
          <p:cNvPr id="2097181" name="Obrázok 10" descr="Obrázok, na ktorom je snímka obrazovky  Automaticky generovaný pop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5" y="0"/>
            <a:ext cx="12192000" cy="6858000"/>
          </a:xfrm>
          <a:prstGeom prst="rect">
            <a:avLst/>
          </a:prstGeom>
        </p:spPr>
      </p:pic>
      <p:sp>
        <p:nvSpPr>
          <p:cNvPr id="1048656" name="Ovál 59"/>
          <p:cNvSpPr/>
          <p:nvPr/>
        </p:nvSpPr>
        <p:spPr>
          <a:xfrm>
            <a:off x="7225008" y="4453372"/>
            <a:ext cx="786491" cy="781762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45729" name="Rovná spojovacia šípka 18"/>
          <p:cNvCxnSpPr>
            <a:cxnSpLocks/>
          </p:cNvCxnSpPr>
          <p:nvPr/>
        </p:nvCxnSpPr>
        <p:spPr>
          <a:xfrm flipV="1">
            <a:off x="6654432" y="4290365"/>
            <a:ext cx="247051" cy="1613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7" name="Rovnoramenný trojuholník 37"/>
          <p:cNvSpPr/>
          <p:nvPr/>
        </p:nvSpPr>
        <p:spPr>
          <a:xfrm rot="1498568">
            <a:off x="6352735" y="5900820"/>
            <a:ext cx="419100" cy="47625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58" name="Rovnoramenný trojuholník 39"/>
          <p:cNvSpPr/>
          <p:nvPr/>
        </p:nvSpPr>
        <p:spPr>
          <a:xfrm rot="507080">
            <a:off x="6726930" y="3816701"/>
            <a:ext cx="419100" cy="47625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59" name="Rovnoramenný trojuholník 41"/>
          <p:cNvSpPr/>
          <p:nvPr/>
        </p:nvSpPr>
        <p:spPr>
          <a:xfrm rot="20990120">
            <a:off x="7408704" y="4569070"/>
            <a:ext cx="419100" cy="47625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45730" name="Rovná spojovacia šípka 44"/>
          <p:cNvCxnSpPr>
            <a:cxnSpLocks/>
          </p:cNvCxnSpPr>
          <p:nvPr/>
        </p:nvCxnSpPr>
        <p:spPr>
          <a:xfrm flipV="1">
            <a:off x="5854332" y="3566465"/>
            <a:ext cx="247051" cy="1613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0" name="Rovnoramenný trojuholník 45"/>
          <p:cNvSpPr/>
          <p:nvPr/>
        </p:nvSpPr>
        <p:spPr>
          <a:xfrm rot="21229535">
            <a:off x="5685985" y="5195970"/>
            <a:ext cx="419100" cy="47625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1" name="Rovnoramenný trojuholník 46"/>
          <p:cNvSpPr/>
          <p:nvPr/>
        </p:nvSpPr>
        <p:spPr>
          <a:xfrm rot="507080">
            <a:off x="5926830" y="3092801"/>
            <a:ext cx="419100" cy="47625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2" name="Rovnoramenný trojuholník 47"/>
          <p:cNvSpPr/>
          <p:nvPr/>
        </p:nvSpPr>
        <p:spPr>
          <a:xfrm rot="21282711">
            <a:off x="5471240" y="2493682"/>
            <a:ext cx="419100" cy="47625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45731" name="Rovná spojovacia šípka 48"/>
          <p:cNvCxnSpPr>
            <a:cxnSpLocks/>
          </p:cNvCxnSpPr>
          <p:nvPr/>
        </p:nvCxnSpPr>
        <p:spPr>
          <a:xfrm flipV="1">
            <a:off x="5187582" y="4023665"/>
            <a:ext cx="247051" cy="1613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3" name="Rovnoramenný trojuholník 49"/>
          <p:cNvSpPr/>
          <p:nvPr/>
        </p:nvSpPr>
        <p:spPr>
          <a:xfrm rot="1496160">
            <a:off x="4885885" y="5634120"/>
            <a:ext cx="419100" cy="47625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4" name="Rovnoramenný trojuholník 50"/>
          <p:cNvSpPr/>
          <p:nvPr/>
        </p:nvSpPr>
        <p:spPr>
          <a:xfrm rot="507080">
            <a:off x="5260080" y="3550001"/>
            <a:ext cx="419100" cy="47625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5" name="Rovnoramenný trojuholník 51"/>
          <p:cNvSpPr/>
          <p:nvPr/>
        </p:nvSpPr>
        <p:spPr>
          <a:xfrm rot="21392752">
            <a:off x="4821930" y="3188051"/>
            <a:ext cx="419100" cy="47625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45732" name="Rovná spojovacia šípka 54"/>
          <p:cNvCxnSpPr>
            <a:cxnSpLocks/>
          </p:cNvCxnSpPr>
          <p:nvPr/>
        </p:nvCxnSpPr>
        <p:spPr>
          <a:xfrm flipV="1">
            <a:off x="6344356" y="2776328"/>
            <a:ext cx="247051" cy="1613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6" name="Rovnoramenný trojuholník 55"/>
          <p:cNvSpPr/>
          <p:nvPr/>
        </p:nvSpPr>
        <p:spPr>
          <a:xfrm>
            <a:off x="6133805" y="4391765"/>
            <a:ext cx="419100" cy="47625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7" name="Rovnoramenný trojuholník 56"/>
          <p:cNvSpPr/>
          <p:nvPr/>
        </p:nvSpPr>
        <p:spPr>
          <a:xfrm rot="507080">
            <a:off x="6416854" y="2302664"/>
            <a:ext cx="419100" cy="47625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8" name="Rovnoramenný trojuholník 57"/>
          <p:cNvSpPr/>
          <p:nvPr/>
        </p:nvSpPr>
        <p:spPr>
          <a:xfrm rot="507080">
            <a:off x="6808407" y="2525398"/>
            <a:ext cx="419100" cy="47625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69" name="Ovál 60"/>
          <p:cNvSpPr/>
          <p:nvPr/>
        </p:nvSpPr>
        <p:spPr>
          <a:xfrm>
            <a:off x="6645886" y="2411210"/>
            <a:ext cx="786491" cy="78176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70" name="Ovál 61"/>
          <p:cNvSpPr/>
          <p:nvPr/>
        </p:nvSpPr>
        <p:spPr>
          <a:xfrm>
            <a:off x="5307114" y="2394794"/>
            <a:ext cx="786491" cy="78176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8671" name="Ovál 62"/>
          <p:cNvSpPr/>
          <p:nvPr/>
        </p:nvSpPr>
        <p:spPr>
          <a:xfrm>
            <a:off x="4643590" y="3053633"/>
            <a:ext cx="786491" cy="781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45733" name="Rovná spojovacia šípka 64"/>
          <p:cNvCxnSpPr>
            <a:cxnSpLocks/>
          </p:cNvCxnSpPr>
          <p:nvPr/>
        </p:nvCxnSpPr>
        <p:spPr>
          <a:xfrm flipV="1">
            <a:off x="7866539" y="4054463"/>
            <a:ext cx="419332" cy="398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2" name="BlokTextu 65"/>
          <p:cNvSpPr txBox="1"/>
          <p:nvPr/>
        </p:nvSpPr>
        <p:spPr>
          <a:xfrm>
            <a:off x="8253423" y="3677087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45734" name="Rovná spojovacia šípka 66"/>
          <p:cNvCxnSpPr>
            <a:cxnSpLocks/>
          </p:cNvCxnSpPr>
          <p:nvPr/>
        </p:nvCxnSpPr>
        <p:spPr>
          <a:xfrm flipV="1">
            <a:off x="7081334" y="1853249"/>
            <a:ext cx="143674" cy="452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3" name="BlokTextu 67"/>
          <p:cNvSpPr txBox="1"/>
          <p:nvPr/>
        </p:nvSpPr>
        <p:spPr>
          <a:xfrm>
            <a:off x="7081334" y="1348595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3145735" name="Rovná spojovacia šípka 72"/>
          <p:cNvCxnSpPr>
            <a:cxnSpLocks/>
          </p:cNvCxnSpPr>
          <p:nvPr/>
        </p:nvCxnSpPr>
        <p:spPr>
          <a:xfrm flipH="1" flipV="1">
            <a:off x="5469630" y="1853248"/>
            <a:ext cx="242272" cy="452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4" name="BlokTextu 73"/>
          <p:cNvSpPr txBox="1"/>
          <p:nvPr/>
        </p:nvSpPr>
        <p:spPr>
          <a:xfrm>
            <a:off x="5179854" y="1444725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48675" name="BlokTextu 74"/>
          <p:cNvSpPr txBox="1"/>
          <p:nvPr/>
        </p:nvSpPr>
        <p:spPr>
          <a:xfrm>
            <a:off x="3576132" y="2654543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3145736" name="Rovná spojovacia šípka 76"/>
          <p:cNvCxnSpPr>
            <a:cxnSpLocks/>
          </p:cNvCxnSpPr>
          <p:nvPr/>
        </p:nvCxnSpPr>
        <p:spPr>
          <a:xfrm flipH="1" flipV="1">
            <a:off x="3933922" y="2988232"/>
            <a:ext cx="709668" cy="187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6" name="BlokTextu 77"/>
          <p:cNvSpPr txBox="1"/>
          <p:nvPr/>
        </p:nvSpPr>
        <p:spPr>
          <a:xfrm>
            <a:off x="537029" y="696686"/>
            <a:ext cx="3116580" cy="688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chemeClr val="bg1"/>
                </a:solidFill>
              </a:rPr>
              <a:t>Posun častíc</a:t>
            </a:r>
          </a:p>
        </p:txBody>
      </p:sp>
      <p:sp>
        <p:nvSpPr>
          <p:cNvPr id="1048677" name="Zástupný objekt pre obsah 2"/>
          <p:cNvSpPr>
            <a:spLocks noGrp="1"/>
          </p:cNvSpPr>
          <p:nvPr>
            <p:ph idx="1"/>
          </p:nvPr>
        </p:nvSpPr>
        <p:spPr>
          <a:xfrm>
            <a:off x="501875" y="1819724"/>
            <a:ext cx="3776713" cy="4868386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bg1"/>
                </a:solidFill>
                <a:sym typeface="Wingdings" panose="05000000000000000000" pitchFamily="2" charset="2"/>
              </a:rPr>
              <a:t>Krok odhadovanej dĺžky daným smerom</a:t>
            </a:r>
          </a:p>
          <a:p>
            <a:r>
              <a:rPr lang="sk-SK" sz="2800" dirty="0">
                <a:solidFill>
                  <a:schemeClr val="bg1"/>
                </a:solidFill>
              </a:rPr>
              <a:t>Náhodný pohyb častíc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Nastavenie váh</a:t>
            </a:r>
          </a:p>
        </p:txBody>
      </p:sp>
      <p:sp>
        <p:nvSpPr>
          <p:cNvPr id="1048679" name="Zástupný objekt pre obsah 2"/>
          <p:cNvSpPr>
            <a:spLocks noGrp="1"/>
          </p:cNvSpPr>
          <p:nvPr>
            <p:ph idx="1"/>
          </p:nvPr>
        </p:nvSpPr>
        <p:spPr>
          <a:xfrm>
            <a:off x="1103313" y="1669144"/>
            <a:ext cx="5297716" cy="4932182"/>
          </a:xfrm>
        </p:spPr>
        <p:txBody>
          <a:bodyPr>
            <a:normAutofit/>
          </a:bodyPr>
          <a:lstStyle/>
          <a:p>
            <a:r>
              <a:rPr lang="sk-SK" sz="2400" dirty="0"/>
              <a:t>Na základe </a:t>
            </a:r>
            <a:r>
              <a:rPr lang="sk-SK" sz="2400" b="1" u="sng" dirty="0"/>
              <a:t>nových meraní</a:t>
            </a:r>
            <a:r>
              <a:rPr lang="sk-SK" sz="2400" dirty="0"/>
              <a:t>:</a:t>
            </a:r>
          </a:p>
          <a:p>
            <a:pPr lvl="1">
              <a:spcBef>
                <a:spcPts val="2400"/>
              </a:spcBef>
            </a:pPr>
            <a:r>
              <a:rPr lang="sk-SK" sz="2000" dirty="0"/>
              <a:t>Novo namerané hodnoty intenzity Wi-Fi signálu z prístupových bodov</a:t>
            </a:r>
          </a:p>
          <a:p>
            <a:pPr lvl="1">
              <a:spcBef>
                <a:spcPts val="1800"/>
              </a:spcBef>
            </a:pPr>
            <a:r>
              <a:rPr lang="sk-SK" sz="2000" dirty="0"/>
              <a:t>Rozpoznanie aktivity používateľa (výťah, schody, ...)</a:t>
            </a:r>
          </a:p>
          <a:p>
            <a:pPr lvl="1">
              <a:spcBef>
                <a:spcPts val="1800"/>
              </a:spcBef>
            </a:pPr>
            <a:r>
              <a:rPr lang="sk-SK" sz="2000" b="1" u="sng" dirty="0"/>
              <a:t>Mapa budovy</a:t>
            </a:r>
            <a:r>
              <a:rPr lang="sk-SK" sz="2000" dirty="0"/>
              <a:t>: časticiam mimo budovy sa nastaví váha 0, ostatným 1</a:t>
            </a:r>
          </a:p>
          <a:p>
            <a:pPr lvl="1"/>
            <a:endParaRPr lang="sk-SK" sz="2000" dirty="0"/>
          </a:p>
          <a:p>
            <a:r>
              <a:rPr lang="sk-SK" sz="2200" b="1" u="sng" dirty="0"/>
              <a:t>Normalizácia</a:t>
            </a:r>
            <a:r>
              <a:rPr lang="sk-SK" sz="2200" dirty="0"/>
              <a:t> váh: Súčet váh všetkých častíc je rovný 1</a:t>
            </a:r>
          </a:p>
        </p:txBody>
      </p:sp>
      <p:pic>
        <p:nvPicPr>
          <p:cNvPr id="2097182" name="Obrázok 3"/>
          <p:cNvPicPr>
            <a:picLocks noChangeAspect="1"/>
          </p:cNvPicPr>
          <p:nvPr/>
        </p:nvPicPr>
        <p:blipFill rotWithShape="1">
          <a:blip r:embed="rId2"/>
          <a:srcRect l="28929" t="16703" r="27619" b="27012"/>
          <a:stretch>
            <a:fillRect/>
          </a:stretch>
        </p:blipFill>
        <p:spPr>
          <a:xfrm>
            <a:off x="6691084" y="2547158"/>
            <a:ext cx="5297715" cy="38581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endParaRPr lang="sk-SK"/>
          </a:p>
        </p:txBody>
      </p:sp>
      <p:sp>
        <p:nvSpPr>
          <p:cNvPr id="1048681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83" name="Obrázok 3"/>
          <p:cNvPicPr>
            <a:picLocks noChangeAspect="1"/>
          </p:cNvPicPr>
          <p:nvPr/>
        </p:nvPicPr>
        <p:blipFill rotWithShape="1">
          <a:blip r:embed="rId2"/>
          <a:srcRect l="37940" t="32464" r="11815" b="15682"/>
          <a:stretch>
            <a:fillRect/>
          </a:stretch>
        </p:blipFill>
        <p:spPr>
          <a:xfrm>
            <a:off x="1" y="-35404"/>
            <a:ext cx="12192000" cy="6893404"/>
          </a:xfrm>
          <a:prstGeom prst="rect">
            <a:avLst/>
          </a:prstGeom>
        </p:spPr>
      </p:pic>
      <p:sp>
        <p:nvSpPr>
          <p:cNvPr id="1048682" name="Nadpis 1"/>
          <p:cNvSpPr txBox="1"/>
          <p:nvPr/>
        </p:nvSpPr>
        <p:spPr>
          <a:xfrm>
            <a:off x="400305" y="501880"/>
            <a:ext cx="3626006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>
                <a:solidFill>
                  <a:schemeClr val="bg1"/>
                </a:solidFill>
                <a:highlight>
                  <a:srgbClr val="FFFF00"/>
                </a:highlight>
              </a:rPr>
              <a:t>Odhad novej</a:t>
            </a:r>
            <a:br>
              <a:rPr lang="sk-SK" b="1" dirty="0">
                <a:solidFill>
                  <a:schemeClr val="bg1"/>
                </a:solidFill>
                <a:highlight>
                  <a:srgbClr val="FFFF00"/>
                </a:highlight>
              </a:rPr>
            </a:br>
            <a:r>
              <a:rPr lang="sk-SK" b="1" dirty="0">
                <a:solidFill>
                  <a:schemeClr val="bg1"/>
                </a:solidFill>
                <a:highlight>
                  <a:srgbClr val="FFFF00"/>
                </a:highlight>
              </a:rPr>
              <a:t>pozície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35846" cy="1400530"/>
          </a:xfrm>
        </p:spPr>
        <p:txBody>
          <a:bodyPr/>
          <a:lstStyle/>
          <a:p>
            <a:r>
              <a:rPr lang="sk-SK" b="1" dirty="0" err="1"/>
              <a:t>Degeneracy</a:t>
            </a:r>
            <a:r>
              <a:rPr lang="sk-SK" b="1" dirty="0"/>
              <a:t> </a:t>
            </a:r>
            <a:r>
              <a:rPr lang="sk-SK" b="1" dirty="0" err="1"/>
              <a:t>phenomenon</a:t>
            </a:r>
            <a:endParaRPr lang="sk-SK" b="1" dirty="0"/>
          </a:p>
        </p:txBody>
      </p:sp>
      <p:sp>
        <p:nvSpPr>
          <p:cNvPr id="1048684" name="Zástupný objekt pre obsah 2"/>
          <p:cNvSpPr>
            <a:spLocks noGrp="1"/>
          </p:cNvSpPr>
          <p:nvPr>
            <p:ph idx="1"/>
          </p:nvPr>
        </p:nvSpPr>
        <p:spPr>
          <a:xfrm>
            <a:off x="1040763" y="1659022"/>
            <a:ext cx="10505126" cy="1769977"/>
          </a:xfrm>
        </p:spPr>
        <p:txBody>
          <a:bodyPr>
            <a:normAutofit/>
          </a:bodyPr>
          <a:lstStyle/>
          <a:p>
            <a:r>
              <a:rPr lang="sk-SK" sz="2800" dirty="0"/>
              <a:t>Veľká väčšina častíc má zanedbateľnú váhu</a:t>
            </a:r>
          </a:p>
        </p:txBody>
      </p:sp>
      <p:pic>
        <p:nvPicPr>
          <p:cNvPr id="2097184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146" y="2674126"/>
            <a:ext cx="7452360" cy="41899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48689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85" name="degeneracy_probl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570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3" fill="hold"/>
                                        <p:tgtEl>
                                          <p:spTgt spid="209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9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9718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sk-SK" b="1" dirty="0" err="1"/>
              <a:t>Prevzorkovanie</a:t>
            </a:r>
            <a:r>
              <a:rPr lang="sk-SK" b="1" dirty="0"/>
              <a:t> (</a:t>
            </a:r>
            <a:r>
              <a:rPr lang="sk-SK" b="1" dirty="0" err="1"/>
              <a:t>Resampling</a:t>
            </a:r>
            <a:r>
              <a:rPr lang="sk-SK" b="1" dirty="0"/>
              <a:t>)</a:t>
            </a:r>
          </a:p>
        </p:txBody>
      </p:sp>
      <p:pic>
        <p:nvPicPr>
          <p:cNvPr id="2097186" name="Obrázok 3"/>
          <p:cNvPicPr>
            <a:picLocks noChangeAspect="1"/>
          </p:cNvPicPr>
          <p:nvPr/>
        </p:nvPicPr>
        <p:blipFill rotWithShape="1">
          <a:blip r:embed="rId2"/>
          <a:srcRect l="20079" r="15005"/>
          <a:stretch>
            <a:fillRect/>
          </a:stretch>
        </p:blipFill>
        <p:spPr>
          <a:xfrm>
            <a:off x="6636529" y="3428998"/>
            <a:ext cx="4086145" cy="3335109"/>
          </a:xfrm>
          <a:prstGeom prst="rect">
            <a:avLst/>
          </a:prstGeom>
        </p:spPr>
      </p:pic>
      <p:graphicFrame>
        <p:nvGraphicFramePr>
          <p:cNvPr id="4194304" name="Graf 6"/>
          <p:cNvGraphicFramePr>
            <a:graphicFrameLocks/>
          </p:cNvGraphicFramePr>
          <p:nvPr/>
        </p:nvGraphicFramePr>
        <p:xfrm>
          <a:off x="1469326" y="3428998"/>
          <a:ext cx="4824000" cy="333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48691" name="Zástupný objekt pre obsah 2"/>
          <p:cNvSpPr>
            <a:spLocks noGrp="1"/>
          </p:cNvSpPr>
          <p:nvPr>
            <p:ph idx="1"/>
          </p:nvPr>
        </p:nvSpPr>
        <p:spPr>
          <a:xfrm>
            <a:off x="1040763" y="1659022"/>
            <a:ext cx="10505126" cy="1769977"/>
          </a:xfrm>
        </p:spPr>
        <p:txBody>
          <a:bodyPr>
            <a:normAutofit/>
          </a:bodyPr>
          <a:lstStyle/>
          <a:p>
            <a:r>
              <a:rPr lang="sk-SK" sz="2800" dirty="0"/>
              <a:t>Nová množina častíc zo starej množiny</a:t>
            </a:r>
          </a:p>
          <a:p>
            <a:r>
              <a:rPr lang="sk-SK" sz="2800" dirty="0"/>
              <a:t>Častice s väčšou váhou budú s väčšou pravdepodobnosťou vybraté do novej množiny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78232" cy="1400530"/>
          </a:xfrm>
        </p:spPr>
        <p:txBody>
          <a:bodyPr/>
          <a:lstStyle/>
          <a:p>
            <a:r>
              <a:rPr lang="sk-SK" b="1"/>
              <a:t>Degeneracy problem → Resampling</a:t>
            </a:r>
            <a:br>
              <a:rPr lang="sk-SK" b="1"/>
            </a:br>
            <a:r>
              <a:rPr lang="sk-SK" b="1"/>
              <a:t> → Sample impoverishment</a:t>
            </a:r>
            <a:endParaRPr lang="sk-SK" b="1" dirty="0"/>
          </a:p>
        </p:txBody>
      </p:sp>
      <p:pic>
        <p:nvPicPr>
          <p:cNvPr id="2097187" name="Zástupný objekt pre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2405" y="2209520"/>
            <a:ext cx="7459132" cy="41957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88" name="with_resampl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7"/>
            <a:ext cx="12192000" cy="68575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" fill="hold"/>
                                        <p:tgtEl>
                                          <p:spTgt spid="209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89" name="random_initializ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8" y="-14068"/>
            <a:ext cx="12192866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8" fill="hold"/>
                                        <p:tgtEl>
                                          <p:spTgt spid="209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8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A4544-B129-44A3-9279-30862D68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412" y="466786"/>
            <a:ext cx="9404723" cy="1400530"/>
          </a:xfrm>
        </p:spPr>
        <p:txBody>
          <a:bodyPr/>
          <a:lstStyle/>
          <a:p>
            <a:r>
              <a:rPr lang="sk-SK" b="1" dirty="0"/>
              <a:t>Testovanie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410EC9A-0A19-4583-AD43-78F6392E0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637720"/>
            <a:ext cx="7554351" cy="4910328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2729369-A0A3-4EF3-97DD-B151FBF550C5}"/>
              </a:ext>
            </a:extLst>
          </p:cNvPr>
          <p:cNvSpPr txBox="1"/>
          <p:nvPr/>
        </p:nvSpPr>
        <p:spPr>
          <a:xfrm>
            <a:off x="8482819" y="1867316"/>
            <a:ext cx="34465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/>
              <a:t>2520 iterácií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/>
              <a:t>Počet častíc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/>
              <a:t>Dĺžka kroku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/>
              <a:t>Smerodajná odchýlka šumu dĺžky kroku</a:t>
            </a:r>
          </a:p>
          <a:p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19283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sk-SK" sz="4400" b="1"/>
              <a:t>Indoor lokalizácia</a:t>
            </a:r>
            <a:endParaRPr lang="sk-SK" sz="4400" b="1" dirty="0"/>
          </a:p>
        </p:txBody>
      </p:sp>
      <p:sp>
        <p:nvSpPr>
          <p:cNvPr id="1048599" name="Zástupný objekt pre obsah 2"/>
          <p:cNvSpPr>
            <a:spLocks noGrp="1"/>
          </p:cNvSpPr>
          <p:nvPr>
            <p:ph idx="1"/>
          </p:nvPr>
        </p:nvSpPr>
        <p:spPr>
          <a:xfrm>
            <a:off x="1152022" y="1687159"/>
            <a:ext cx="3983037" cy="704350"/>
          </a:xfrm>
        </p:spPr>
        <p:txBody>
          <a:bodyPr>
            <a:normAutofit/>
          </a:bodyPr>
          <a:lstStyle/>
          <a:p>
            <a:r>
              <a:rPr lang="sk-SK" sz="2800" dirty="0"/>
              <a:t>GPS – </a:t>
            </a:r>
            <a:r>
              <a:rPr lang="sk-SK" sz="2800" b="1" u="sng" dirty="0"/>
              <a:t>nepoužiteľné</a:t>
            </a:r>
          </a:p>
        </p:txBody>
      </p:sp>
      <p:pic>
        <p:nvPicPr>
          <p:cNvPr id="2097161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40" y="2481050"/>
            <a:ext cx="9610918" cy="3970883"/>
          </a:xfrm>
          <a:prstGeom prst="rect">
            <a:avLst/>
          </a:prstGeom>
        </p:spPr>
      </p:pic>
      <p:sp>
        <p:nvSpPr>
          <p:cNvPr id="1048600" name="BlokTextu 6"/>
          <p:cNvSpPr txBox="1"/>
          <p:nvPr/>
        </p:nvSpPr>
        <p:spPr>
          <a:xfrm>
            <a:off x="1187444" y="6451933"/>
            <a:ext cx="9149080" cy="345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hlinkClick r:id="rId3"/>
              </a:rPr>
              <a:t>https://www.google.com/url?sa=i&amp;rct=j&amp;q=&amp;esrc=s&amp;source=images&amp;cd=&amp;cad=rja&amp;uact=8&amp;ved=2ahUKEwjtxKLMye_gAhWIalAKHXtkBF4QjRx6BAgBEAU&amp;url=http%3A%2F%2F</a:t>
            </a:r>
            <a:endParaRPr lang="sk-SK" sz="900" dirty="0"/>
          </a:p>
          <a:p>
            <a:r>
              <a:rPr lang="sk-SK" sz="900" dirty="0"/>
              <a:t>www.indoornavigation.com%2Fknowledge%2Findoor-gps-how-does-navigation-work-without-gps&amp;psig=AOvVaw33hRQTqUquxF6-D6mNTq2y&amp;ust=1552032451885153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5E7D0-2394-4F0E-98A7-5DF71BB0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Počet častíc</a:t>
            </a:r>
          </a:p>
        </p:txBody>
      </p:sp>
      <p:pic>
        <p:nvPicPr>
          <p:cNvPr id="5" name="Zástupný objekt pre obsah 4" descr="Obrázok, na ktorom je dokument&#10;&#10;Automaticky generovaný popis">
            <a:extLst>
              <a:ext uri="{FF2B5EF4-FFF2-40B4-BE49-F238E27FC236}">
                <a16:creationId xmlns:a16="http://schemas.microsoft.com/office/drawing/2014/main" id="{8BA58AE5-952D-4AEB-ADB7-3A5866D67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4" y="1702191"/>
            <a:ext cx="9506011" cy="4703091"/>
          </a:xfrm>
        </p:spPr>
      </p:pic>
    </p:spTree>
    <p:extLst>
      <p:ext uri="{BB962C8B-B14F-4D97-AF65-F5344CB8AC3E}">
        <p14:creationId xmlns:p14="http://schemas.microsoft.com/office/powerpoint/2010/main" val="177989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29BEA-2584-471C-899F-43625E4C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Dĺžka kroku</a:t>
            </a:r>
          </a:p>
        </p:txBody>
      </p:sp>
      <p:pic>
        <p:nvPicPr>
          <p:cNvPr id="5" name="Zástupný objekt pre obsah 4" descr="Obrázok, na ktorom je snímka obrazovky&#10;&#10;Automaticky generovaný popis">
            <a:extLst>
              <a:ext uri="{FF2B5EF4-FFF2-40B4-BE49-F238E27FC236}">
                <a16:creationId xmlns:a16="http://schemas.microsoft.com/office/drawing/2014/main" id="{8D2DA130-6C7C-4AC2-883F-56F6E3702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95" y="1853248"/>
            <a:ext cx="9947809" cy="4552034"/>
          </a:xfrm>
        </p:spPr>
      </p:pic>
    </p:spTree>
    <p:extLst>
      <p:ext uri="{BB962C8B-B14F-4D97-AF65-F5344CB8AC3E}">
        <p14:creationId xmlns:p14="http://schemas.microsoft.com/office/powerpoint/2010/main" val="2051106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7BBAF-3FE2-4060-A682-77706310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Strata pozície</a:t>
            </a:r>
          </a:p>
        </p:txBody>
      </p:sp>
      <p:pic>
        <p:nvPicPr>
          <p:cNvPr id="5" name="Zástupný objekt pre obsah 4" descr="Obrázok, na ktorom je snímka obrazovky&#10;&#10;Automaticky generovaný popis">
            <a:extLst>
              <a:ext uri="{FF2B5EF4-FFF2-40B4-BE49-F238E27FC236}">
                <a16:creationId xmlns:a16="http://schemas.microsoft.com/office/drawing/2014/main" id="{80F56F3F-A81C-4DD5-8122-67D774051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42" y="3046153"/>
            <a:ext cx="8749516" cy="3499806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4BC3DA9-6993-451D-951A-CADFDF90C50E}"/>
              </a:ext>
            </a:extLst>
          </p:cNvPr>
          <p:cNvSpPr txBox="1"/>
          <p:nvPr/>
        </p:nvSpPr>
        <p:spPr>
          <a:xfrm>
            <a:off x="1406769" y="1853248"/>
            <a:ext cx="553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/>
              <a:t>Nepresný odhad dĺžky kroku</a:t>
            </a:r>
          </a:p>
        </p:txBody>
      </p:sp>
    </p:spTree>
    <p:extLst>
      <p:ext uri="{BB962C8B-B14F-4D97-AF65-F5344CB8AC3E}">
        <p14:creationId xmlns:p14="http://schemas.microsoft.com/office/powerpoint/2010/main" val="3806509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72FF2-2814-49F8-BAAA-15E69E6C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Zotavenie sa zo straty pozície</a:t>
            </a:r>
          </a:p>
        </p:txBody>
      </p:sp>
      <p:pic>
        <p:nvPicPr>
          <p:cNvPr id="5" name="Zástupný objekt pre obsah 4" descr="Obrázok, na ktorom je objekt, hodiny, stena, vnútri&#10;&#10;Automaticky generovaný popis">
            <a:extLst>
              <a:ext uri="{FF2B5EF4-FFF2-40B4-BE49-F238E27FC236}">
                <a16:creationId xmlns:a16="http://schemas.microsoft.com/office/drawing/2014/main" id="{3169C234-E88C-4C0F-B28A-1E31A0570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50" y="1853248"/>
            <a:ext cx="7241500" cy="4683176"/>
          </a:xfrm>
        </p:spPr>
      </p:pic>
    </p:spTree>
    <p:extLst>
      <p:ext uri="{BB962C8B-B14F-4D97-AF65-F5344CB8AC3E}">
        <p14:creationId xmlns:p14="http://schemas.microsoft.com/office/powerpoint/2010/main" val="2944440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3DB0552-44B4-4D42-AF2E-BE2620C49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2" t="33633" r="13697" b="16907"/>
          <a:stretch/>
        </p:blipFill>
        <p:spPr>
          <a:xfrm>
            <a:off x="249191" y="1463040"/>
            <a:ext cx="11693617" cy="44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6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23008F-E73C-4C99-A5AB-6B021E673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F6408EF-9BCC-4912-AC17-5F62D573E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4" t="27271" r="11961" b="24090"/>
          <a:stretch/>
        </p:blipFill>
        <p:spPr>
          <a:xfrm>
            <a:off x="219780" y="1540702"/>
            <a:ext cx="11752440" cy="432266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CDF27CD-C2ED-4944-B149-8D4F16FB656B}"/>
              </a:ext>
            </a:extLst>
          </p:cNvPr>
          <p:cNvSpPr txBox="1"/>
          <p:nvPr/>
        </p:nvSpPr>
        <p:spPr>
          <a:xfrm>
            <a:off x="1790454" y="3386796"/>
            <a:ext cx="67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993285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Odhad dĺžky kroku</a:t>
            </a:r>
          </a:p>
        </p:txBody>
      </p:sp>
      <p:sp>
        <p:nvSpPr>
          <p:cNvPr id="1048699" name="BlokTextu 3"/>
          <p:cNvSpPr txBox="1"/>
          <p:nvPr/>
        </p:nvSpPr>
        <p:spPr>
          <a:xfrm>
            <a:off x="5725552" y="701797"/>
            <a:ext cx="2811781" cy="396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(</a:t>
            </a:r>
            <a:r>
              <a:rPr lang="sk-SK" sz="2000" dirty="0"/>
              <a:t>laboratórne</a:t>
            </a:r>
            <a:r>
              <a:rPr lang="sk-SK" dirty="0"/>
              <a:t> podmienky)</a:t>
            </a:r>
          </a:p>
        </p:txBody>
      </p:sp>
      <p:sp>
        <p:nvSpPr>
          <p:cNvPr id="1048700" name="Zástupný objekt pre obsah 2"/>
          <p:cNvSpPr>
            <a:spLocks noGrp="1"/>
          </p:cNvSpPr>
          <p:nvPr>
            <p:ph idx="1"/>
          </p:nvPr>
        </p:nvSpPr>
        <p:spPr>
          <a:xfrm>
            <a:off x="1040762" y="1496211"/>
            <a:ext cx="10747964" cy="1110860"/>
          </a:xfrm>
        </p:spPr>
        <p:txBody>
          <a:bodyPr>
            <a:normAutofit/>
          </a:bodyPr>
          <a:lstStyle/>
          <a:p>
            <a:r>
              <a:rPr lang="sk-SK" sz="2400" dirty="0"/>
              <a:t>Každá častica naviac uchováva svoju dĺžku kroku</a:t>
            </a:r>
          </a:p>
          <a:p>
            <a:r>
              <a:rPr lang="sk-SK" sz="2400" dirty="0"/>
              <a:t>Na začiatku sa časticiam nastaví náhodná hodnota v rámci intervalu</a:t>
            </a:r>
          </a:p>
        </p:txBody>
      </p:sp>
      <p:pic>
        <p:nvPicPr>
          <p:cNvPr id="2097190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70" y="2802982"/>
            <a:ext cx="6804660" cy="382575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91" name="own_step_length_laboratory_conditio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7"/>
            <a:ext cx="12192000" cy="68575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9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7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Zástupný objekt pre obsah 2"/>
          <p:cNvSpPr>
            <a:spLocks noGrp="1"/>
          </p:cNvSpPr>
          <p:nvPr>
            <p:ph idx="1"/>
          </p:nvPr>
        </p:nvSpPr>
        <p:spPr>
          <a:xfrm>
            <a:off x="646111" y="1654817"/>
            <a:ext cx="10196060" cy="1774184"/>
          </a:xfrm>
        </p:spPr>
        <p:txBody>
          <a:bodyPr>
            <a:normAutofit/>
          </a:bodyPr>
          <a:lstStyle/>
          <a:p>
            <a:r>
              <a:rPr lang="sk-SK" sz="2400" dirty="0"/>
              <a:t>Každej častici sa na začiatku nastaví náhodná dĺžka kroku z istého intervalu</a:t>
            </a:r>
          </a:p>
          <a:p>
            <a:r>
              <a:rPr lang="sk-SK" sz="2400" dirty="0"/>
              <a:t>Pri </a:t>
            </a:r>
            <a:r>
              <a:rPr lang="sk-SK" sz="2400" dirty="0" err="1"/>
              <a:t>prevzorkovaní</a:t>
            </a:r>
            <a:r>
              <a:rPr lang="sk-SK" sz="2400" dirty="0"/>
              <a:t> sa k dĺžke kroku pripočíta náhodná malá hodnota </a:t>
            </a:r>
          </a:p>
        </p:txBody>
      </p:sp>
      <p:sp>
        <p:nvSpPr>
          <p:cNvPr id="1048703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978346" cy="1400530"/>
          </a:xfrm>
        </p:spPr>
        <p:txBody>
          <a:bodyPr/>
          <a:lstStyle/>
          <a:p>
            <a:r>
              <a:rPr lang="sk-SK" sz="4400" b="1" dirty="0"/>
              <a:t>Dynamicky sa meniaca dĺžka kroku</a:t>
            </a:r>
          </a:p>
        </p:txBody>
      </p:sp>
      <p:pic>
        <p:nvPicPr>
          <p:cNvPr id="2097192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40" y="3259307"/>
            <a:ext cx="6400800" cy="359869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93" name="own_step_lengt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7"/>
            <a:ext cx="12192000" cy="68575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0" fill="hold"/>
                                        <p:tgtEl>
                                          <p:spTgt spid="2097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7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7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b="1" dirty="0"/>
              <a:t>PDR - </a:t>
            </a:r>
            <a:r>
              <a:rPr lang="sk-SK" sz="4400" b="1" dirty="0" err="1"/>
              <a:t>Pedestrian</a:t>
            </a:r>
            <a:r>
              <a:rPr lang="sk-SK" sz="4400" b="1" dirty="0"/>
              <a:t> </a:t>
            </a:r>
            <a:r>
              <a:rPr lang="sk-SK" sz="4400" b="1" dirty="0" err="1"/>
              <a:t>Dead</a:t>
            </a:r>
            <a:r>
              <a:rPr lang="sk-SK" sz="4400" b="1" dirty="0"/>
              <a:t> </a:t>
            </a:r>
            <a:r>
              <a:rPr lang="sk-SK" sz="4400" b="1" dirty="0" err="1"/>
              <a:t>Reckoning</a:t>
            </a:r>
            <a:endParaRPr lang="sk-SK" sz="4400" b="1" dirty="0"/>
          </a:p>
        </p:txBody>
      </p:sp>
      <p:sp>
        <p:nvSpPr>
          <p:cNvPr id="1048602" name="Zástupný objekt pre obsah 2"/>
          <p:cNvSpPr>
            <a:spLocks noGrp="1"/>
          </p:cNvSpPr>
          <p:nvPr>
            <p:ph idx="1"/>
          </p:nvPr>
        </p:nvSpPr>
        <p:spPr>
          <a:xfrm>
            <a:off x="1104293" y="1645920"/>
            <a:ext cx="5606223" cy="460247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sk-SK" sz="2800" dirty="0"/>
              <a:t>Metóda založená</a:t>
            </a:r>
            <a:br>
              <a:rPr lang="sk-SK" sz="2800" dirty="0"/>
            </a:br>
            <a:r>
              <a:rPr lang="sk-SK" sz="2800" dirty="0"/>
              <a:t>na </a:t>
            </a:r>
            <a:r>
              <a:rPr lang="sk-SK" sz="2800" b="1" u="sng" dirty="0"/>
              <a:t>detekcii krokov</a:t>
            </a:r>
          </a:p>
          <a:p>
            <a:pPr>
              <a:spcBef>
                <a:spcPts val="1800"/>
              </a:spcBef>
            </a:pPr>
            <a:r>
              <a:rPr lang="sk-SK" sz="2800" dirty="0"/>
              <a:t>Využitie </a:t>
            </a:r>
            <a:r>
              <a:rPr lang="sk-SK" sz="2800" b="1" u="sng" dirty="0"/>
              <a:t>dát zo senzorov </a:t>
            </a:r>
            <a:r>
              <a:rPr lang="sk-SK" sz="2800" dirty="0"/>
              <a:t>zariadenia</a:t>
            </a:r>
          </a:p>
          <a:p>
            <a:pPr>
              <a:spcBef>
                <a:spcPts val="1800"/>
              </a:spcBef>
            </a:pPr>
            <a:r>
              <a:rPr lang="sk-SK" sz="2800" b="1" u="sng" dirty="0"/>
              <a:t>Relatívna pozícia </a:t>
            </a:r>
            <a:r>
              <a:rPr lang="sk-SK" sz="2800" dirty="0"/>
              <a:t>v 2D</a:t>
            </a:r>
          </a:p>
          <a:p>
            <a:pPr>
              <a:spcBef>
                <a:spcPts val="1800"/>
              </a:spcBef>
            </a:pPr>
            <a:r>
              <a:rPr lang="sk-SK" sz="2800" dirty="0"/>
              <a:t>Vstup:</a:t>
            </a:r>
          </a:p>
          <a:p>
            <a:pPr lvl="1">
              <a:spcBef>
                <a:spcPts val="600"/>
              </a:spcBef>
            </a:pPr>
            <a:r>
              <a:rPr lang="sk-SK" sz="2800" b="1" u="sng" dirty="0"/>
              <a:t>Natočenie</a:t>
            </a:r>
          </a:p>
          <a:p>
            <a:pPr lvl="1">
              <a:spcBef>
                <a:spcPts val="1800"/>
              </a:spcBef>
            </a:pPr>
            <a:r>
              <a:rPr lang="sk-SK" sz="2800" b="1" u="sng" dirty="0"/>
              <a:t>Dĺžka kroku</a:t>
            </a:r>
          </a:p>
        </p:txBody>
      </p:sp>
      <p:pic>
        <p:nvPicPr>
          <p:cNvPr id="2097162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884" y="1853248"/>
            <a:ext cx="4627005" cy="439515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Čomu sme sa ešte venovali</a:t>
            </a:r>
          </a:p>
        </p:txBody>
      </p:sp>
      <p:sp>
        <p:nvSpPr>
          <p:cNvPr id="1048709" name="Zástupný objekt pre obsah 2"/>
          <p:cNvSpPr>
            <a:spLocks noGrp="1"/>
          </p:cNvSpPr>
          <p:nvPr>
            <p:ph idx="1"/>
          </p:nvPr>
        </p:nvSpPr>
        <p:spPr>
          <a:xfrm>
            <a:off x="875201" y="1752211"/>
            <a:ext cx="8946541" cy="314454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sk-SK" sz="2200" dirty="0"/>
              <a:t>Iný spôsob nastavovania váh časticiam</a:t>
            </a:r>
          </a:p>
          <a:p>
            <a:pPr>
              <a:spcBef>
                <a:spcPts val="2400"/>
              </a:spcBef>
            </a:pPr>
            <a:r>
              <a:rPr lang="sk-SK" sz="2200" dirty="0"/>
              <a:t>Iný spôsob posúvania častíc</a:t>
            </a:r>
          </a:p>
          <a:p>
            <a:pPr>
              <a:spcBef>
                <a:spcPts val="2400"/>
              </a:spcBef>
            </a:pPr>
            <a:r>
              <a:rPr lang="sk-SK" sz="2200" dirty="0"/>
              <a:t>Rôzna reprezentácia stavu časticou</a:t>
            </a:r>
          </a:p>
          <a:p>
            <a:pPr>
              <a:spcBef>
                <a:spcPts val="2400"/>
              </a:spcBef>
            </a:pPr>
            <a:r>
              <a:rPr lang="sk-SK" sz="2200" dirty="0"/>
              <a:t>Priestranná budova</a:t>
            </a:r>
          </a:p>
        </p:txBody>
      </p:sp>
      <p:sp>
        <p:nvSpPr>
          <p:cNvPr id="1048710" name="Nadpis 1"/>
          <p:cNvSpPr txBox="1"/>
          <p:nvPr/>
        </p:nvSpPr>
        <p:spPr>
          <a:xfrm>
            <a:off x="646111" y="4795722"/>
            <a:ext cx="9404723" cy="92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/>
              <a:t>Čo ďalej</a:t>
            </a:r>
          </a:p>
        </p:txBody>
      </p:sp>
      <p:sp>
        <p:nvSpPr>
          <p:cNvPr id="1048711" name="Zástupný objekt pre obsah 2"/>
          <p:cNvSpPr txBox="1"/>
          <p:nvPr/>
        </p:nvSpPr>
        <p:spPr>
          <a:xfrm>
            <a:off x="875201" y="5768761"/>
            <a:ext cx="7120620" cy="624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2400"/>
              </a:spcBef>
            </a:pPr>
            <a:r>
              <a:rPr lang="sk-SK" sz="2200" dirty="0"/>
              <a:t>Otestovať na reálnych dátach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0ABB222-B387-4BBC-8E1C-FF38D68E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3201">
            <a:off x="7400383" y="1262898"/>
            <a:ext cx="4399146" cy="281128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D9DCBC9-A283-4F46-BF11-9F4912B18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748">
            <a:off x="7873249" y="4065395"/>
            <a:ext cx="4091009" cy="245460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b="1" dirty="0"/>
              <a:t>Literatúra</a:t>
            </a:r>
          </a:p>
        </p:txBody>
      </p:sp>
      <p:sp>
        <p:nvSpPr>
          <p:cNvPr id="1048713" name="Zástupný objekt pre obsah 2"/>
          <p:cNvSpPr>
            <a:spLocks noGrp="1"/>
          </p:cNvSpPr>
          <p:nvPr>
            <p:ph idx="1"/>
          </p:nvPr>
        </p:nvSpPr>
        <p:spPr>
          <a:xfrm>
            <a:off x="1103312" y="1631852"/>
            <a:ext cx="8946541" cy="4773430"/>
          </a:xfrm>
        </p:spPr>
        <p:txBody>
          <a:bodyPr>
            <a:noAutofit/>
          </a:bodyPr>
          <a:lstStyle/>
          <a:p>
            <a:r>
              <a:rPr lang="sk-SK" sz="2200" dirty="0" err="1"/>
              <a:t>Arulampalam</a:t>
            </a:r>
            <a:r>
              <a:rPr lang="sk-SK" sz="2200" dirty="0"/>
              <a:t>, M.S., </a:t>
            </a:r>
            <a:r>
              <a:rPr lang="sk-SK" sz="2200" dirty="0" err="1"/>
              <a:t>Maskell</a:t>
            </a:r>
            <a:r>
              <a:rPr lang="sk-SK" sz="2200" dirty="0"/>
              <a:t>, S., </a:t>
            </a:r>
            <a:r>
              <a:rPr lang="sk-SK" sz="2200" dirty="0" err="1"/>
              <a:t>Gordon</a:t>
            </a:r>
            <a:r>
              <a:rPr lang="sk-SK" sz="2200" dirty="0"/>
              <a:t>, N. and </a:t>
            </a:r>
            <a:r>
              <a:rPr lang="sk-SK" sz="2200" dirty="0" err="1"/>
              <a:t>Clapp</a:t>
            </a:r>
            <a:r>
              <a:rPr lang="sk-SK" sz="2200" dirty="0"/>
              <a:t>, T., 2002. A </a:t>
            </a:r>
            <a:r>
              <a:rPr lang="sk-SK" sz="2200" dirty="0" err="1"/>
              <a:t>tutorial</a:t>
            </a:r>
            <a:r>
              <a:rPr lang="sk-SK" sz="2200" dirty="0"/>
              <a:t> on </a:t>
            </a:r>
            <a:r>
              <a:rPr lang="sk-SK" sz="2200" dirty="0" err="1"/>
              <a:t>particle</a:t>
            </a:r>
            <a:r>
              <a:rPr lang="sk-SK" sz="2200" dirty="0"/>
              <a:t> </a:t>
            </a:r>
            <a:r>
              <a:rPr lang="sk-SK" sz="2200" dirty="0" err="1"/>
              <a:t>filters</a:t>
            </a:r>
            <a:r>
              <a:rPr lang="sk-SK" sz="2200" dirty="0"/>
              <a:t> </a:t>
            </a:r>
            <a:r>
              <a:rPr lang="sk-SK" sz="2200" dirty="0" err="1"/>
              <a:t>for</a:t>
            </a:r>
            <a:r>
              <a:rPr lang="sk-SK" sz="2200" dirty="0"/>
              <a:t> online </a:t>
            </a:r>
            <a:r>
              <a:rPr lang="sk-SK" sz="2200" dirty="0" err="1"/>
              <a:t>nonlinear</a:t>
            </a:r>
            <a:r>
              <a:rPr lang="sk-SK" sz="2200" dirty="0"/>
              <a:t>/</a:t>
            </a:r>
            <a:r>
              <a:rPr lang="sk-SK" sz="2200" dirty="0" err="1"/>
              <a:t>non-Gaussian</a:t>
            </a:r>
            <a:r>
              <a:rPr lang="sk-SK" sz="2200" dirty="0"/>
              <a:t> </a:t>
            </a:r>
            <a:r>
              <a:rPr lang="sk-SK" sz="2200" dirty="0" err="1"/>
              <a:t>Bayesian</a:t>
            </a:r>
            <a:r>
              <a:rPr lang="sk-SK" sz="2200" dirty="0"/>
              <a:t> </a:t>
            </a:r>
            <a:r>
              <a:rPr lang="sk-SK" sz="2200" dirty="0" err="1"/>
              <a:t>tracking</a:t>
            </a:r>
            <a:r>
              <a:rPr lang="sk-SK" sz="2200" dirty="0"/>
              <a:t>. IEEE </a:t>
            </a:r>
            <a:r>
              <a:rPr lang="sk-SK" sz="2200" dirty="0" err="1"/>
              <a:t>Transactions</a:t>
            </a:r>
            <a:r>
              <a:rPr lang="sk-SK" sz="2200" dirty="0"/>
              <a:t> on </a:t>
            </a:r>
            <a:r>
              <a:rPr lang="sk-SK" sz="2200" dirty="0" err="1"/>
              <a:t>signal</a:t>
            </a:r>
            <a:r>
              <a:rPr lang="sk-SK" sz="2200" dirty="0"/>
              <a:t> </a:t>
            </a:r>
            <a:r>
              <a:rPr lang="sk-SK" sz="2200" dirty="0" err="1"/>
              <a:t>processing</a:t>
            </a:r>
            <a:r>
              <a:rPr lang="sk-SK" sz="2200" dirty="0"/>
              <a:t>, 50(2), pp.174-188.</a:t>
            </a:r>
            <a:br>
              <a:rPr lang="sk-SK" sz="2200" dirty="0"/>
            </a:br>
            <a:endParaRPr lang="sk-SK" sz="2200" dirty="0"/>
          </a:p>
          <a:p>
            <a:r>
              <a:rPr lang="sk-SK" sz="2200" dirty="0" err="1"/>
              <a:t>Chen</a:t>
            </a:r>
            <a:r>
              <a:rPr lang="sk-SK" sz="2200" dirty="0"/>
              <a:t>, Z., 2003. </a:t>
            </a:r>
            <a:r>
              <a:rPr lang="sk-SK" sz="2200" dirty="0" err="1"/>
              <a:t>Bayesian</a:t>
            </a:r>
            <a:r>
              <a:rPr lang="sk-SK" sz="2200" dirty="0"/>
              <a:t> </a:t>
            </a:r>
            <a:r>
              <a:rPr lang="sk-SK" sz="2200" dirty="0" err="1"/>
              <a:t>filtering</a:t>
            </a:r>
            <a:r>
              <a:rPr lang="sk-SK" sz="2200" dirty="0"/>
              <a:t>: </a:t>
            </a:r>
            <a:r>
              <a:rPr lang="sk-SK" sz="2200" dirty="0" err="1"/>
              <a:t>From</a:t>
            </a:r>
            <a:r>
              <a:rPr lang="sk-SK" sz="2200" dirty="0"/>
              <a:t> Kalman </a:t>
            </a:r>
            <a:r>
              <a:rPr lang="sk-SK" sz="2200" dirty="0" err="1"/>
              <a:t>filters</a:t>
            </a:r>
            <a:r>
              <a:rPr lang="sk-SK" sz="2200" dirty="0"/>
              <a:t> to </a:t>
            </a:r>
            <a:r>
              <a:rPr lang="sk-SK" sz="2200" dirty="0" err="1"/>
              <a:t>particle</a:t>
            </a:r>
            <a:r>
              <a:rPr lang="sk-SK" sz="2200" dirty="0"/>
              <a:t> </a:t>
            </a:r>
            <a:r>
              <a:rPr lang="sk-SK" sz="2200" dirty="0" err="1"/>
              <a:t>filters</a:t>
            </a:r>
            <a:r>
              <a:rPr lang="sk-SK" sz="2200" dirty="0"/>
              <a:t>, and </a:t>
            </a:r>
            <a:r>
              <a:rPr lang="sk-SK" sz="2200" dirty="0" err="1"/>
              <a:t>beyond</a:t>
            </a:r>
            <a:r>
              <a:rPr lang="sk-SK" sz="2200" dirty="0"/>
              <a:t>. </a:t>
            </a:r>
            <a:r>
              <a:rPr lang="sk-SK" sz="2200" dirty="0" err="1"/>
              <a:t>Statistics</a:t>
            </a:r>
            <a:r>
              <a:rPr lang="sk-SK" sz="2200" dirty="0"/>
              <a:t>, 182(1), pp.1-69.</a:t>
            </a:r>
            <a:br>
              <a:rPr lang="sk-SK" sz="2200" dirty="0"/>
            </a:br>
            <a:endParaRPr lang="sk-SK" sz="2200" dirty="0"/>
          </a:p>
          <a:p>
            <a:r>
              <a:rPr lang="sk-SK" sz="2200" dirty="0"/>
              <a:t>Radu, V. and Marina, M.K., 2013, </a:t>
            </a:r>
            <a:r>
              <a:rPr lang="sk-SK" sz="2200" dirty="0" err="1"/>
              <a:t>October</a:t>
            </a:r>
            <a:r>
              <a:rPr lang="sk-SK" sz="2200" dirty="0"/>
              <a:t>. </a:t>
            </a:r>
            <a:r>
              <a:rPr lang="sk-SK" sz="2200" dirty="0" err="1"/>
              <a:t>Himloc</a:t>
            </a:r>
            <a:r>
              <a:rPr lang="sk-SK" sz="2200" dirty="0"/>
              <a:t>: </a:t>
            </a:r>
            <a:r>
              <a:rPr lang="sk-SK" sz="2200" dirty="0" err="1"/>
              <a:t>Indoor</a:t>
            </a:r>
            <a:r>
              <a:rPr lang="sk-SK" sz="2200" dirty="0"/>
              <a:t> smartphone </a:t>
            </a:r>
            <a:r>
              <a:rPr lang="sk-SK" sz="2200" dirty="0" err="1"/>
              <a:t>localization</a:t>
            </a:r>
            <a:r>
              <a:rPr lang="sk-SK" sz="2200" dirty="0"/>
              <a:t> </a:t>
            </a:r>
            <a:r>
              <a:rPr lang="sk-SK" sz="2200" dirty="0" err="1"/>
              <a:t>via</a:t>
            </a:r>
            <a:r>
              <a:rPr lang="sk-SK" sz="2200" dirty="0"/>
              <a:t> </a:t>
            </a:r>
            <a:r>
              <a:rPr lang="sk-SK" sz="2200" dirty="0" err="1"/>
              <a:t>activity</a:t>
            </a:r>
            <a:r>
              <a:rPr lang="sk-SK" sz="2200" dirty="0"/>
              <a:t> </a:t>
            </a:r>
            <a:r>
              <a:rPr lang="sk-SK" sz="2200" dirty="0" err="1"/>
              <a:t>aware</a:t>
            </a:r>
            <a:r>
              <a:rPr lang="sk-SK" sz="2200" dirty="0"/>
              <a:t> </a:t>
            </a:r>
            <a:r>
              <a:rPr lang="sk-SK" sz="2200" dirty="0" err="1"/>
              <a:t>pedestrian</a:t>
            </a:r>
            <a:r>
              <a:rPr lang="sk-SK" sz="2200" dirty="0"/>
              <a:t> </a:t>
            </a:r>
            <a:r>
              <a:rPr lang="sk-SK" sz="2200" dirty="0" err="1"/>
              <a:t>dead</a:t>
            </a:r>
            <a:r>
              <a:rPr lang="sk-SK" sz="2200" dirty="0"/>
              <a:t> </a:t>
            </a:r>
            <a:r>
              <a:rPr lang="sk-SK" sz="2200" dirty="0" err="1"/>
              <a:t>reckoning</a:t>
            </a:r>
            <a:r>
              <a:rPr lang="sk-SK" sz="2200" dirty="0"/>
              <a:t> </a:t>
            </a:r>
            <a:r>
              <a:rPr lang="sk-SK" sz="2200" dirty="0" err="1"/>
              <a:t>with</a:t>
            </a:r>
            <a:r>
              <a:rPr lang="sk-SK" sz="2200" dirty="0"/>
              <a:t> </a:t>
            </a:r>
            <a:r>
              <a:rPr lang="sk-SK" sz="2200" dirty="0" err="1"/>
              <a:t>selective</a:t>
            </a:r>
            <a:r>
              <a:rPr lang="sk-SK" sz="2200" dirty="0"/>
              <a:t> </a:t>
            </a:r>
            <a:r>
              <a:rPr lang="sk-SK" sz="2200" dirty="0" err="1"/>
              <a:t>crowdsourced</a:t>
            </a:r>
            <a:r>
              <a:rPr lang="sk-SK" sz="2200" dirty="0"/>
              <a:t> </a:t>
            </a:r>
            <a:r>
              <a:rPr lang="sk-SK" sz="2200" dirty="0" err="1"/>
              <a:t>wifi</a:t>
            </a:r>
            <a:r>
              <a:rPr lang="sk-SK" sz="2200" dirty="0"/>
              <a:t> </a:t>
            </a:r>
            <a:r>
              <a:rPr lang="sk-SK" sz="2200" dirty="0" err="1"/>
              <a:t>fingerprinting</a:t>
            </a:r>
            <a:r>
              <a:rPr lang="sk-SK" sz="2200" dirty="0"/>
              <a:t>. In </a:t>
            </a:r>
            <a:r>
              <a:rPr lang="sk-SK" sz="2200" dirty="0" err="1"/>
              <a:t>Indoor</a:t>
            </a:r>
            <a:r>
              <a:rPr lang="sk-SK" sz="2200" dirty="0"/>
              <a:t> </a:t>
            </a:r>
            <a:r>
              <a:rPr lang="sk-SK" sz="2200" dirty="0" err="1"/>
              <a:t>Positioning</a:t>
            </a:r>
            <a:r>
              <a:rPr lang="sk-SK" sz="2200" dirty="0"/>
              <a:t> and </a:t>
            </a:r>
            <a:r>
              <a:rPr lang="sk-SK" sz="2200" dirty="0" err="1"/>
              <a:t>Indoor</a:t>
            </a:r>
            <a:r>
              <a:rPr lang="sk-SK" sz="2200" dirty="0"/>
              <a:t> </a:t>
            </a:r>
            <a:r>
              <a:rPr lang="sk-SK" sz="2200" dirty="0" err="1"/>
              <a:t>Navigation</a:t>
            </a:r>
            <a:r>
              <a:rPr lang="sk-SK" sz="2200" dirty="0"/>
              <a:t> (IPIN), 2013 International </a:t>
            </a:r>
            <a:r>
              <a:rPr lang="sk-SK" sz="2200" dirty="0" err="1"/>
              <a:t>Conference</a:t>
            </a:r>
            <a:r>
              <a:rPr lang="sk-SK" sz="2200" dirty="0"/>
              <a:t> on (</a:t>
            </a:r>
            <a:r>
              <a:rPr lang="sk-SK" sz="2200" dirty="0" err="1"/>
              <a:t>pp</a:t>
            </a:r>
            <a:r>
              <a:rPr lang="sk-SK" sz="2200" dirty="0"/>
              <a:t>. 1-10). IEEE.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7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97197" name="Picture 7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48714" name="Oval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97198" name="Picture 7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97199" name="Picture 7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48715" name="Rectangl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16" name="Nadpis 1"/>
          <p:cNvSpPr>
            <a:spLocks noGrp="1"/>
          </p:cNvSpPr>
          <p:nvPr>
            <p:ph type="title"/>
          </p:nvPr>
        </p:nvSpPr>
        <p:spPr>
          <a:xfrm>
            <a:off x="1743099" y="2203937"/>
            <a:ext cx="8702625" cy="11414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dirty="0" err="1"/>
              <a:t>Ďakujem</a:t>
            </a:r>
            <a:r>
              <a:rPr lang="en-US" sz="6000" b="1" dirty="0"/>
              <a:t> za </a:t>
            </a:r>
            <a:r>
              <a:rPr lang="en-US" sz="6000" b="1" dirty="0" err="1"/>
              <a:t>pozornosť</a:t>
            </a:r>
            <a:r>
              <a:rPr lang="sk-SK" sz="6000" b="1" dirty="0"/>
              <a:t>.</a:t>
            </a:r>
            <a:endParaRPr lang="en-US" sz="60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521648-C161-408E-803A-DB53B1C30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51692"/>
            <a:ext cx="8946541" cy="6119446"/>
          </a:xfrm>
        </p:spPr>
        <p:txBody>
          <a:bodyPr>
            <a:normAutofit/>
          </a:bodyPr>
          <a:lstStyle/>
          <a:p>
            <a:endParaRPr lang="sk-SK" dirty="0"/>
          </a:p>
          <a:p>
            <a:r>
              <a:rPr lang="sk-SK" dirty="0"/>
              <a:t>1) </a:t>
            </a:r>
            <a:r>
              <a:rPr lang="sk-SK" dirty="0" err="1"/>
              <a:t>Evaluácia</a:t>
            </a:r>
            <a:r>
              <a:rPr lang="sk-SK" dirty="0"/>
              <a:t> v práci bola vykonaná na jednej simulovanej mape. Viete identifikovať situácie v </a:t>
            </a:r>
            <a:r>
              <a:rPr lang="sk-SK" dirty="0" err="1"/>
              <a:t>indoor</a:t>
            </a:r>
            <a:r>
              <a:rPr lang="sk-SK" dirty="0"/>
              <a:t> prostredí, kedy by časticový filter (závislý iba od mapy budovy a detekcie krokov) mohol dosahovať neuspokojivé výsledky? V akých reálnych budovách by bolo zaujímavé urobiť testovanie na skutočných nesimulovaných meraniach zo senzorov? </a:t>
            </a:r>
          </a:p>
          <a:p>
            <a:r>
              <a:rPr lang="sk-SK" dirty="0"/>
              <a:t>2) Stav systému je reprezentovaný 2D pozíciou a pri experimentoch doplnený o natočenie a dĺžku kroku. Úprava váh sa </a:t>
            </a:r>
            <a:r>
              <a:rPr lang="sk-SK" dirty="0" err="1"/>
              <a:t>uskutočnuje</a:t>
            </a:r>
            <a:r>
              <a:rPr lang="sk-SK" dirty="0"/>
              <a:t> na základe mapy budovy. Aká konfigurácia stavu a aké ďalšie vstupné dáta by boli vhodné pre dosiahnutie dostatočnej presnosti v aplikácii </a:t>
            </a:r>
            <a:r>
              <a:rPr lang="sk-SK" dirty="0" err="1"/>
              <a:t>indoor</a:t>
            </a:r>
            <a:r>
              <a:rPr lang="sk-SK" dirty="0"/>
              <a:t> lokalizácie a navigácie nasadenej v budove fakulty (Jesenná/Park Angelinum) berúc do úvahy aj náročnosť implementácie a údržby dodatočnej infraštruktúry? </a:t>
            </a:r>
          </a:p>
          <a:p>
            <a:r>
              <a:rPr lang="sk-SK" dirty="0"/>
              <a:t>3) Aké alternatívne spôsoby určovania váh častíc by boli vhodné na experimentálne overenie s potenciálom dosiahnuť lepšiu presnosť určovania polohy používateľa?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8741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Obrázo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9" y="3072843"/>
            <a:ext cx="11482699" cy="3662051"/>
          </a:xfrm>
          <a:prstGeom prst="rect">
            <a:avLst/>
          </a:prstGeom>
        </p:spPr>
      </p:pic>
      <p:sp>
        <p:nvSpPr>
          <p:cNvPr id="1048603" name="Nadpis 1"/>
          <p:cNvSpPr>
            <a:spLocks noGrp="1"/>
          </p:cNvSpPr>
          <p:nvPr>
            <p:ph type="title"/>
          </p:nvPr>
        </p:nvSpPr>
        <p:spPr>
          <a:xfrm>
            <a:off x="560087" y="454058"/>
            <a:ext cx="9404723" cy="1400530"/>
          </a:xfrm>
        </p:spPr>
        <p:txBody>
          <a:bodyPr/>
          <a:lstStyle/>
          <a:p>
            <a:r>
              <a:rPr lang="sk-SK" sz="4400" b="1" dirty="0"/>
              <a:t>Ideálny svet</a:t>
            </a:r>
          </a:p>
        </p:txBody>
      </p:sp>
      <p:sp>
        <p:nvSpPr>
          <p:cNvPr id="1048604" name="Zástupný objekt pre obsah 2"/>
          <p:cNvSpPr txBox="1"/>
          <p:nvPr/>
        </p:nvSpPr>
        <p:spPr>
          <a:xfrm>
            <a:off x="1294540" y="1927054"/>
            <a:ext cx="9623139" cy="835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/>
              <a:t>Na základe prijatých dát dokážeme určiť presnú polohu</a:t>
            </a:r>
            <a:endParaRPr lang="zh-CN" altLang="en-US"/>
          </a:p>
        </p:txBody>
      </p:sp>
      <p:pic>
        <p:nvPicPr>
          <p:cNvPr id="2097165" name="Obrázok 10"/>
          <p:cNvPicPr>
            <a:picLocks noChangeAspect="1"/>
          </p:cNvPicPr>
          <p:nvPr/>
        </p:nvPicPr>
        <p:blipFill rotWithShape="1">
          <a:blip r:embed="rId3"/>
          <a:srcRect l="4073" t="5616" r="5722" b="1622"/>
          <a:stretch>
            <a:fillRect/>
          </a:stretch>
        </p:blipFill>
        <p:spPr>
          <a:xfrm>
            <a:off x="5156404" y="4127149"/>
            <a:ext cx="785277" cy="961340"/>
          </a:xfrm>
          <a:prstGeom prst="rect">
            <a:avLst/>
          </a:prstGeom>
        </p:spPr>
      </p:pic>
      <p:pic>
        <p:nvPicPr>
          <p:cNvPr id="2097166" name="Obrázo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476" y="4610334"/>
            <a:ext cx="967607" cy="10295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6317397" cy="1400530"/>
          </a:xfrm>
        </p:spPr>
        <p:txBody>
          <a:bodyPr/>
          <a:lstStyle/>
          <a:p>
            <a:r>
              <a:rPr lang="sk-SK" sz="4400" b="1" dirty="0"/>
              <a:t>Skutočnosť</a:t>
            </a:r>
          </a:p>
        </p:txBody>
      </p:sp>
      <p:sp>
        <p:nvSpPr>
          <p:cNvPr id="1048606" name="Zástupný objekt pre obsah 2"/>
          <p:cNvSpPr>
            <a:spLocks noGrp="1"/>
          </p:cNvSpPr>
          <p:nvPr>
            <p:ph idx="1"/>
          </p:nvPr>
        </p:nvSpPr>
        <p:spPr>
          <a:xfrm>
            <a:off x="1103313" y="2052918"/>
            <a:ext cx="5997576" cy="4195481"/>
          </a:xfrm>
        </p:spPr>
        <p:txBody>
          <a:bodyPr>
            <a:normAutofit/>
          </a:bodyPr>
          <a:lstStyle/>
          <a:p>
            <a:r>
              <a:rPr lang="sk-SK" sz="2800" b="1" u="sng" dirty="0"/>
              <a:t>Údaje na vstupe sú nepresné</a:t>
            </a:r>
          </a:p>
          <a:p>
            <a:endParaRPr lang="sk-SK" sz="2800" dirty="0"/>
          </a:p>
          <a:p>
            <a:r>
              <a:rPr lang="sk-SK" sz="2800" dirty="0"/>
              <a:t>Chyba natočenia:</a:t>
            </a:r>
          </a:p>
          <a:p>
            <a:pPr lvl="1"/>
            <a:r>
              <a:rPr lang="sk-SK" sz="2800" dirty="0"/>
              <a:t>± 10° - 40°</a:t>
            </a:r>
          </a:p>
          <a:p>
            <a:pPr lvl="1"/>
            <a:r>
              <a:rPr lang="sk-SK" sz="2600" dirty="0"/>
              <a:t>Smerodajná odchýlka ~ 8</a:t>
            </a:r>
          </a:p>
          <a:p>
            <a:endParaRPr lang="sk-SK" sz="2800" dirty="0"/>
          </a:p>
          <a:p>
            <a:r>
              <a:rPr lang="sk-SK" sz="2800" dirty="0"/>
              <a:t>Dĺžka kroku = fixný odhad</a:t>
            </a:r>
          </a:p>
        </p:txBody>
      </p:sp>
      <p:grpSp>
        <p:nvGrpSpPr>
          <p:cNvPr id="63" name="Skupina 11"/>
          <p:cNvGrpSpPr/>
          <p:nvPr/>
        </p:nvGrpSpPr>
        <p:grpSpPr>
          <a:xfrm>
            <a:off x="6876235" y="1152983"/>
            <a:ext cx="5008098" cy="5409069"/>
            <a:chOff x="7359214" y="1230451"/>
            <a:chExt cx="4612392" cy="5346235"/>
          </a:xfrm>
        </p:grpSpPr>
        <p:pic>
          <p:nvPicPr>
            <p:cNvPr id="2097167" name="Obrázok 6" descr="Obrázok, na ktorom je doplnok  Popis vygenerovaný s vysokou spoľahlivosťou"/>
            <p:cNvPicPr>
              <a:picLocks noChangeAspect="1"/>
            </p:cNvPicPr>
            <p:nvPr/>
          </p:nvPicPr>
          <p:blipFill rotWithShape="1">
            <a:blip r:embed="rId3"/>
            <a:srcRect r="26051"/>
            <a:stretch>
              <a:fillRect/>
            </a:stretch>
          </p:blipFill>
          <p:spPr>
            <a:xfrm>
              <a:off x="7359214" y="1230451"/>
              <a:ext cx="4612392" cy="5346235"/>
            </a:xfrm>
            <a:prstGeom prst="rect">
              <a:avLst/>
            </a:prstGeom>
          </p:spPr>
        </p:pic>
        <p:pic>
          <p:nvPicPr>
            <p:cNvPr id="2097168" name="Obrázok 8" descr="Obrázok, na ktorom je znak, obloha, vonkajšie  Popis vygenerovaný s vysokou spoľahlivosťou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43655" y="3290175"/>
              <a:ext cx="998046" cy="1061894"/>
            </a:xfrm>
            <a:prstGeom prst="rect">
              <a:avLst/>
            </a:prstGeom>
          </p:spPr>
        </p:pic>
        <p:pic>
          <p:nvPicPr>
            <p:cNvPr id="2097169" name="Obrázok 10" descr="Obrázok, na ktorom je obloha, text  Popis vygenerovaný s veľmi vysokou spoľahlivosťou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9214" y="2898053"/>
              <a:ext cx="891991" cy="1061894"/>
            </a:xfrm>
            <a:prstGeom prst="rect">
              <a:avLst/>
            </a:prstGeom>
          </p:spPr>
        </p:pic>
      </p:grpSp>
      <p:cxnSp>
        <p:nvCxnSpPr>
          <p:cNvPr id="3145728" name="Rovná spojovacia šípka 13"/>
          <p:cNvCxnSpPr>
            <a:cxnSpLocks/>
          </p:cNvCxnSpPr>
          <p:nvPr/>
        </p:nvCxnSpPr>
        <p:spPr>
          <a:xfrm flipH="1">
            <a:off x="8126228" y="4466319"/>
            <a:ext cx="674447" cy="1353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607" name="BlokTextu 20"/>
          <p:cNvSpPr txBox="1"/>
          <p:nvPr/>
        </p:nvSpPr>
        <p:spPr>
          <a:xfrm>
            <a:off x="7496595" y="5917451"/>
            <a:ext cx="3370581" cy="358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Možná pozícia po jednom kroku</a:t>
            </a:r>
          </a:p>
        </p:txBody>
      </p:sp>
      <p:sp>
        <p:nvSpPr>
          <p:cNvPr id="1048608" name="BlokTextu 22"/>
          <p:cNvSpPr txBox="1"/>
          <p:nvPr/>
        </p:nvSpPr>
        <p:spPr>
          <a:xfrm>
            <a:off x="7859168" y="399891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40°</a:t>
            </a:r>
          </a:p>
        </p:txBody>
      </p:sp>
      <p:sp>
        <p:nvSpPr>
          <p:cNvPr id="1048609" name="BlokTextu 23"/>
          <p:cNvSpPr txBox="1"/>
          <p:nvPr/>
        </p:nvSpPr>
        <p:spPr>
          <a:xfrm>
            <a:off x="7859169" y="342018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40°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70" name="Zástupný objekt pre obsah 4" descr="Obrázok, na ktorom je znak, obloha, text, vonkajšie  Popis vygenerovaný s veľmi vysokou spoľahlivosťou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b="1" dirty="0" err="1"/>
              <a:t>Bayesovské</a:t>
            </a:r>
            <a:r>
              <a:rPr lang="sk-SK" sz="4400" b="1" dirty="0"/>
              <a:t> filtrovanie</a:t>
            </a:r>
          </a:p>
        </p:txBody>
      </p:sp>
      <p:sp>
        <p:nvSpPr>
          <p:cNvPr id="1048615" name="Zástupný objekt pre obsah 2"/>
          <p:cNvSpPr>
            <a:spLocks noGrp="1"/>
          </p:cNvSpPr>
          <p:nvPr>
            <p:ph idx="1"/>
          </p:nvPr>
        </p:nvSpPr>
        <p:spPr>
          <a:xfrm>
            <a:off x="860643" y="1853248"/>
            <a:ext cx="10470713" cy="4800770"/>
          </a:xfrm>
        </p:spPr>
        <p:txBody>
          <a:bodyPr>
            <a:normAutofit/>
          </a:bodyPr>
          <a:lstStyle/>
          <a:p>
            <a:r>
              <a:rPr lang="sk-SK" sz="2800" dirty="0"/>
              <a:t>Stav systému modeluje pravdepodobnostným rozdelením</a:t>
            </a:r>
          </a:p>
          <a:p>
            <a:r>
              <a:rPr lang="sk-SK" sz="2800" dirty="0"/>
              <a:t>2 fázy:</a:t>
            </a:r>
          </a:p>
          <a:p>
            <a:pPr lvl="1">
              <a:spcBef>
                <a:spcPts val="2400"/>
              </a:spcBef>
            </a:pPr>
            <a:r>
              <a:rPr lang="sk-SK" sz="2600" b="1" u="sng" dirty="0"/>
              <a:t>Predikcia</a:t>
            </a:r>
            <a:r>
              <a:rPr lang="sk-SK" sz="2600" dirty="0"/>
              <a:t>:</a:t>
            </a:r>
          </a:p>
          <a:p>
            <a:pPr lvl="2"/>
            <a:r>
              <a:rPr lang="sk-SK" sz="2400" dirty="0"/>
              <a:t>Odhad nového stavu na základe predchádzajúceho</a:t>
            </a:r>
          </a:p>
          <a:p>
            <a:pPr lvl="2"/>
            <a:r>
              <a:rPr lang="sk-SK" sz="2400" dirty="0"/>
              <a:t>Rozšírenie hustoty pravdepodobnosti, zvýšenie neistoty</a:t>
            </a:r>
            <a:endParaRPr lang="sk-SK" sz="2600" b="1" u="sng" dirty="0"/>
          </a:p>
          <a:p>
            <a:pPr lvl="1">
              <a:spcBef>
                <a:spcPts val="3000"/>
              </a:spcBef>
            </a:pPr>
            <a:r>
              <a:rPr lang="sk-SK" sz="2600" b="1" u="sng" dirty="0"/>
              <a:t>Aktualizácia</a:t>
            </a:r>
            <a:r>
              <a:rPr lang="sk-SK" sz="2600" dirty="0"/>
              <a:t>:</a:t>
            </a:r>
          </a:p>
          <a:p>
            <a:pPr lvl="2"/>
            <a:r>
              <a:rPr lang="sk-SK" sz="2400" dirty="0"/>
              <a:t>Zlepšenie odhadu na základe nových informácií z meraní (</a:t>
            </a:r>
            <a:r>
              <a:rPr lang="sk-SK" sz="2400" dirty="0" err="1"/>
              <a:t>Bayesova</a:t>
            </a:r>
            <a:r>
              <a:rPr lang="sk-SK" sz="2400" dirty="0"/>
              <a:t> veta)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97171" name="Zástupný objekt pre obsah 4" descr="Obrázok, na ktorom je text, mapa  Automaticky generovaný popi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48620" name="BlokTextu 5"/>
          <p:cNvSpPr txBox="1"/>
          <p:nvPr/>
        </p:nvSpPr>
        <p:spPr>
          <a:xfrm>
            <a:off x="192259" y="171364"/>
            <a:ext cx="3678701" cy="128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chemeClr val="bg1"/>
                </a:solidFill>
                <a:highlight>
                  <a:srgbClr val="C0C0C0"/>
                </a:highlight>
              </a:rPr>
              <a:t>Aktuálny stav systému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ó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862</Words>
  <Application>Microsoft Office PowerPoint</Application>
  <PresentationFormat>Širokouhlá</PresentationFormat>
  <Paragraphs>146</Paragraphs>
  <Slides>43</Slides>
  <Notes>9</Notes>
  <HiddenSlides>0</HiddenSlides>
  <MMClips>5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Gothic</vt:lpstr>
      <vt:lpstr>Wingdings 3</vt:lpstr>
      <vt:lpstr>Ión</vt:lpstr>
      <vt:lpstr>Využitie časticového filtra na lokalizáciu  v indoor prostredí</vt:lpstr>
      <vt:lpstr>Prezentácia programu PowerPoint</vt:lpstr>
      <vt:lpstr>Indoor lokalizácia</vt:lpstr>
      <vt:lpstr>PDR - Pedestrian Dead Reckoning</vt:lpstr>
      <vt:lpstr>Ideálny svet</vt:lpstr>
      <vt:lpstr>Skutočnosť</vt:lpstr>
      <vt:lpstr>Prezentácia programu PowerPoint</vt:lpstr>
      <vt:lpstr>Bayesovské filtrovanie</vt:lpstr>
      <vt:lpstr>Prezentácia programu PowerPoint</vt:lpstr>
      <vt:lpstr>Prezentácia programu PowerPoint</vt:lpstr>
      <vt:lpstr>Prezentácia programu PowerPoint</vt:lpstr>
      <vt:lpstr>Kalmanov filter</vt:lpstr>
      <vt:lpstr>Mriežkový filter</vt:lpstr>
      <vt:lpstr>Prečo počítať pravdepodobnosť pre každé políčko???</vt:lpstr>
      <vt:lpstr>Časticový (Particle) filter</vt:lpstr>
      <vt:lpstr>Časticový (Particle) filter</vt:lpstr>
      <vt:lpstr>Časticový (Particle) filter</vt:lpstr>
      <vt:lpstr>Prezentácia programu PowerPoint</vt:lpstr>
      <vt:lpstr>Časticový (Particle) filter - algoritmus</vt:lpstr>
      <vt:lpstr>Prezentácia programu PowerPoint</vt:lpstr>
      <vt:lpstr>Nastavenie váh</vt:lpstr>
      <vt:lpstr>Prezentácia programu PowerPoint</vt:lpstr>
      <vt:lpstr>Degeneracy phenomenon</vt:lpstr>
      <vt:lpstr>Prezentácia programu PowerPoint</vt:lpstr>
      <vt:lpstr>Prevzorkovanie (Resampling)</vt:lpstr>
      <vt:lpstr>Degeneracy problem → Resampling  → Sample impoverishment</vt:lpstr>
      <vt:lpstr>Prezentácia programu PowerPoint</vt:lpstr>
      <vt:lpstr>Prezentácia programu PowerPoint</vt:lpstr>
      <vt:lpstr>Testovanie</vt:lpstr>
      <vt:lpstr>Počet častíc</vt:lpstr>
      <vt:lpstr>Dĺžka kroku</vt:lpstr>
      <vt:lpstr>Strata pozície</vt:lpstr>
      <vt:lpstr>Zotavenie sa zo straty pozície</vt:lpstr>
      <vt:lpstr>Prezentácia programu PowerPoint</vt:lpstr>
      <vt:lpstr>Prezentácia programu PowerPoint</vt:lpstr>
      <vt:lpstr>Odhad dĺžky kroku</vt:lpstr>
      <vt:lpstr>Prezentácia programu PowerPoint</vt:lpstr>
      <vt:lpstr>Dynamicky sa meniaca dĺžka kroku</vt:lpstr>
      <vt:lpstr>Prezentácia programu PowerPoint</vt:lpstr>
      <vt:lpstr>Čomu sme sa ešte venovali</vt:lpstr>
      <vt:lpstr>Literatúra</vt:lpstr>
      <vt:lpstr>Ďakujem za pozornosť.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časticového filtra na lokalizáciu  v indoor prostredí</dc:title>
  <dc:creator>Jakub Džama</dc:creator>
  <cp:lastModifiedBy>Jakub Dzama</cp:lastModifiedBy>
  <cp:revision>8</cp:revision>
  <dcterms:created xsi:type="dcterms:W3CDTF">2018-11-09T12:06:27Z</dcterms:created>
  <dcterms:modified xsi:type="dcterms:W3CDTF">2019-06-16T14:01:37Z</dcterms:modified>
</cp:coreProperties>
</file>