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8" r:id="rId3"/>
    <p:sldId id="260" r:id="rId4"/>
    <p:sldId id="264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66" r:id="rId23"/>
    <p:sldId id="26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834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656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735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6716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2211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119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3112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69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379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7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879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9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555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556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40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078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79CC-B563-4E98-85AC-4E0EE8E7A925}" type="datetimeFigureOut">
              <a:rPr lang="sk-SK" smtClean="0"/>
              <a:t>3.12.2017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DC62B9-E53B-482B-B361-3A5C7A2F36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359672/fi_m/dp_odporucanie_reklamy.pdf" TargetMode="External"/><Relationship Id="rId2" Type="http://schemas.openxmlformats.org/officeDocument/2006/relationships/hyperlink" Target="https://theses.cz/id/f1gzug/Diplomova_prace_Bc_Kortus_Lukas_Final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8D7F9-628A-40EA-B3B2-6D2AEC9B6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978" y="277834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sk-SK" dirty="0"/>
              <a:t>Odporúčací systém pre študentov stredných škôl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ACC053-4BDB-4CF1-B174-3CFA5DA9D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8882" y="5197872"/>
            <a:ext cx="5357600" cy="1160213"/>
          </a:xfrm>
        </p:spPr>
        <p:txBody>
          <a:bodyPr/>
          <a:lstStyle/>
          <a:p>
            <a:r>
              <a:rPr lang="sk-SK" b="1" dirty="0"/>
              <a:t>Vedúci </a:t>
            </a:r>
            <a:r>
              <a:rPr lang="sk-SK" b="1" dirty="0" err="1"/>
              <a:t>práce:RNDr.Erik</a:t>
            </a:r>
            <a:r>
              <a:rPr lang="sk-SK" b="1" dirty="0"/>
              <a:t> </a:t>
            </a:r>
            <a:r>
              <a:rPr lang="sk-SK" b="1" dirty="0" err="1"/>
              <a:t>Bruoth,PhD</a:t>
            </a:r>
            <a:r>
              <a:rPr lang="sk-SK" b="1" dirty="0"/>
              <a:t>. </a:t>
            </a:r>
          </a:p>
          <a:p>
            <a:r>
              <a:rPr lang="sk-SK" dirty="0"/>
              <a:t>Daniel </a:t>
            </a:r>
            <a:r>
              <a:rPr lang="sk-SK" dirty="0" err="1"/>
              <a:t>Ond</a:t>
            </a:r>
            <a:r>
              <a:rPr lang="en-US" dirty="0"/>
              <a:t>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307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7602A-BF6B-4453-A1B6-EBA3F1F5F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Odporúčanie na základe najbližších </a:t>
            </a:r>
            <a:r>
              <a:rPr lang="sk-SK" dirty="0" err="1"/>
              <a:t>uživateľov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7D56DDE-AACF-4FCB-BBA7-BCB1D9DA2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User-</a:t>
            </a:r>
            <a:r>
              <a:rPr lang="sk-SK" dirty="0" err="1"/>
              <a:t>based</a:t>
            </a:r>
            <a:r>
              <a:rPr lang="sk-SK" dirty="0"/>
              <a:t> </a:t>
            </a:r>
            <a:r>
              <a:rPr lang="sk-SK" dirty="0" err="1"/>
              <a:t>Collaborative</a:t>
            </a:r>
            <a:r>
              <a:rPr lang="sk-SK" dirty="0"/>
              <a:t> </a:t>
            </a:r>
            <a:r>
              <a:rPr lang="sk-SK" dirty="0" err="1"/>
              <a:t>filtering</a:t>
            </a:r>
            <a:r>
              <a:rPr lang="sk-SK" dirty="0"/>
              <a:t> </a:t>
            </a:r>
          </a:p>
          <a:p>
            <a:r>
              <a:rPr lang="sk-SK" dirty="0"/>
              <a:t>Predpoklady:</a:t>
            </a:r>
          </a:p>
          <a:p>
            <a:pPr>
              <a:buFont typeface="+mj-lt"/>
              <a:buAutoNum type="arabicPeriod"/>
            </a:pPr>
            <a:r>
              <a:rPr lang="sk-SK" dirty="0" err="1"/>
              <a:t>Uživatélia</a:t>
            </a:r>
            <a:r>
              <a:rPr lang="sk-SK" dirty="0"/>
              <a:t> ktorý mali podobné zaujmi v budú mať rovnaké záujmy aj v budúcnosti</a:t>
            </a:r>
          </a:p>
          <a:p>
            <a:pPr>
              <a:buFont typeface="+mj-lt"/>
              <a:buAutoNum type="arabicPeriod"/>
            </a:pPr>
            <a:r>
              <a:rPr lang="sk-SK" dirty="0"/>
              <a:t>Preferencie zostanú  v čase stabilné</a:t>
            </a:r>
          </a:p>
          <a:p>
            <a:r>
              <a:rPr lang="sk-SK" dirty="0"/>
              <a:t>Postup:</a:t>
            </a:r>
          </a:p>
          <a:p>
            <a:pPr>
              <a:buFont typeface="+mj-lt"/>
              <a:buAutoNum type="arabicPeriod"/>
            </a:pPr>
            <a:r>
              <a:rPr lang="sk-SK" dirty="0"/>
              <a:t>Určenie váhy všetkým používateľom vzhľadom na podobnosť s </a:t>
            </a:r>
            <a:r>
              <a:rPr lang="sk-SK" dirty="0" err="1"/>
              <a:t>aktívním</a:t>
            </a:r>
            <a:r>
              <a:rPr lang="sk-SK" dirty="0"/>
              <a:t> používateľom</a:t>
            </a:r>
          </a:p>
          <a:p>
            <a:pPr>
              <a:buFont typeface="+mj-lt"/>
              <a:buAutoNum type="arabicPeriod"/>
            </a:pPr>
            <a:r>
              <a:rPr lang="sk-SK" dirty="0"/>
              <a:t>Výber určitého počtu k používateľov ktorý majú najväčšiu podobnosť s AP</a:t>
            </a:r>
          </a:p>
          <a:p>
            <a:pPr>
              <a:buFont typeface="+mj-lt"/>
              <a:buAutoNum type="arabicPeriod"/>
            </a:pPr>
            <a:r>
              <a:rPr lang="sk-SK" dirty="0"/>
              <a:t>Výpočet predpovedi z kombinácie vybraných hodnotení používateľov</a:t>
            </a:r>
          </a:p>
        </p:txBody>
      </p:sp>
    </p:spTree>
    <p:extLst>
      <p:ext uri="{BB962C8B-B14F-4D97-AF65-F5344CB8AC3E}">
        <p14:creationId xmlns:p14="http://schemas.microsoft.com/office/powerpoint/2010/main" val="208516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9E32B-3A85-4A18-98D0-90CCA06D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72ADDC99-E283-4F02-A80A-5501DC929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343115"/>
              </p:ext>
            </p:extLst>
          </p:nvPr>
        </p:nvGraphicFramePr>
        <p:xfrm>
          <a:off x="536657" y="1674056"/>
          <a:ext cx="9298745" cy="4055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1281">
                  <a:extLst>
                    <a:ext uri="{9D8B030D-6E8A-4147-A177-3AD203B41FA5}">
                      <a16:colId xmlns:a16="http://schemas.microsoft.com/office/drawing/2014/main" val="3798322423"/>
                    </a:ext>
                  </a:extLst>
                </a:gridCol>
                <a:gridCol w="1651281">
                  <a:extLst>
                    <a:ext uri="{9D8B030D-6E8A-4147-A177-3AD203B41FA5}">
                      <a16:colId xmlns:a16="http://schemas.microsoft.com/office/drawing/2014/main" val="1266477462"/>
                    </a:ext>
                  </a:extLst>
                </a:gridCol>
                <a:gridCol w="1529493">
                  <a:extLst>
                    <a:ext uri="{9D8B030D-6E8A-4147-A177-3AD203B41FA5}">
                      <a16:colId xmlns:a16="http://schemas.microsoft.com/office/drawing/2014/main" val="3756777489"/>
                    </a:ext>
                  </a:extLst>
                </a:gridCol>
                <a:gridCol w="1529493">
                  <a:extLst>
                    <a:ext uri="{9D8B030D-6E8A-4147-A177-3AD203B41FA5}">
                      <a16:colId xmlns:a16="http://schemas.microsoft.com/office/drawing/2014/main" val="1860741030"/>
                    </a:ext>
                  </a:extLst>
                </a:gridCol>
                <a:gridCol w="1529493">
                  <a:extLst>
                    <a:ext uri="{9D8B030D-6E8A-4147-A177-3AD203B41FA5}">
                      <a16:colId xmlns:a16="http://schemas.microsoft.com/office/drawing/2014/main" val="1562349099"/>
                    </a:ext>
                  </a:extLst>
                </a:gridCol>
                <a:gridCol w="1407704">
                  <a:extLst>
                    <a:ext uri="{9D8B030D-6E8A-4147-A177-3AD203B41FA5}">
                      <a16:colId xmlns:a16="http://schemas.microsoft.com/office/drawing/2014/main" val="3787246632"/>
                    </a:ext>
                  </a:extLst>
                </a:gridCol>
              </a:tblGrid>
              <a:tr h="750951">
                <a:tc>
                  <a:txBody>
                    <a:bodyPr/>
                    <a:lstStyle/>
                    <a:p>
                      <a:pPr marL="6794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6921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Položka 1 </a:t>
                      </a:r>
                      <a:endParaRPr lang="sk-SK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Položka 2 </a:t>
                      </a:r>
                      <a:endParaRPr lang="sk-SK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 anchor="ctr"/>
                </a:tc>
                <a:tc>
                  <a:txBody>
                    <a:bodyPr/>
                    <a:lstStyle/>
                    <a:p>
                      <a:pPr marL="45593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Položka 3 </a:t>
                      </a: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 anchor="ctr"/>
                </a:tc>
                <a:tc>
                  <a:txBody>
                    <a:bodyPr/>
                    <a:lstStyle/>
                    <a:p>
                      <a:pPr marL="45593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Položka 4 </a:t>
                      </a:r>
                      <a:endParaRPr lang="sk-SK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 anchor="ctr"/>
                </a:tc>
                <a:tc>
                  <a:txBody>
                    <a:bodyPr/>
                    <a:lstStyle/>
                    <a:p>
                      <a:pPr marL="45593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Položka 5 </a:t>
                      </a: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 anchor="ctr"/>
                </a:tc>
                <a:extLst>
                  <a:ext uri="{0D108BD9-81ED-4DB2-BD59-A6C34878D82A}">
                    <a16:rowId xmlns:a16="http://schemas.microsoft.com/office/drawing/2014/main" val="1342811651"/>
                  </a:ext>
                </a:extLst>
              </a:tr>
              <a:tr h="664451">
                <a:tc>
                  <a:txBody>
                    <a:bodyPr/>
                    <a:lstStyle/>
                    <a:p>
                      <a:pPr marL="6794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Alice </a:t>
                      </a: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44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540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350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33528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?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extLst>
                  <a:ext uri="{0D108BD9-81ED-4DB2-BD59-A6C34878D82A}">
                    <a16:rowId xmlns:a16="http://schemas.microsoft.com/office/drawing/2014/main" val="2706476180"/>
                  </a:ext>
                </a:extLst>
              </a:tr>
              <a:tr h="663438">
                <a:tc rowSpan="3">
                  <a:txBody>
                    <a:bodyPr/>
                    <a:lstStyle/>
                    <a:p>
                      <a:pPr marL="67945" indent="-6350" algn="l">
                        <a:lnSpc>
                          <a:spcPct val="107000"/>
                        </a:lnSpc>
                        <a:spcAft>
                          <a:spcPts val="1995"/>
                        </a:spcAft>
                      </a:pPr>
                      <a:r>
                        <a:rPr lang="sk-SK" sz="1200" dirty="0">
                          <a:effectLst/>
                        </a:rPr>
                        <a:t>Uživatel1 </a:t>
                      </a:r>
                    </a:p>
                    <a:p>
                      <a:pPr marL="67945" indent="-6350" algn="l">
                        <a:lnSpc>
                          <a:spcPct val="107000"/>
                        </a:lnSpc>
                        <a:spcAft>
                          <a:spcPts val="1985"/>
                        </a:spcAft>
                      </a:pPr>
                      <a:r>
                        <a:rPr lang="sk-SK" sz="1200" dirty="0">
                          <a:effectLst/>
                        </a:rPr>
                        <a:t>Uživatel2 </a:t>
                      </a:r>
                    </a:p>
                    <a:p>
                      <a:pPr marL="6794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Uživatel3 </a:t>
                      </a: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 anchor="ctr"/>
                </a:tc>
                <a:tc>
                  <a:txBody>
                    <a:bodyPr/>
                    <a:lstStyle/>
                    <a:p>
                      <a:pPr marL="444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540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350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33528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571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extLst>
                  <a:ext uri="{0D108BD9-81ED-4DB2-BD59-A6C34878D82A}">
                    <a16:rowId xmlns:a16="http://schemas.microsoft.com/office/drawing/2014/main" val="3233355649"/>
                  </a:ext>
                </a:extLst>
              </a:tr>
              <a:tr h="66141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540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350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33528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571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5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extLst>
                  <a:ext uri="{0D108BD9-81ED-4DB2-BD59-A6C34878D82A}">
                    <a16:rowId xmlns:a16="http://schemas.microsoft.com/office/drawing/2014/main" val="2767210266"/>
                  </a:ext>
                </a:extLst>
              </a:tr>
              <a:tr h="65006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540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350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33528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5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571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extLst>
                  <a:ext uri="{0D108BD9-81ED-4DB2-BD59-A6C34878D82A}">
                    <a16:rowId xmlns:a16="http://schemas.microsoft.com/office/drawing/2014/main" val="1429955607"/>
                  </a:ext>
                </a:extLst>
              </a:tr>
              <a:tr h="665464">
                <a:tc>
                  <a:txBody>
                    <a:bodyPr/>
                    <a:lstStyle/>
                    <a:p>
                      <a:pPr marL="6794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Uživatel4 </a:t>
                      </a:r>
                      <a:endParaRPr lang="sk-SK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 anchor="ctr"/>
                </a:tc>
                <a:tc>
                  <a:txBody>
                    <a:bodyPr/>
                    <a:lstStyle/>
                    <a:p>
                      <a:pPr marL="444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 </a:t>
                      </a:r>
                      <a:endParaRPr lang="sk-SK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540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455930" marR="6350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33528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tc>
                  <a:txBody>
                    <a:bodyPr/>
                    <a:lstStyle/>
                    <a:p>
                      <a:pPr marL="571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 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79375" marB="0"/>
                </a:tc>
                <a:extLst>
                  <a:ext uri="{0D108BD9-81ED-4DB2-BD59-A6C34878D82A}">
                    <a16:rowId xmlns:a16="http://schemas.microsoft.com/office/drawing/2014/main" val="2696593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62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CF5AD-A5A4-43D6-AB46-E1EAFFB6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Prvý krok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ED6B25-A77B-4C8F-BE14-15A6C9140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Výpočet podobnosti </a:t>
            </a:r>
            <a:r>
              <a:rPr lang="sk-SK" dirty="0" err="1"/>
              <a:t>aktualného</a:t>
            </a:r>
            <a:r>
              <a:rPr lang="sk-SK" dirty="0"/>
              <a:t> </a:t>
            </a:r>
            <a:r>
              <a:rPr lang="sk-SK" dirty="0" err="1"/>
              <a:t>uživateľa</a:t>
            </a:r>
            <a:r>
              <a:rPr lang="sk-SK" dirty="0"/>
              <a:t> s ostatnými </a:t>
            </a:r>
            <a:r>
              <a:rPr lang="sk-SK" dirty="0" err="1"/>
              <a:t>uživateľmi</a:t>
            </a:r>
            <a:endParaRPr lang="sk-SK" dirty="0"/>
          </a:p>
          <a:p>
            <a:r>
              <a:rPr lang="sk-SK" dirty="0" err="1"/>
              <a:t>Pearsonov</a:t>
            </a:r>
            <a:r>
              <a:rPr lang="sk-SK" dirty="0"/>
              <a:t> koeficient korelácie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en-GB" dirty="0"/>
              <a:t>s</a:t>
            </a:r>
            <a:r>
              <a:rPr lang="sk-SK" dirty="0"/>
              <a:t>im</a:t>
            </a:r>
            <a:r>
              <a:rPr lang="en-GB" dirty="0"/>
              <a:t>(</a:t>
            </a:r>
            <a:r>
              <a:rPr lang="en-GB" dirty="0" err="1"/>
              <a:t>a,b</a:t>
            </a:r>
            <a:r>
              <a:rPr lang="en-GB" dirty="0"/>
              <a:t>) – </a:t>
            </a:r>
            <a:r>
              <a:rPr lang="en-GB" dirty="0" err="1"/>
              <a:t>podobnos</a:t>
            </a:r>
            <a:r>
              <a:rPr lang="sk-SK" dirty="0"/>
              <a:t>ť medzi </a:t>
            </a:r>
            <a:r>
              <a:rPr lang="sk-SK" dirty="0" err="1"/>
              <a:t>uživateľmi</a:t>
            </a:r>
            <a:r>
              <a:rPr lang="sk-SK" dirty="0"/>
              <a:t> a </a:t>
            </a:r>
            <a:r>
              <a:rPr lang="sk-SK" dirty="0" err="1"/>
              <a:t>a</a:t>
            </a:r>
            <a:r>
              <a:rPr lang="sk-SK" dirty="0"/>
              <a:t> b</a:t>
            </a:r>
          </a:p>
          <a:p>
            <a:r>
              <a:rPr lang="sk-SK" i="1" dirty="0"/>
              <a:t>P = {p1,…,</a:t>
            </a:r>
            <a:r>
              <a:rPr lang="sk-SK" i="1" dirty="0" err="1"/>
              <a:t>pn</a:t>
            </a:r>
            <a:r>
              <a:rPr lang="sk-SK" i="1" dirty="0"/>
              <a:t>} </a:t>
            </a:r>
            <a:r>
              <a:rPr lang="en-GB" i="1" dirty="0"/>
              <a:t>– </a:t>
            </a:r>
            <a:r>
              <a:rPr lang="en-GB" i="1" dirty="0" err="1"/>
              <a:t>mno</a:t>
            </a:r>
            <a:r>
              <a:rPr lang="sk-SK" i="1" dirty="0" err="1"/>
              <a:t>žina</a:t>
            </a:r>
            <a:r>
              <a:rPr lang="sk-SK" i="1" dirty="0"/>
              <a:t> ohodnotených položiek oboma </a:t>
            </a:r>
            <a:r>
              <a:rPr lang="sk-SK" i="1" dirty="0" err="1"/>
              <a:t>uživateľmi</a:t>
            </a:r>
            <a:endParaRPr lang="sk-SK" i="1" dirty="0"/>
          </a:p>
          <a:p>
            <a:r>
              <a:rPr lang="sk-SK" i="1" dirty="0"/>
              <a:t>R </a:t>
            </a:r>
            <a:r>
              <a:rPr lang="sk-SK" i="1" dirty="0" err="1"/>
              <a:t>b,p</a:t>
            </a:r>
            <a:r>
              <a:rPr lang="sk-SK" i="1" dirty="0"/>
              <a:t> </a:t>
            </a:r>
            <a:r>
              <a:rPr lang="en-GB" i="1" dirty="0"/>
              <a:t>– </a:t>
            </a:r>
            <a:r>
              <a:rPr lang="en-GB" i="1" dirty="0" err="1"/>
              <a:t>hodnotenie</a:t>
            </a:r>
            <a:r>
              <a:rPr lang="en-GB" i="1" dirty="0"/>
              <a:t> polo</a:t>
            </a:r>
            <a:r>
              <a:rPr lang="sk-SK" i="1" dirty="0" err="1"/>
              <a:t>žky</a:t>
            </a:r>
            <a:r>
              <a:rPr lang="sk-SK" i="1" dirty="0"/>
              <a:t> p používateľom b</a:t>
            </a:r>
          </a:p>
          <a:p>
            <a:r>
              <a:rPr lang="sk-SK" dirty="0"/>
              <a:t>(𝑟̅</a:t>
            </a:r>
            <a:r>
              <a:rPr lang="en-GB" dirty="0"/>
              <a:t>r</a:t>
            </a:r>
            <a:r>
              <a:rPr lang="sk-SK" baseline="-25000" dirty="0"/>
              <a:t>𝑎</a:t>
            </a:r>
            <a:r>
              <a:rPr lang="sk-SK" dirty="0"/>
              <a:t>) a (𝑟̅</a:t>
            </a:r>
            <a:r>
              <a:rPr lang="en-GB" dirty="0"/>
              <a:t>r</a:t>
            </a:r>
            <a:r>
              <a:rPr lang="sk-SK" baseline="-25000" dirty="0"/>
              <a:t>𝑏</a:t>
            </a:r>
            <a:r>
              <a:rPr lang="sk-SK" dirty="0"/>
              <a:t>) </a:t>
            </a:r>
            <a:r>
              <a:rPr lang="en-GB" dirty="0"/>
              <a:t>– </a:t>
            </a:r>
            <a:r>
              <a:rPr lang="en-GB" dirty="0" err="1"/>
              <a:t>priemern</a:t>
            </a:r>
            <a:r>
              <a:rPr lang="sk-SK" dirty="0"/>
              <a:t>é</a:t>
            </a:r>
            <a:r>
              <a:rPr lang="en-GB" dirty="0"/>
              <a:t> </a:t>
            </a:r>
            <a:r>
              <a:rPr lang="en-GB" dirty="0" err="1"/>
              <a:t>hodnotenie</a:t>
            </a:r>
            <a:r>
              <a:rPr lang="en-GB" dirty="0"/>
              <a:t> polo</a:t>
            </a:r>
            <a:r>
              <a:rPr lang="sk-SK" dirty="0" err="1"/>
              <a:t>žiek</a:t>
            </a:r>
            <a:r>
              <a:rPr lang="sk-SK" dirty="0"/>
              <a:t> </a:t>
            </a:r>
            <a:r>
              <a:rPr lang="sk-SK" dirty="0" err="1"/>
              <a:t>používatelmi</a:t>
            </a:r>
            <a:r>
              <a:rPr lang="sk-SK" dirty="0"/>
              <a:t> a </a:t>
            </a:r>
            <a:r>
              <a:rPr lang="sk-SK" dirty="0" err="1"/>
              <a:t>a</a:t>
            </a:r>
            <a:r>
              <a:rPr lang="sk-SK" dirty="0"/>
              <a:t> b</a:t>
            </a:r>
            <a:r>
              <a:rPr lang="en-GB" dirty="0"/>
              <a:t> </a:t>
            </a:r>
            <a:endParaRPr lang="sk-SK" i="1" dirty="0"/>
          </a:p>
        </p:txBody>
      </p:sp>
      <p:pic>
        <p:nvPicPr>
          <p:cNvPr id="4" name="Picture 175035">
            <a:extLst>
              <a:ext uri="{FF2B5EF4-FFF2-40B4-BE49-F238E27FC236}">
                <a16:creationId xmlns:a16="http://schemas.microsoft.com/office/drawing/2014/main" id="{D2A21850-52ED-4189-973B-C39AC9378C8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0445" y="2888810"/>
            <a:ext cx="8950445" cy="10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19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B5CDE-5E7E-4DCF-BD5E-BE2DE96E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Prvý krok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34E06B2-6073-4291-9AB8-5B872EF16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079" y="2197686"/>
            <a:ext cx="8596668" cy="3880773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Výpočet podobnosti medzi Alicou a používateľom </a:t>
            </a:r>
            <a:r>
              <a:rPr lang="en-GB" dirty="0"/>
              <a:t>1</a:t>
            </a:r>
          </a:p>
          <a:p>
            <a:r>
              <a:rPr lang="sk-SK" dirty="0"/>
              <a:t>(𝑟̅</a:t>
            </a:r>
            <a:r>
              <a:rPr lang="en-GB" dirty="0"/>
              <a:t>r</a:t>
            </a:r>
            <a:r>
              <a:rPr lang="sk-SK" baseline="-25000" dirty="0"/>
              <a:t>𝑏</a:t>
            </a:r>
            <a:r>
              <a:rPr lang="sk-SK" dirty="0"/>
              <a:t>)</a:t>
            </a:r>
            <a:r>
              <a:rPr lang="en-GB" dirty="0"/>
              <a:t> = 2,4   a </a:t>
            </a:r>
            <a:r>
              <a:rPr lang="sk-SK" dirty="0"/>
              <a:t>(𝑟̅</a:t>
            </a:r>
            <a:r>
              <a:rPr lang="en-GB" dirty="0"/>
              <a:t>r</a:t>
            </a:r>
            <a:r>
              <a:rPr lang="sk-SK" baseline="-25000" dirty="0"/>
              <a:t>𝑎</a:t>
            </a:r>
            <a:r>
              <a:rPr lang="sk-SK" dirty="0"/>
              <a:t>) </a:t>
            </a:r>
            <a:r>
              <a:rPr lang="en-GB" dirty="0"/>
              <a:t> = 4</a:t>
            </a:r>
            <a:endParaRPr lang="sk-SK" dirty="0"/>
          </a:p>
          <a:p>
            <a:r>
              <a:rPr lang="pt-BR" dirty="0"/>
              <a:t> sim(Alice,Uživatel1) = 0,85</a:t>
            </a:r>
            <a:endParaRPr lang="sk-SK" dirty="0"/>
          </a:p>
          <a:p>
            <a:r>
              <a:rPr lang="pt-BR" dirty="0"/>
              <a:t>sim(Alice,Uživatel2) = 0,70</a:t>
            </a:r>
          </a:p>
          <a:p>
            <a:r>
              <a:rPr lang="pt-BR" dirty="0"/>
              <a:t> sim(Alice,Uživatel3) = 0,00</a:t>
            </a:r>
          </a:p>
          <a:p>
            <a:r>
              <a:rPr lang="pt-BR" dirty="0"/>
              <a:t> sim(Alice,Uživatel4) = -0,79</a:t>
            </a:r>
            <a:endParaRPr lang="sk-SK" dirty="0"/>
          </a:p>
          <a:p>
            <a:endParaRPr lang="pt-BR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7" name="Picture 175036">
            <a:extLst>
              <a:ext uri="{FF2B5EF4-FFF2-40B4-BE49-F238E27FC236}">
                <a16:creationId xmlns:a16="http://schemas.microsoft.com/office/drawing/2014/main" id="{42A0941A-D160-483F-9DEF-94620BE3943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98123" y="1769109"/>
            <a:ext cx="8430624" cy="103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6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4DAAE-DA8F-4219-BC53-07FEBCAD4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Druh</a:t>
            </a:r>
            <a:r>
              <a:rPr lang="sk-SK" dirty="0"/>
              <a:t>ý krok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C3C6CD-31DB-4058-921A-AC5548861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sk-SK" dirty="0"/>
              <a:t>Výber používateľov ktorý majú najväčšiu podobnosť s </a:t>
            </a:r>
            <a:r>
              <a:rPr lang="sk-SK" dirty="0" err="1"/>
              <a:t>aktuálným</a:t>
            </a:r>
            <a:r>
              <a:rPr lang="sk-SK" dirty="0"/>
              <a:t> používateľom</a:t>
            </a:r>
          </a:p>
          <a:p>
            <a:endParaRPr lang="sk-SK" dirty="0"/>
          </a:p>
          <a:p>
            <a:r>
              <a:rPr lang="sk-SK" dirty="0"/>
              <a:t>Používateľ </a:t>
            </a:r>
            <a:r>
              <a:rPr lang="en-GB" dirty="0"/>
              <a:t>1</a:t>
            </a:r>
          </a:p>
          <a:p>
            <a:endParaRPr lang="en-GB" dirty="0"/>
          </a:p>
          <a:p>
            <a:r>
              <a:rPr lang="en-GB" dirty="0" err="1"/>
              <a:t>Pou</a:t>
            </a:r>
            <a:r>
              <a:rPr lang="sk-SK" dirty="0" err="1"/>
              <a:t>žívateľ</a:t>
            </a:r>
            <a:r>
              <a:rPr lang="sk-SK" dirty="0"/>
              <a:t> </a:t>
            </a:r>
            <a:r>
              <a:rPr lang="en-GB" dirty="0"/>
              <a:t>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5278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5283A-F7D8-4DE1-A573-1BBA7876B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Tret</a:t>
            </a:r>
            <a:r>
              <a:rPr lang="sk-SK" dirty="0"/>
              <a:t>í krok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1C8752A-FC0F-43DE-915E-984E2903C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Výpočet  predpovedí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Picture 175037">
            <a:extLst>
              <a:ext uri="{FF2B5EF4-FFF2-40B4-BE49-F238E27FC236}">
                <a16:creationId xmlns:a16="http://schemas.microsoft.com/office/drawing/2014/main" id="{B4C73B29-FA95-41FD-8913-BBE9D292804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2826" y="2707932"/>
            <a:ext cx="8441175" cy="902712"/>
          </a:xfrm>
          <a:prstGeom prst="rect">
            <a:avLst/>
          </a:prstGeom>
        </p:spPr>
      </p:pic>
      <p:pic>
        <p:nvPicPr>
          <p:cNvPr id="5" name="Picture 175038">
            <a:extLst>
              <a:ext uri="{FF2B5EF4-FFF2-40B4-BE49-F238E27FC236}">
                <a16:creationId xmlns:a16="http://schemas.microsoft.com/office/drawing/2014/main" id="{B715EEB4-B899-46A1-834E-C8BD08CB43E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32826" y="3822011"/>
            <a:ext cx="9014559" cy="13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80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FAFF7-2226-490C-A21C-62FBEC08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Nevýhody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429653-27A8-40DB-951C-B50F954AE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Pri veľkých </a:t>
            </a:r>
            <a:r>
              <a:rPr lang="sk-SK" dirty="0" err="1"/>
              <a:t>komerčních</a:t>
            </a:r>
            <a:r>
              <a:rPr lang="sk-SK" dirty="0"/>
              <a:t> serveroch s </a:t>
            </a:r>
            <a:r>
              <a:rPr lang="sk-SK" dirty="0" err="1"/>
              <a:t>velkým</a:t>
            </a:r>
            <a:r>
              <a:rPr lang="sk-SK" dirty="0"/>
              <a:t> počtom </a:t>
            </a:r>
            <a:r>
              <a:rPr lang="sk-SK" dirty="0" err="1"/>
              <a:t>uživateľov</a:t>
            </a:r>
            <a:r>
              <a:rPr lang="sk-SK" dirty="0"/>
              <a:t> a produktov je nemožne efektívne a rýchlo vypočítať odporúčanie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Preto sa používa metóda </a:t>
            </a:r>
            <a:r>
              <a:rPr lang="sk-SK" dirty="0" err="1"/>
              <a:t>Item</a:t>
            </a:r>
            <a:r>
              <a:rPr lang="en-GB" dirty="0"/>
              <a:t>-based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26604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BDBC9-F5A5-43F0-891D-EAAE07C4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Odporúčanie na základe najbližšieho obsahu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E5159-96CA-44A6-8C30-6742EFFEB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Item-based</a:t>
            </a:r>
            <a:r>
              <a:rPr lang="sk-SK" dirty="0"/>
              <a:t> </a:t>
            </a:r>
            <a:r>
              <a:rPr lang="sk-SK" dirty="0" err="1"/>
              <a:t>Collaborative</a:t>
            </a:r>
            <a:r>
              <a:rPr lang="sk-SK" dirty="0"/>
              <a:t> </a:t>
            </a:r>
            <a:r>
              <a:rPr lang="sk-SK" dirty="0" err="1"/>
              <a:t>filtering</a:t>
            </a:r>
            <a:endParaRPr lang="en-GB" dirty="0"/>
          </a:p>
          <a:p>
            <a:r>
              <a:rPr lang="en-GB" dirty="0"/>
              <a:t>Offline met</a:t>
            </a:r>
            <a:r>
              <a:rPr lang="sk-SK" dirty="0"/>
              <a:t>ó</a:t>
            </a:r>
            <a:r>
              <a:rPr lang="en-GB" dirty="0"/>
              <a:t>da</a:t>
            </a:r>
          </a:p>
          <a:p>
            <a:r>
              <a:rPr lang="en-GB" dirty="0"/>
              <a:t>R</a:t>
            </a:r>
            <a:r>
              <a:rPr lang="sk-SK" dirty="0"/>
              <a:t>ý</a:t>
            </a:r>
            <a:r>
              <a:rPr lang="en-GB" dirty="0" err="1"/>
              <a:t>chlej</a:t>
            </a:r>
            <a:r>
              <a:rPr lang="sk-SK" dirty="0" err="1"/>
              <a:t>šie</a:t>
            </a:r>
            <a:r>
              <a:rPr lang="sk-SK" dirty="0"/>
              <a:t> a presnejšie odporúčanie</a:t>
            </a:r>
          </a:p>
          <a:p>
            <a:r>
              <a:rPr lang="sk-SK" dirty="0"/>
              <a:t>Funguje na základe podobnosti položiek</a:t>
            </a:r>
            <a:endParaRPr lang="en-GB" dirty="0"/>
          </a:p>
          <a:p>
            <a:r>
              <a:rPr lang="sk-SK" dirty="0" err="1"/>
              <a:t>Pearsonov</a:t>
            </a:r>
            <a:r>
              <a:rPr lang="sk-SK" dirty="0"/>
              <a:t> koeficient korelácie, kosínusovú podobnosť alebo upravenú kosínusovú podobnosť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EDA2E2D-40AA-4BD1-9D95-6E7D8F0F1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493" y="4377185"/>
            <a:ext cx="4847368" cy="153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91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ED896-A792-454C-94C5-4FB90868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Problém studeného štartu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9385CF-ED72-4349-A313-69072CFF7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Nedostato</a:t>
            </a:r>
            <a:r>
              <a:rPr lang="sk-SK" dirty="0" err="1"/>
              <a:t>čný</a:t>
            </a:r>
            <a:r>
              <a:rPr lang="sk-SK" dirty="0"/>
              <a:t> počet hodnotení</a:t>
            </a:r>
            <a:endParaRPr lang="en-GB" dirty="0"/>
          </a:p>
          <a:p>
            <a:endParaRPr lang="sk-SK" dirty="0"/>
          </a:p>
          <a:p>
            <a:r>
              <a:rPr lang="sk-SK" dirty="0"/>
              <a:t>Nepresné určenie najbližších susedstiev</a:t>
            </a:r>
            <a:endParaRPr lang="en-GB" dirty="0"/>
          </a:p>
          <a:p>
            <a:endParaRPr lang="sk-SK" dirty="0"/>
          </a:p>
          <a:p>
            <a:r>
              <a:rPr lang="sk-SK" dirty="0" err="1"/>
              <a:t>Vyskituje</a:t>
            </a:r>
            <a:r>
              <a:rPr lang="sk-SK" dirty="0"/>
              <a:t> sa v úvodných fázach spustenia projektu</a:t>
            </a:r>
            <a:endParaRPr lang="en-GB" dirty="0"/>
          </a:p>
          <a:p>
            <a:endParaRPr lang="sk-SK" dirty="0"/>
          </a:p>
          <a:p>
            <a:r>
              <a:rPr lang="sk-SK" dirty="0"/>
              <a:t>Riešenie je brať do úvahy aj iné údaje</a:t>
            </a:r>
            <a:r>
              <a:rPr lang="en-GB" dirty="0"/>
              <a:t>(</a:t>
            </a:r>
            <a:r>
              <a:rPr lang="en-GB" dirty="0" err="1"/>
              <a:t>pohlavie,vek,bydlisko,atd</a:t>
            </a:r>
            <a:r>
              <a:rPr lang="en-GB" dirty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6828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31712-DE6D-458E-A099-091B9A2E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Obsahové filtrovanie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23C57DA-55B9-4A7E-9B5D-F17867249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Odpor</a:t>
            </a:r>
            <a:r>
              <a:rPr lang="sk-SK" dirty="0" err="1"/>
              <a:t>účiť</a:t>
            </a:r>
            <a:r>
              <a:rPr lang="sk-SK" dirty="0"/>
              <a:t> obsah</a:t>
            </a:r>
            <a:r>
              <a:rPr lang="en-GB" dirty="0"/>
              <a:t> </a:t>
            </a:r>
            <a:r>
              <a:rPr lang="en-GB" dirty="0" err="1"/>
              <a:t>pomocou</a:t>
            </a:r>
            <a:r>
              <a:rPr lang="en-GB" dirty="0"/>
              <a:t> inform</a:t>
            </a:r>
            <a:r>
              <a:rPr lang="sk-SK" dirty="0"/>
              <a:t>á</a:t>
            </a:r>
            <a:r>
              <a:rPr lang="en-GB" dirty="0"/>
              <a:t>ci</a:t>
            </a:r>
            <a:r>
              <a:rPr lang="sk-SK" dirty="0"/>
              <a:t>í o produkte a preferencií používateľa</a:t>
            </a:r>
          </a:p>
          <a:p>
            <a:r>
              <a:rPr lang="sk-SK" dirty="0"/>
              <a:t>Získanie preferencie </a:t>
            </a:r>
            <a:r>
              <a:rPr lang="sk-SK" dirty="0" err="1"/>
              <a:t>použivateľa</a:t>
            </a:r>
            <a:r>
              <a:rPr lang="sk-SK" dirty="0"/>
              <a:t>:</a:t>
            </a:r>
          </a:p>
          <a:p>
            <a:pPr>
              <a:buFont typeface="+mj-lt"/>
              <a:buAutoNum type="arabicPeriod"/>
            </a:pPr>
            <a:r>
              <a:rPr lang="sk-SK" dirty="0"/>
              <a:t>Explicitný spôsob získania informácií</a:t>
            </a:r>
          </a:p>
          <a:p>
            <a:pPr>
              <a:buFont typeface="+mj-lt"/>
              <a:buAutoNum type="arabicPeriod"/>
            </a:pPr>
            <a:r>
              <a:rPr lang="sk-SK" dirty="0"/>
              <a:t>Implicitný spôsob získania informácií</a:t>
            </a:r>
          </a:p>
          <a:p>
            <a:r>
              <a:rPr lang="sk-SK" dirty="0"/>
              <a:t>Získanie informácií o produkte:</a:t>
            </a:r>
          </a:p>
          <a:p>
            <a:pPr>
              <a:buFont typeface="+mj-lt"/>
              <a:buAutoNum type="arabicPeriod"/>
            </a:pPr>
            <a:r>
              <a:rPr lang="sk-SK" dirty="0"/>
              <a:t>Udane výrobcom</a:t>
            </a:r>
          </a:p>
          <a:p>
            <a:pPr>
              <a:buFont typeface="+mj-lt"/>
              <a:buAutoNum type="arabicPeriod"/>
            </a:pPr>
            <a:r>
              <a:rPr lang="sk-SK" dirty="0"/>
              <a:t>Extrakciou </a:t>
            </a:r>
            <a:r>
              <a:rPr lang="sk-SK" dirty="0" err="1"/>
              <a:t>klúčových</a:t>
            </a:r>
            <a:r>
              <a:rPr lang="sk-SK" dirty="0"/>
              <a:t> slov z popisu</a:t>
            </a:r>
            <a:endParaRPr lang="en-GB" dirty="0"/>
          </a:p>
          <a:p>
            <a:pPr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876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4F72C-34AC-4E63-8FB3-1AB68A80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</a:t>
            </a:r>
            <a:r>
              <a:rPr lang="sk-SK" dirty="0"/>
              <a:t>á</a:t>
            </a:r>
            <a:r>
              <a:rPr lang="en-US" dirty="0" err="1"/>
              <a:t>cia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68A8BC-71AE-40B1-8CAE-46E91AC74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Minimálne polovica absolventov SS, ktorí pokračujú na VS smerujú na západ. </a:t>
            </a:r>
          </a:p>
          <a:p>
            <a:r>
              <a:rPr lang="sk-SK" b="1" dirty="0"/>
              <a:t>Väčšinou je to ta „úspešnejšia časť = dobrý prospech". </a:t>
            </a:r>
          </a:p>
          <a:p>
            <a:r>
              <a:rPr lang="sk-SK" b="1" dirty="0"/>
              <a:t>Naša škola potrebuje ostávajúcich študentov s potenciálom identifikovať a pritiahnuť.</a:t>
            </a:r>
          </a:p>
          <a:p>
            <a:r>
              <a:rPr lang="sk-SK" b="1" dirty="0"/>
              <a:t> Otázkou je ako to dosiahnuť a motivovať študentov.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9066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71BD6-D762-46FA-A6B2-976584FEE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Odporúčanie na základe znalosti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51BEA5A-7CB3-4A02-975E-5DFBEBA81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Vyu</a:t>
            </a:r>
            <a:r>
              <a:rPr lang="sk-SK" dirty="0" err="1"/>
              <a:t>žíva</a:t>
            </a:r>
            <a:r>
              <a:rPr lang="sk-SK" dirty="0"/>
              <a:t> sa v </a:t>
            </a:r>
            <a:r>
              <a:rPr lang="sk-SK" dirty="0" err="1"/>
              <a:t>situáciach</a:t>
            </a:r>
            <a:r>
              <a:rPr lang="sk-SK" dirty="0"/>
              <a:t> kde </a:t>
            </a:r>
            <a:r>
              <a:rPr lang="sk-SK" dirty="0" err="1"/>
              <a:t>kolaboratívne</a:t>
            </a:r>
            <a:r>
              <a:rPr lang="sk-SK" dirty="0"/>
              <a:t> a obsahové filtrovanie je neúčinné</a:t>
            </a:r>
          </a:p>
          <a:p>
            <a:r>
              <a:rPr lang="sk-SK" dirty="0"/>
              <a:t>Proces odporúčania:</a:t>
            </a:r>
          </a:p>
          <a:p>
            <a:pPr>
              <a:buFont typeface="+mj-lt"/>
              <a:buAutoNum type="arabicPeriod"/>
            </a:pPr>
            <a:r>
              <a:rPr lang="sk-SK" dirty="0"/>
              <a:t>Užívateľ si zvolí požiadavky</a:t>
            </a:r>
          </a:p>
          <a:p>
            <a:pPr>
              <a:buFont typeface="+mj-lt"/>
              <a:buAutoNum type="arabicPeriod"/>
            </a:pPr>
            <a:r>
              <a:rPr lang="sk-SK" dirty="0"/>
              <a:t>Systém vygeneruje odporúčania na základe požiadaviek </a:t>
            </a:r>
          </a:p>
          <a:p>
            <a:pPr>
              <a:buFont typeface="+mj-lt"/>
              <a:buAutoNum type="arabicPeriod"/>
            </a:pPr>
            <a:r>
              <a:rPr lang="sk-SK" dirty="0"/>
              <a:t>Ak systém nenašiel žiadny vyhovujúci obsah, užívateľ zmení požiadavky</a:t>
            </a:r>
          </a:p>
        </p:txBody>
      </p:sp>
    </p:spTree>
    <p:extLst>
      <p:ext uri="{BB962C8B-B14F-4D97-AF65-F5344CB8AC3E}">
        <p14:creationId xmlns:p14="http://schemas.microsoft.com/office/powerpoint/2010/main" val="898242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9FB69-8AE2-4E8C-8DE7-F236AA99E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Hybridné systémy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9097C0-AE23-4E04-BD67-B33E2B5C1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Redukovanie nedostatkov jednotlivých technik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Spojenie viacerých techník do jedného RS</a:t>
            </a:r>
          </a:p>
          <a:p>
            <a:endParaRPr lang="sk-SK" dirty="0"/>
          </a:p>
          <a:p>
            <a:r>
              <a:rPr lang="sk-SK" dirty="0" err="1"/>
              <a:t>Netflix</a:t>
            </a:r>
            <a:r>
              <a:rPr lang="sk-SK" dirty="0"/>
              <a:t> </a:t>
            </a:r>
            <a:r>
              <a:rPr lang="sk-SK" dirty="0" err="1"/>
              <a:t>Prize</a:t>
            </a:r>
            <a:r>
              <a:rPr lang="en-GB" dirty="0"/>
              <a:t>3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1995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F2460-5351-430F-96C6-E3F669761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6E7EF6-4D4D-4778-8EA2-703ACD82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https://theses.cz/id/f1gzug/Diplomova_prace_Bc_Kortus_Lukas_Final.pdf</a:t>
            </a:r>
            <a:endParaRPr lang="sk-SK" dirty="0"/>
          </a:p>
          <a:p>
            <a:r>
              <a:rPr lang="sk-SK" dirty="0">
                <a:hlinkClick r:id="rId3"/>
              </a:rPr>
              <a:t>https://is.muni.cz/th/359672/fi_m/dp_odporucanie_reklamy.pdf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4170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E3A96-FEF3-4DB0-8E45-36B78723A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40" y="2890385"/>
            <a:ext cx="7958331" cy="1077229"/>
          </a:xfrm>
        </p:spPr>
        <p:txBody>
          <a:bodyPr/>
          <a:lstStyle/>
          <a:p>
            <a:r>
              <a:rPr lang="sk-SK" b="1" dirty="0"/>
              <a:t>Ďakujem za pozornosť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9FBF8F-F88F-4BB1-B414-EE0461572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658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611B3-25BE-4049-B326-BEFE4CD1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Ciele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B10D7F-DBDD-4CCA-9B27-444EF6C6C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1. Popísať známe metódy a techniky odporúčacích systémov </a:t>
            </a:r>
            <a:endParaRPr lang="en-GB" dirty="0"/>
          </a:p>
          <a:p>
            <a:r>
              <a:rPr lang="sk-SK" dirty="0"/>
              <a:t>2. Aplikovať vybrané metódy odporúčacích systémov na predikciu vhodného vysokoškolského študijného odboru/programu študentov pomocou výsledkov  dosiahnutých na strednej škole.</a:t>
            </a:r>
          </a:p>
          <a:p>
            <a:r>
              <a:rPr lang="sk-SK" dirty="0"/>
              <a:t>3. Porovnať výsledky získané rôznymi metódami a navrhnúť vhodné rozšírenie odporúčacieho systému z hľadiska úspešnosti predikcie.</a:t>
            </a:r>
            <a:br>
              <a:rPr lang="sk-SK" dirty="0"/>
            </a:b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994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883ED-8625-45ED-89E7-74F2EE9D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Odporúčacie systémy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EFA0BB-1E72-4ADD-A720-4294033F7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r>
              <a:rPr lang="sk-SK" dirty="0" err="1"/>
              <a:t>Softverový</a:t>
            </a:r>
            <a:r>
              <a:rPr lang="sk-SK" dirty="0"/>
              <a:t> nástroj poskytuje návrhy</a:t>
            </a:r>
          </a:p>
          <a:p>
            <a:endParaRPr lang="en-GB" dirty="0"/>
          </a:p>
          <a:p>
            <a:r>
              <a:rPr lang="sk-SK" dirty="0"/>
              <a:t>Šetrí čas</a:t>
            </a:r>
          </a:p>
          <a:p>
            <a:endParaRPr lang="sk-SK" dirty="0"/>
          </a:p>
          <a:p>
            <a:r>
              <a:rPr lang="sk-SK" dirty="0"/>
              <a:t>Zvyšuje predaj</a:t>
            </a:r>
            <a:endParaRPr lang="en-GB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681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CF849-2343-44B0-9D62-32089ACF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odporúčacích systémov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92EBE9-5530-47F8-9F83-F31B8216D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Odpor</a:t>
            </a:r>
            <a:r>
              <a:rPr lang="sk-SK" dirty="0" err="1"/>
              <a:t>účanie</a:t>
            </a:r>
            <a:r>
              <a:rPr lang="sk-SK" dirty="0"/>
              <a:t> vyhľadávaním</a:t>
            </a:r>
            <a:endParaRPr lang="en-GB" dirty="0"/>
          </a:p>
          <a:p>
            <a:r>
              <a:rPr lang="sk-SK" dirty="0"/>
              <a:t>Odporúčanie kategóriami</a:t>
            </a:r>
          </a:p>
          <a:p>
            <a:r>
              <a:rPr lang="sk-SK" dirty="0" err="1"/>
              <a:t>Kolaboratívné</a:t>
            </a:r>
            <a:r>
              <a:rPr lang="sk-SK" dirty="0"/>
              <a:t> filtrovanie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Odporúčanie na základe najbližších </a:t>
            </a:r>
            <a:r>
              <a:rPr lang="sk-SK" dirty="0" err="1"/>
              <a:t>uživateľov</a:t>
            </a:r>
            <a:endParaRPr lang="sk-SK" dirty="0"/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Odporúčanie na základe najbližšieho obsahu</a:t>
            </a:r>
            <a:endParaRPr lang="en-GB" dirty="0"/>
          </a:p>
          <a:p>
            <a:r>
              <a:rPr lang="sk-SK" dirty="0"/>
              <a:t>Obsahové filtrovanie</a:t>
            </a:r>
            <a:endParaRPr lang="en-GB" dirty="0"/>
          </a:p>
          <a:p>
            <a:r>
              <a:rPr lang="sk-SK" dirty="0"/>
              <a:t>Odporúčanie na základe znalosti</a:t>
            </a:r>
            <a:endParaRPr lang="en-GB" dirty="0"/>
          </a:p>
          <a:p>
            <a:r>
              <a:rPr lang="sk-SK" dirty="0"/>
              <a:t>Hybridné systémy</a:t>
            </a:r>
          </a:p>
        </p:txBody>
      </p:sp>
    </p:spTree>
    <p:extLst>
      <p:ext uri="{BB962C8B-B14F-4D97-AF65-F5344CB8AC3E}">
        <p14:creationId xmlns:p14="http://schemas.microsoft.com/office/powerpoint/2010/main" val="396541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8AACC-3247-4EC8-A50F-F188C2136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Odpor</a:t>
            </a:r>
            <a:r>
              <a:rPr lang="sk-SK" dirty="0" err="1"/>
              <a:t>účanie</a:t>
            </a:r>
            <a:r>
              <a:rPr lang="sk-SK" dirty="0"/>
              <a:t> vyhľadávaním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F97265-2F15-46A7-99FB-93A67C0ED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32454"/>
            <a:ext cx="8596668" cy="3880773"/>
          </a:xfrm>
        </p:spPr>
        <p:txBody>
          <a:bodyPr/>
          <a:lstStyle/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Najjednoduchší odporúčací systém</a:t>
            </a:r>
          </a:p>
          <a:p>
            <a:endParaRPr lang="sk-SK" dirty="0"/>
          </a:p>
          <a:p>
            <a:r>
              <a:rPr lang="sk-SK" dirty="0"/>
              <a:t>Jednoduchá implementácia</a:t>
            </a:r>
          </a:p>
          <a:p>
            <a:endParaRPr lang="sk-SK" dirty="0"/>
          </a:p>
          <a:p>
            <a:r>
              <a:rPr lang="sk-SK" dirty="0"/>
              <a:t>Malá </a:t>
            </a:r>
            <a:r>
              <a:rPr lang="sk-SK" dirty="0" err="1"/>
              <a:t>účinosť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71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B6F3C-78AA-4C89-967A-79873EA4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Odporúčanie </a:t>
            </a:r>
            <a:r>
              <a:rPr lang="sk-SK" dirty="0" err="1"/>
              <a:t>kateóriami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5DE37E-E256-4BBB-AB1B-CAD92C83D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r>
              <a:rPr lang="sk-SK" dirty="0"/>
              <a:t>Veľmi jednoduchý odporúčací systém</a:t>
            </a:r>
          </a:p>
          <a:p>
            <a:endParaRPr lang="sk-SK" dirty="0"/>
          </a:p>
          <a:p>
            <a:r>
              <a:rPr lang="sk-SK" dirty="0"/>
              <a:t>Položky sú rozdelené do kategórií</a:t>
            </a:r>
          </a:p>
          <a:p>
            <a:endParaRPr lang="sk-SK" dirty="0"/>
          </a:p>
          <a:p>
            <a:r>
              <a:rPr lang="sk-SK" dirty="0"/>
              <a:t>Používateľ si vyberie kategóriu ktorá ho zaujíma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742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19604-AF2B-47AF-BE27-A233DF1B7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Kolaboratívné</a:t>
            </a:r>
            <a:r>
              <a:rPr lang="sk-SK" dirty="0"/>
              <a:t> filtrovanie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1EADEE-9353-486B-AF33-CE78F9A96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Využitie informácie </a:t>
            </a:r>
            <a:r>
              <a:rPr lang="sk-SK" dirty="0" err="1"/>
              <a:t>uživateľa</a:t>
            </a:r>
            <a:r>
              <a:rPr lang="sk-SK" dirty="0"/>
              <a:t> webu</a:t>
            </a:r>
            <a:r>
              <a:rPr lang="en-GB" dirty="0"/>
              <a:t>(</a:t>
            </a:r>
            <a:r>
              <a:rPr lang="en-GB" dirty="0" err="1"/>
              <a:t>sp</a:t>
            </a:r>
            <a:r>
              <a:rPr lang="en-US" dirty="0"/>
              <a:t>r</a:t>
            </a:r>
            <a:r>
              <a:rPr lang="sk-SK" dirty="0" err="1"/>
              <a:t>ávanie,voľby</a:t>
            </a:r>
            <a:r>
              <a:rPr lang="sk-SK" dirty="0"/>
              <a:t> v minulosti</a:t>
            </a:r>
            <a:r>
              <a:rPr lang="en-GB" dirty="0"/>
              <a:t>)</a:t>
            </a:r>
          </a:p>
          <a:p>
            <a:endParaRPr lang="sk-SK" dirty="0"/>
          </a:p>
          <a:p>
            <a:r>
              <a:rPr lang="en-GB" dirty="0" err="1"/>
              <a:t>Vyu</a:t>
            </a:r>
            <a:r>
              <a:rPr lang="sk-SK" dirty="0" err="1"/>
              <a:t>žíva</a:t>
            </a:r>
            <a:r>
              <a:rPr lang="sk-SK" dirty="0"/>
              <a:t> sa na prispôsobenie obsahu potrebám používateľa</a:t>
            </a:r>
          </a:p>
        </p:txBody>
      </p:sp>
    </p:spTree>
    <p:extLst>
      <p:ext uri="{BB962C8B-B14F-4D97-AF65-F5344CB8AC3E}">
        <p14:creationId xmlns:p14="http://schemas.microsoft.com/office/powerpoint/2010/main" val="1229720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75033">
            <a:extLst>
              <a:ext uri="{FF2B5EF4-FFF2-40B4-BE49-F238E27FC236}">
                <a16:creationId xmlns:a16="http://schemas.microsoft.com/office/drawing/2014/main" id="{D81BA711-7F04-4F96-9915-75A455E2BC1B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19792" r="3" b="3"/>
          <a:stretch/>
        </p:blipFill>
        <p:spPr>
          <a:xfrm>
            <a:off x="677334" y="2159331"/>
            <a:ext cx="9043441" cy="388236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55C1E41-0CFA-4B6C-96B9-9EDC520E5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Jednoduchý príklad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9130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5266</TotalTime>
  <Words>653</Words>
  <Application>Microsoft Office PowerPoint</Application>
  <PresentationFormat>Širokouhlá</PresentationFormat>
  <Paragraphs>178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Trebuchet MS</vt:lpstr>
      <vt:lpstr>Wingdings 3</vt:lpstr>
      <vt:lpstr>Fazeta</vt:lpstr>
      <vt:lpstr>Odporúčací systém pre študentov stredných škôl</vt:lpstr>
      <vt:lpstr>Motivácia</vt:lpstr>
      <vt:lpstr>Ciele</vt:lpstr>
      <vt:lpstr>Odporúčacie systémy </vt:lpstr>
      <vt:lpstr>Druhy odporúčacích systémov</vt:lpstr>
      <vt:lpstr>Odporúčanie vyhľadávaním </vt:lpstr>
      <vt:lpstr>Odporúčanie kateóriami </vt:lpstr>
      <vt:lpstr>Kolaboratívné filtrovanie </vt:lpstr>
      <vt:lpstr>Jednoduchý príklad</vt:lpstr>
      <vt:lpstr>Odporúčanie na základe najbližších uživateľov </vt:lpstr>
      <vt:lpstr>Prezentácia programu PowerPoint</vt:lpstr>
      <vt:lpstr>Prvý krok</vt:lpstr>
      <vt:lpstr>Prvý krok</vt:lpstr>
      <vt:lpstr>Druhý krok</vt:lpstr>
      <vt:lpstr>Tretí krok</vt:lpstr>
      <vt:lpstr>Nevýhody</vt:lpstr>
      <vt:lpstr>Odporúčanie na základe najbližšieho obsahu </vt:lpstr>
      <vt:lpstr>Problém studeného štartu</vt:lpstr>
      <vt:lpstr>Obsahové filtrovanie</vt:lpstr>
      <vt:lpstr>Odporúčanie na základe znalosti</vt:lpstr>
      <vt:lpstr>Hybridné systémy</vt:lpstr>
      <vt:lpstr>Zdroje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Odporúčací systém pre študentov stredných škôl</dc:title>
  <dc:creator>Daniel Ondo</dc:creator>
  <cp:lastModifiedBy>Daniel Ondo</cp:lastModifiedBy>
  <cp:revision>32</cp:revision>
  <dcterms:created xsi:type="dcterms:W3CDTF">2017-10-25T18:22:32Z</dcterms:created>
  <dcterms:modified xsi:type="dcterms:W3CDTF">2017-12-03T22:54:06Z</dcterms:modified>
</cp:coreProperties>
</file>