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6" r:id="rId6"/>
    <p:sldId id="264" r:id="rId7"/>
    <p:sldId id="265" r:id="rId8"/>
    <p:sldId id="267" r:id="rId9"/>
    <p:sldId id="26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vetlý štýl 2 - zvýrazneni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8" autoAdjust="0"/>
    <p:restoredTop sz="63602" autoAdjust="0"/>
  </p:normalViewPr>
  <p:slideViewPr>
    <p:cSldViewPr snapToGrid="0">
      <p:cViewPr varScale="1">
        <p:scale>
          <a:sx n="51" d="100"/>
          <a:sy n="51" d="100"/>
        </p:scale>
        <p:origin x="165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171FE-C51C-4574-AEE1-B87A9D279AFF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6A1C9-7E2C-45D1-B336-7E390370C8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24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53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87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7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03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220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630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75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33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3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431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0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4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63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73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62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78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72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45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46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4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1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35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099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56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E942-68DC-4EAE-87E8-96E0988A4683}" type="datetimeFigureOut">
              <a:rPr lang="sk-SK" smtClean="0"/>
              <a:t>10.12.2019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100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neco_a_00990" TargetMode="External"/><Relationship Id="rId7" Type="http://schemas.openxmlformats.org/officeDocument/2006/relationships/hyperlink" Target="https://doi.org/10.1107/S160057671600921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903.02779" TargetMode="External"/><Relationship Id="rId5" Type="http://schemas.openxmlformats.org/officeDocument/2006/relationships/hyperlink" Target="https://doi.org/10.1016/j.procs.2018.05.198" TargetMode="External"/><Relationship Id="rId4" Type="http://schemas.openxmlformats.org/officeDocument/2006/relationships/hyperlink" Target="https://doi.org/10.1016/j.neucom.2016.12.03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kseminar.desy.de/zeuthen/colloquia_in_2017/may_10_2017/" TargetMode="External"/><Relationship Id="rId5" Type="http://schemas.openxmlformats.org/officeDocument/2006/relationships/hyperlink" Target="https://www.nature.com/articles/s41467-018-04830-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kseminar.desy.de/zeuthen/colloquia_in_2017/may_10_2017/" TargetMode="External"/><Relationship Id="rId5" Type="http://schemas.openxmlformats.org/officeDocument/2006/relationships/hyperlink" Target="https://www.nature.com/articles/s41467-018-04830-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06253-C186-4986-9F0C-F9FA3ED9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1122363"/>
            <a:ext cx="8480915" cy="2387600"/>
          </a:xfrm>
        </p:spPr>
        <p:txBody>
          <a:bodyPr>
            <a:normAutofit fontScale="90000"/>
          </a:bodyPr>
          <a:lstStyle/>
          <a:p>
            <a:r>
              <a:rPr lang="sk-SK" dirty="0"/>
              <a:t>Automatizovaná </a:t>
            </a:r>
            <a:br>
              <a:rPr lang="sk-SK" dirty="0"/>
            </a:br>
            <a:r>
              <a:rPr lang="sk-SK" dirty="0"/>
              <a:t>analýza experimentov </a:t>
            </a:r>
            <a:br>
              <a:rPr lang="sk-SK" dirty="0"/>
            </a:br>
            <a:r>
              <a:rPr lang="sk-SK" dirty="0"/>
              <a:t>röntgenového zobrazovania</a:t>
            </a:r>
            <a:br>
              <a:rPr lang="sk-SK" b="1" dirty="0">
                <a:effectLst/>
              </a:rPr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1197EE-225C-44D9-84AF-1022AE24C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519063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Autor:		Bc. Antónia Matisová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Vedúci práce:	RNDr. Ondrej Krídlo, PhD.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Konzultant:	RNDr. Stanislav Hrivňak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Ústav informatiky</a:t>
            </a:r>
          </a:p>
        </p:txBody>
      </p:sp>
    </p:spTree>
    <p:extLst>
      <p:ext uri="{BB962C8B-B14F-4D97-AF65-F5344CB8AC3E}">
        <p14:creationId xmlns:p14="http://schemas.microsoft.com/office/powerpoint/2010/main" val="419119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EC7F1-B5DC-4392-BFC1-1D6763FC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4948CC-BA04-4372-803C-7281CB3E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0830"/>
            <a:ext cx="10223274" cy="48174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[</a:t>
            </a:r>
            <a:r>
              <a:rPr lang="sk-SK" dirty="0"/>
              <a:t>1</a:t>
            </a:r>
            <a:r>
              <a:rPr lang="en-US" dirty="0"/>
              <a:t>] Rawat, W., and Wang, Z.</a:t>
            </a:r>
            <a:r>
              <a:rPr lang="sk-SK" dirty="0"/>
              <a:t>:</a:t>
            </a:r>
            <a:r>
              <a:rPr lang="en-US" dirty="0"/>
              <a:t> Deep convolutional neural networks for image</a:t>
            </a:r>
            <a:r>
              <a:rPr lang="sk-SK" dirty="0"/>
              <a:t> </a:t>
            </a:r>
            <a:r>
              <a:rPr lang="sk-SK" dirty="0" err="1"/>
              <a:t>classification</a:t>
            </a:r>
            <a:r>
              <a:rPr lang="sk-SK" dirty="0"/>
              <a:t>: A </a:t>
            </a:r>
            <a:r>
              <a:rPr lang="sk-SK" dirty="0" err="1"/>
              <a:t>comprehensive</a:t>
            </a:r>
            <a:r>
              <a:rPr lang="sk-SK" dirty="0"/>
              <a:t> </a:t>
            </a:r>
            <a:r>
              <a:rPr lang="sk-SK" dirty="0" err="1"/>
              <a:t>review</a:t>
            </a:r>
            <a:r>
              <a:rPr lang="sk-SK" dirty="0"/>
              <a:t>.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Computation</a:t>
            </a:r>
            <a:r>
              <a:rPr lang="sk-SK" dirty="0"/>
              <a:t> 29, 9 (September 2017), 2352-2449.                                                       </a:t>
            </a:r>
            <a:r>
              <a:rPr lang="sk-SK" dirty="0">
                <a:hlinkClick r:id="rId3"/>
              </a:rPr>
              <a:t>https://doi.org/10.1162/neco_a_00990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2</a:t>
            </a:r>
            <a:r>
              <a:rPr lang="en-US" dirty="0"/>
              <a:t>] Liu, W., Wang, Z., Liu, X., Zeng, N., Liu, Y., and </a:t>
            </a:r>
            <a:r>
              <a:rPr lang="en-US" dirty="0" err="1"/>
              <a:t>Alsaadi</a:t>
            </a:r>
            <a:r>
              <a:rPr lang="en-US" dirty="0"/>
              <a:t>, F. E.</a:t>
            </a:r>
            <a:r>
              <a:rPr lang="sk-SK" dirty="0"/>
              <a:t>:</a:t>
            </a:r>
            <a:r>
              <a:rPr lang="en-US" dirty="0"/>
              <a:t> A survey</a:t>
            </a:r>
            <a:r>
              <a:rPr lang="sk-SK" dirty="0"/>
              <a:t> </a:t>
            </a:r>
            <a:r>
              <a:rPr lang="en-US" dirty="0"/>
              <a:t>of deep neural network architectures and their applications. Neurocomputing 234</a:t>
            </a:r>
            <a:r>
              <a:rPr lang="sk-SK" dirty="0"/>
              <a:t> </a:t>
            </a:r>
            <a:r>
              <a:rPr lang="en-US" dirty="0"/>
              <a:t>(April 2017), 11</a:t>
            </a:r>
            <a:r>
              <a:rPr lang="sk-SK" dirty="0"/>
              <a:t>-</a:t>
            </a:r>
            <a:r>
              <a:rPr lang="en-US" dirty="0"/>
              <a:t>26.</a:t>
            </a:r>
            <a:r>
              <a:rPr lang="sk-SK" dirty="0"/>
              <a:t>                                </a:t>
            </a:r>
            <a:r>
              <a:rPr lang="en-US" dirty="0">
                <a:hlinkClick r:id="rId4"/>
              </a:rPr>
              <a:t>https://doi.org/10.1016/j.neucom.2016.12.038</a:t>
            </a:r>
            <a:endParaRPr lang="en-US" dirty="0"/>
          </a:p>
          <a:p>
            <a:r>
              <a:rPr lang="en-US" dirty="0"/>
              <a:t>[</a:t>
            </a:r>
            <a:r>
              <a:rPr lang="sk-SK" dirty="0"/>
              <a:t>3</a:t>
            </a:r>
            <a:r>
              <a:rPr lang="en-US" dirty="0"/>
              <a:t>]</a:t>
            </a:r>
            <a:r>
              <a:rPr lang="sk-SK" dirty="0"/>
              <a:t> </a:t>
            </a:r>
            <a:r>
              <a:rPr lang="en-US" dirty="0"/>
              <a:t>Sharma, N., Jain, V., and Mishra, A. An analysis of convolutional neural</a:t>
            </a:r>
            <a:r>
              <a:rPr lang="sk-SK" dirty="0"/>
              <a:t> </a:t>
            </a:r>
            <a:r>
              <a:rPr lang="en-US" dirty="0"/>
              <a:t>networks for image </a:t>
            </a:r>
            <a:r>
              <a:rPr lang="en-US" dirty="0" err="1"/>
              <a:t>classi</a:t>
            </a:r>
            <a:r>
              <a:rPr lang="sk-SK" dirty="0" err="1"/>
              <a:t>fi</a:t>
            </a:r>
            <a:r>
              <a:rPr lang="en-US" dirty="0"/>
              <a:t>cation. Procedia Computer Science 132 (2018), 377</a:t>
            </a:r>
            <a:r>
              <a:rPr lang="sk-SK" dirty="0"/>
              <a:t>-</a:t>
            </a:r>
            <a:r>
              <a:rPr lang="en-US" dirty="0"/>
              <a:t>384.</a:t>
            </a:r>
            <a:r>
              <a:rPr lang="sk-SK" dirty="0"/>
              <a:t>                                                            </a:t>
            </a:r>
            <a:r>
              <a:rPr lang="en-US" dirty="0">
                <a:hlinkClick r:id="rId5"/>
              </a:rPr>
              <a:t>https://doi.org/10.1016/j.procs.2018.05.198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4</a:t>
            </a:r>
            <a:r>
              <a:rPr lang="en-US" dirty="0"/>
              <a:t>] </a:t>
            </a:r>
            <a:r>
              <a:rPr lang="it-IT" dirty="0"/>
              <a:t>Zimmermann, J., Langbehn, B., Cucini, R., Fraia, M. D., Finetti, P., LaForge,</a:t>
            </a:r>
            <a:r>
              <a:rPr lang="sk-SK" dirty="0"/>
              <a:t> </a:t>
            </a:r>
            <a:r>
              <a:rPr lang="fi-FI" dirty="0"/>
              <a:t>A. C., Nishiyama, T., Ovcharenko, Y., Piseri, P., Plekan, O., Prince, K. C.,</a:t>
            </a:r>
            <a:r>
              <a:rPr lang="sk-SK" dirty="0"/>
              <a:t> </a:t>
            </a:r>
            <a:r>
              <a:rPr lang="sk-SK" dirty="0" err="1"/>
              <a:t>Stienkemeier</a:t>
            </a:r>
            <a:r>
              <a:rPr lang="sk-SK" dirty="0"/>
              <a:t>, F., </a:t>
            </a:r>
            <a:r>
              <a:rPr lang="sk-SK" dirty="0" err="1"/>
              <a:t>Ueda</a:t>
            </a:r>
            <a:r>
              <a:rPr lang="sk-SK" dirty="0"/>
              <a:t>, K., </a:t>
            </a:r>
            <a:r>
              <a:rPr lang="sk-SK" dirty="0" err="1"/>
              <a:t>Callegari</a:t>
            </a:r>
            <a:r>
              <a:rPr lang="sk-SK" dirty="0"/>
              <a:t>, C., </a:t>
            </a:r>
            <a:r>
              <a:rPr lang="sk-SK" sz="2500" dirty="0" err="1"/>
              <a:t>Möll</a:t>
            </a:r>
            <a:r>
              <a:rPr lang="sk-SK" dirty="0" err="1"/>
              <a:t>er</a:t>
            </a:r>
            <a:r>
              <a:rPr lang="sk-SK" dirty="0"/>
              <a:t>, T., and et al., D. R.: </a:t>
            </a:r>
            <a:r>
              <a:rPr lang="sk-SK" dirty="0" err="1"/>
              <a:t>Deep</a:t>
            </a:r>
            <a:r>
              <a:rPr lang="sk-SK" dirty="0"/>
              <a:t>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en-US" dirty="0"/>
              <a:t>networks for classifying complex features in </a:t>
            </a:r>
            <a:r>
              <a:rPr lang="en-US" dirty="0" err="1"/>
              <a:t>diraction</a:t>
            </a:r>
            <a:r>
              <a:rPr lang="en-US" dirty="0"/>
              <a:t> images. (March 2019)</a:t>
            </a:r>
            <a:r>
              <a:rPr lang="sk-SK" dirty="0"/>
              <a:t>                                                                        </a:t>
            </a:r>
            <a:r>
              <a:rPr lang="sk-SK" dirty="0">
                <a:hlinkClick r:id="rId6"/>
              </a:rPr>
              <a:t>https://arxiv.org/abs/1903.02779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5</a:t>
            </a:r>
            <a:r>
              <a:rPr lang="en-US" dirty="0"/>
              <a:t>] </a:t>
            </a:r>
            <a:r>
              <a:rPr lang="sk-SK" dirty="0" err="1"/>
              <a:t>Hantke</a:t>
            </a:r>
            <a:r>
              <a:rPr lang="sk-SK" dirty="0"/>
              <a:t>, </a:t>
            </a:r>
            <a:r>
              <a:rPr lang="sk-SK" dirty="0" err="1"/>
              <a:t>Ekeberg</a:t>
            </a:r>
            <a:r>
              <a:rPr lang="sk-SK" dirty="0"/>
              <a:t> and </a:t>
            </a:r>
            <a:r>
              <a:rPr lang="sk-SK" dirty="0" err="1"/>
              <a:t>Maia</a:t>
            </a:r>
            <a:r>
              <a:rPr lang="sk-SK" dirty="0"/>
              <a:t>: </a:t>
            </a:r>
            <a:r>
              <a:rPr lang="en-US" dirty="0"/>
              <a:t>Condor: a simulation tool for flash X-ray imaging</a:t>
            </a:r>
            <a:r>
              <a:rPr lang="sk-SK" dirty="0"/>
              <a:t>. </a:t>
            </a:r>
            <a:r>
              <a:rPr lang="it-IT" dirty="0"/>
              <a:t>J. Appl. Cryst. (2016). 49, 1356</a:t>
            </a:r>
            <a:r>
              <a:rPr lang="sk-SK" dirty="0"/>
              <a:t>-</a:t>
            </a:r>
            <a:r>
              <a:rPr lang="it-IT" dirty="0"/>
              <a:t>1362.</a:t>
            </a:r>
            <a:r>
              <a:rPr lang="sk-SK" dirty="0"/>
              <a:t>                                                                                         </a:t>
            </a:r>
            <a:r>
              <a:rPr lang="sk-SK" dirty="0">
                <a:hlinkClick r:id="rId7"/>
              </a:rPr>
              <a:t>https://doi.org/10.1107/S1600576716009213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675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D55E8FB-D025-42BF-BE12-1D1DF4FC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009773"/>
          </a:xfrm>
        </p:spPr>
        <p:txBody>
          <a:bodyPr>
            <a:normAutofit/>
          </a:bodyPr>
          <a:lstStyle/>
          <a:p>
            <a:pPr algn="ctr"/>
            <a:r>
              <a:rPr lang="sk-SK" sz="6600" dirty="0"/>
              <a:t>Ďakujem Za pozornosť</a:t>
            </a:r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1D126313-9127-4ECB-B7AB-A5EFFE80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914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986588" cy="4190164"/>
          </a:xfrm>
        </p:spPr>
        <p:txBody>
          <a:bodyPr>
            <a:normAutofit/>
          </a:bodyPr>
          <a:lstStyle/>
          <a:p>
            <a:r>
              <a:rPr lang="sk-SK" sz="3200" dirty="0"/>
              <a:t>Katedra biofyziky</a:t>
            </a:r>
          </a:p>
          <a:p>
            <a:r>
              <a:rPr lang="sk-SK" sz="3200" dirty="0"/>
              <a:t>Štúdium molekúl DNA</a:t>
            </a:r>
          </a:p>
          <a:p>
            <a:r>
              <a:rPr lang="sk-SK" sz="3200" dirty="0"/>
              <a:t>Pulzy röntgenového lúča </a:t>
            </a:r>
          </a:p>
          <a:p>
            <a:r>
              <a:rPr lang="sk-SK" sz="3200" dirty="0"/>
              <a:t>Na detektore dostaneme difraktogram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351D8C-168C-452F-9D44-78EAB47E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153350"/>
            <a:ext cx="5358064" cy="34879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809DC1-7DF4-4485-AD9B-84357E189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1" y="2951747"/>
            <a:ext cx="3721467" cy="372146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6E0B9B8-F47C-4EA5-B6E2-1DAD65B55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0365" r="80859" b="74284"/>
          <a:stretch/>
        </p:blipFill>
        <p:spPr>
          <a:xfrm>
            <a:off x="6657474" y="161233"/>
            <a:ext cx="583324" cy="53544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9808974-193C-40D6-8CB4-A35CF1040B94}"/>
              </a:ext>
            </a:extLst>
          </p:cNvPr>
          <p:cNvSpPr txBox="1"/>
          <p:nvPr/>
        </p:nvSpPr>
        <p:spPr>
          <a:xfrm>
            <a:off x="6607317" y="3613600"/>
            <a:ext cx="16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err="1"/>
              <a:t>Zdroj:</a:t>
            </a:r>
            <a:r>
              <a:rPr lang="sk-SK" sz="900" dirty="0" err="1">
                <a:hlinkClick r:id="rId5"/>
              </a:rPr>
              <a:t>https</a:t>
            </a:r>
            <a:r>
              <a:rPr lang="sk-SK" sz="900" dirty="0">
                <a:hlinkClick r:id="rId5"/>
              </a:rPr>
              <a:t>://www.nature.com/articles/s41467-018-04830-4</a:t>
            </a:r>
            <a:endParaRPr lang="sk-SK" sz="9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3297548-A21B-474E-A9F9-7BDA37C82EED}"/>
              </a:ext>
            </a:extLst>
          </p:cNvPr>
          <p:cNvSpPr txBox="1"/>
          <p:nvPr/>
        </p:nvSpPr>
        <p:spPr>
          <a:xfrm>
            <a:off x="8195314" y="6656514"/>
            <a:ext cx="406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Zdroj: </a:t>
            </a:r>
            <a:r>
              <a:rPr lang="sk-SK" sz="900" dirty="0">
                <a:hlinkClick r:id="rId6"/>
              </a:rPr>
              <a:t>https://physikseminar.desy.de/zeuthen/colloquia_in_2017/may_10_2017/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396070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Definícia problému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249487"/>
            <a:ext cx="5358064" cy="4190164"/>
          </a:xfrm>
        </p:spPr>
        <p:txBody>
          <a:bodyPr>
            <a:normAutofit/>
          </a:bodyPr>
          <a:lstStyle/>
          <a:p>
            <a:r>
              <a:rPr lang="sk-SK" sz="3200" dirty="0"/>
              <a:t>Rôzne typy molekúl DNA       v emulzii</a:t>
            </a:r>
          </a:p>
          <a:p>
            <a:r>
              <a:rPr lang="sk-SK" sz="3200" dirty="0"/>
              <a:t>Rôzne natočenie molekúl     pri zásahu</a:t>
            </a:r>
          </a:p>
          <a:p>
            <a:r>
              <a:rPr lang="sk-SK" sz="3200" dirty="0"/>
              <a:t>Klasifikácia difraktogramov</a:t>
            </a:r>
          </a:p>
          <a:p>
            <a:endParaRPr lang="sk-SK" sz="3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351D8C-168C-452F-9D44-78EAB47E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153350"/>
            <a:ext cx="5358064" cy="34879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809DC1-7DF4-4485-AD9B-84357E189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1" y="2951747"/>
            <a:ext cx="3721467" cy="372146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6E0B9B8-F47C-4EA5-B6E2-1DAD65B55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0365" r="80859" b="74284"/>
          <a:stretch/>
        </p:blipFill>
        <p:spPr>
          <a:xfrm>
            <a:off x="6657474" y="161233"/>
            <a:ext cx="583324" cy="53544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9808974-193C-40D6-8CB4-A35CF1040B94}"/>
              </a:ext>
            </a:extLst>
          </p:cNvPr>
          <p:cNvSpPr txBox="1"/>
          <p:nvPr/>
        </p:nvSpPr>
        <p:spPr>
          <a:xfrm>
            <a:off x="6607317" y="3613600"/>
            <a:ext cx="16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err="1"/>
              <a:t>Zdroj:</a:t>
            </a:r>
            <a:r>
              <a:rPr lang="sk-SK" sz="900" dirty="0" err="1">
                <a:hlinkClick r:id="rId5"/>
              </a:rPr>
              <a:t>https</a:t>
            </a:r>
            <a:r>
              <a:rPr lang="sk-SK" sz="900" dirty="0">
                <a:hlinkClick r:id="rId5"/>
              </a:rPr>
              <a:t>://www.nature.com/articles/s41467-018-04830-4</a:t>
            </a:r>
            <a:endParaRPr lang="sk-SK" sz="9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3297548-A21B-474E-A9F9-7BDA37C82EED}"/>
              </a:ext>
            </a:extLst>
          </p:cNvPr>
          <p:cNvSpPr txBox="1"/>
          <p:nvPr/>
        </p:nvSpPr>
        <p:spPr>
          <a:xfrm>
            <a:off x="8195314" y="6656514"/>
            <a:ext cx="406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Zdroj: </a:t>
            </a:r>
            <a:r>
              <a:rPr lang="sk-SK" sz="900" dirty="0">
                <a:hlinkClick r:id="rId6"/>
              </a:rPr>
              <a:t>https://physikseminar.desy.de/zeuthen/colloquia_in_2017/may_10_2017/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279113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Prehľad súčasného stavu v danej problematike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8468101" cy="4400695"/>
          </a:xfrm>
        </p:spPr>
        <p:txBody>
          <a:bodyPr>
            <a:normAutofit/>
          </a:bodyPr>
          <a:lstStyle/>
          <a:p>
            <a:r>
              <a:rPr lang="it-IT" sz="3200" dirty="0"/>
              <a:t>Zimmermann</a:t>
            </a:r>
            <a:r>
              <a:rPr lang="sk-SK" sz="3200" dirty="0"/>
              <a:t> a kol. </a:t>
            </a:r>
            <a:r>
              <a:rPr lang="en-US" sz="3200" dirty="0"/>
              <a:t>[</a:t>
            </a:r>
            <a:r>
              <a:rPr lang="sk-SK" sz="3200" dirty="0"/>
              <a:t>4</a:t>
            </a:r>
            <a:r>
              <a:rPr lang="en-US" sz="3200" dirty="0"/>
              <a:t>]</a:t>
            </a:r>
            <a:r>
              <a:rPr lang="sk-SK" sz="3200" dirty="0"/>
              <a:t>: </a:t>
            </a:r>
            <a:r>
              <a:rPr lang="sk-SK" sz="3200" dirty="0" err="1"/>
              <a:t>Deep</a:t>
            </a:r>
            <a:r>
              <a:rPr lang="sk-SK" sz="3200" dirty="0"/>
              <a:t> </a:t>
            </a:r>
            <a:r>
              <a:rPr lang="sk-SK" sz="3200" dirty="0" err="1"/>
              <a:t>neural</a:t>
            </a:r>
            <a:r>
              <a:rPr lang="sk-SK" sz="3200" dirty="0"/>
              <a:t> </a:t>
            </a:r>
            <a:r>
              <a:rPr lang="en-US" sz="3200" dirty="0"/>
              <a:t>networks for classifying complex features in di</a:t>
            </a:r>
            <a:r>
              <a:rPr lang="sk-SK" sz="3200" dirty="0" err="1"/>
              <a:t>ff</a:t>
            </a:r>
            <a:r>
              <a:rPr lang="en-US" sz="3200" dirty="0"/>
              <a:t>action images.</a:t>
            </a:r>
            <a:endParaRPr lang="sk-SK" sz="3200" dirty="0"/>
          </a:p>
          <a:p>
            <a:pPr lvl="1"/>
            <a:r>
              <a:rPr lang="sk-SK" sz="2800" dirty="0" err="1"/>
              <a:t>Dataset</a:t>
            </a:r>
            <a:r>
              <a:rPr lang="sk-SK" sz="2800" dirty="0"/>
              <a:t> difraktogramov z nano kvapôčok hélia</a:t>
            </a:r>
          </a:p>
          <a:p>
            <a:pPr lvl="1"/>
            <a:r>
              <a:rPr lang="sk-SK" sz="2800" dirty="0"/>
              <a:t>Výber vhodnej hlbokej konvolučnej NN</a:t>
            </a:r>
          </a:p>
          <a:p>
            <a:pPr lvl="1"/>
            <a:r>
              <a:rPr lang="sk-SK" sz="2800" dirty="0"/>
              <a:t>Nová aktivačná funkcia</a:t>
            </a:r>
          </a:p>
          <a:p>
            <a:pPr lvl="1"/>
            <a:r>
              <a:rPr lang="sk-SK" sz="2800" dirty="0"/>
              <a:t>Vysporiadanie sa so šumom</a:t>
            </a:r>
          </a:p>
        </p:txBody>
      </p:sp>
      <p:pic>
        <p:nvPicPr>
          <p:cNvPr id="6" name="Obrázok 5" descr="Obrázok, na ktorom je svetlo, osvetlený, tmavé, premávka&#10;&#10;Automaticky generovaný popis">
            <a:extLst>
              <a:ext uri="{FF2B5EF4-FFF2-40B4-BE49-F238E27FC236}">
                <a16:creationId xmlns:a16="http://schemas.microsoft.com/office/drawing/2014/main" id="{01912AC9-EF38-43F5-B637-65076B73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13" y="2341013"/>
            <a:ext cx="1870564" cy="186489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CFD1F4B-21E3-43F4-9502-7760C45F0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17" y="4449833"/>
            <a:ext cx="1853660" cy="1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23869"/>
            <a:ext cx="11050588" cy="5134131"/>
          </a:xfrm>
        </p:spPr>
        <p:txBody>
          <a:bodyPr>
            <a:normAutofit/>
          </a:bodyPr>
          <a:lstStyle/>
          <a:p>
            <a:r>
              <a:rPr lang="it-IT" sz="2300" dirty="0"/>
              <a:t>Pomocou programového balíka condor na simuláciu výsledkov experimentu röntgenovského zobrazovania nagenerovať difraktogramy rôznych priestorových konformácií molekuly DNA. Je treba zahrnúť aj rôzne zdroje šumu.</a:t>
            </a:r>
          </a:p>
          <a:p>
            <a:r>
              <a:rPr lang="it-IT" sz="2300" dirty="0"/>
              <a:t>Následne každému difraktogramu z tohto reprezentatívneho datasetu priradiť, že do akej triedy patrí a vhodne ich upraviť aby mohli slúžiť ako vstup pre použité algoritmy.</a:t>
            </a:r>
          </a:p>
          <a:p>
            <a:r>
              <a:rPr lang="it-IT" sz="2300" dirty="0"/>
              <a:t>Navrhnúť a implementovať metódu strojového alebo hĺbkového učenia, ktorá by riešila nasledovnú klasifikačnú úlohu - je daný výstup experimentu (obrázok) a úlohou je určiť, že ktorému typu molekuly DNA tento signál zodpovedá (klasifikácia do viac tried).</a:t>
            </a:r>
          </a:p>
          <a:p>
            <a:r>
              <a:rPr lang="it-IT" sz="2300" dirty="0"/>
              <a:t>Po natrénovaní modelu, navrhnúť a implementovať vhodnú metriku na testovanie úspešnosti nášho modelu. Tiež zhodnotiť limity použiteľnosti a možnosti použiteľnosti v praxi.</a:t>
            </a:r>
            <a:endParaRPr lang="sk-SK" sz="2300" dirty="0"/>
          </a:p>
        </p:txBody>
      </p:sp>
    </p:spTree>
    <p:extLst>
      <p:ext uri="{BB962C8B-B14F-4D97-AF65-F5344CB8AC3E}">
        <p14:creationId xmlns:p14="http://schemas.microsoft.com/office/powerpoint/2010/main" val="68291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Dáta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4329998" cy="4608513"/>
          </a:xfrm>
        </p:spPr>
        <p:txBody>
          <a:bodyPr>
            <a:normAutofit fontScale="92500" lnSpcReduction="10000"/>
          </a:bodyPr>
          <a:lstStyle/>
          <a:p>
            <a:r>
              <a:rPr lang="sk-SK" sz="3200" dirty="0"/>
              <a:t>Difraktogramy 5 rôznych molekúl DNA</a:t>
            </a:r>
          </a:p>
          <a:p>
            <a:pPr lvl="1"/>
            <a:r>
              <a:rPr lang="sk-SK" sz="2800" dirty="0"/>
              <a:t>PDB: </a:t>
            </a:r>
            <a:r>
              <a:rPr lang="pt-BR" sz="2800" dirty="0"/>
              <a:t>4QEI, 1A9N, 1MFQ, 1E8O, 1E7K</a:t>
            </a:r>
            <a:endParaRPr lang="sk-SK" sz="2800" dirty="0"/>
          </a:p>
          <a:p>
            <a:pPr lvl="1"/>
            <a:r>
              <a:rPr lang="sk-SK" sz="2800" dirty="0"/>
              <a:t>Condor </a:t>
            </a:r>
            <a:r>
              <a:rPr lang="en-US" sz="2800" dirty="0"/>
              <a:t>[</a:t>
            </a:r>
            <a:r>
              <a:rPr lang="sk-SK" sz="2800" dirty="0"/>
              <a:t>5</a:t>
            </a:r>
            <a:r>
              <a:rPr lang="en-US" sz="2800" dirty="0"/>
              <a:t>]</a:t>
            </a:r>
            <a:endParaRPr lang="sk-SK" sz="2800" dirty="0"/>
          </a:p>
          <a:p>
            <a:pPr lvl="1"/>
            <a:r>
              <a:rPr lang="sk-SK" sz="2800" dirty="0"/>
              <a:t>Nagenerované bez šumu</a:t>
            </a:r>
          </a:p>
          <a:p>
            <a:pPr lvl="1"/>
            <a:r>
              <a:rPr lang="sk-SK" sz="2800" dirty="0" err="1"/>
              <a:t>Gaussian</a:t>
            </a:r>
            <a:r>
              <a:rPr lang="sk-SK" sz="2800" dirty="0"/>
              <a:t> šum </a:t>
            </a:r>
            <a:r>
              <a:rPr lang="sk-SK" sz="2800" dirty="0" err="1"/>
              <a:t>skimage.util.random_noise</a:t>
            </a:r>
            <a:endParaRPr lang="sk-SK" sz="2800" dirty="0"/>
          </a:p>
          <a:p>
            <a:pPr lvl="1"/>
            <a:r>
              <a:rPr lang="sk-SK" sz="2800" dirty="0"/>
              <a:t>PNG-16</a:t>
            </a:r>
          </a:p>
        </p:txBody>
      </p:sp>
      <p:pic>
        <p:nvPicPr>
          <p:cNvPr id="6" name="Obrázok 5" descr="Obrázok, na ktorom je prázdne, okno, sedenie, výhľad&#10;&#10;Automaticky generovaný popis">
            <a:extLst>
              <a:ext uri="{FF2B5EF4-FFF2-40B4-BE49-F238E27FC236}">
                <a16:creationId xmlns:a16="http://schemas.microsoft.com/office/drawing/2014/main" id="{89F273C4-03C9-48B4-B2DC-8858FB19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09" y="142406"/>
            <a:ext cx="6715593" cy="67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postup 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371034" cy="4241255"/>
          </a:xfrm>
        </p:spPr>
        <p:txBody>
          <a:bodyPr>
            <a:normAutofit/>
          </a:bodyPr>
          <a:lstStyle/>
          <a:p>
            <a:pPr lvl="0"/>
            <a:r>
              <a:rPr lang="sk-SK" sz="3200" dirty="0" err="1">
                <a:solidFill>
                  <a:srgbClr val="000000"/>
                </a:solidFill>
              </a:rPr>
              <a:t>Dataset</a:t>
            </a:r>
            <a:r>
              <a:rPr lang="sk-SK" sz="3200" dirty="0">
                <a:solidFill>
                  <a:srgbClr val="000000"/>
                </a:solidFill>
              </a:rPr>
              <a:t> 400 alebo 1000 obrázkov na triedu (256x256)</a:t>
            </a:r>
          </a:p>
          <a:p>
            <a:pPr lvl="0"/>
            <a:r>
              <a:rPr lang="sk-SK" sz="3200" dirty="0" err="1">
                <a:solidFill>
                  <a:srgbClr val="000000"/>
                </a:solidFill>
              </a:rPr>
              <a:t>Train</a:t>
            </a:r>
            <a:r>
              <a:rPr lang="sk-SK" sz="3200" dirty="0">
                <a:solidFill>
                  <a:srgbClr val="000000"/>
                </a:solidFill>
              </a:rPr>
              <a:t>/test set v pomere 80:20; 100 epoch</a:t>
            </a:r>
          </a:p>
          <a:p>
            <a:pPr lvl="0"/>
            <a:r>
              <a:rPr lang="sk-SK" sz="3200" dirty="0">
                <a:solidFill>
                  <a:srgbClr val="000000"/>
                </a:solidFill>
              </a:rPr>
              <a:t>Rôzne hĺbky siete a množstvo šumu</a:t>
            </a:r>
          </a:p>
          <a:p>
            <a:pPr lvl="0"/>
            <a:r>
              <a:rPr lang="sk-SK" sz="3200" dirty="0">
                <a:solidFill>
                  <a:srgbClr val="000000"/>
                </a:solidFill>
              </a:rPr>
              <a:t>CNN:</a:t>
            </a:r>
          </a:p>
          <a:p>
            <a:pPr lvl="1"/>
            <a:r>
              <a:rPr lang="sk-SK" sz="2800" dirty="0" err="1">
                <a:solidFill>
                  <a:srgbClr val="000000"/>
                </a:solidFill>
              </a:rPr>
              <a:t>konvolučná</a:t>
            </a:r>
            <a:r>
              <a:rPr lang="sk-SK" sz="2800" dirty="0">
                <a:solidFill>
                  <a:srgbClr val="000000"/>
                </a:solidFill>
              </a:rPr>
              <a:t> vrstva 3x3 </a:t>
            </a:r>
            <a:r>
              <a:rPr lang="sk-SK" sz="2800" dirty="0" err="1">
                <a:solidFill>
                  <a:srgbClr val="000000"/>
                </a:solidFill>
              </a:rPr>
              <a:t>ReLU</a:t>
            </a:r>
            <a:r>
              <a:rPr lang="sk-SK" sz="2800" dirty="0">
                <a:solidFill>
                  <a:srgbClr val="000000"/>
                </a:solidFill>
              </a:rPr>
              <a:t>, max </a:t>
            </a:r>
            <a:r>
              <a:rPr lang="sk-SK" sz="2800" dirty="0" err="1">
                <a:solidFill>
                  <a:srgbClr val="000000"/>
                </a:solidFill>
              </a:rPr>
              <a:t>pooling</a:t>
            </a:r>
            <a:r>
              <a:rPr lang="sk-SK" sz="2800" dirty="0">
                <a:solidFill>
                  <a:srgbClr val="000000"/>
                </a:solidFill>
              </a:rPr>
              <a:t> 2x2</a:t>
            </a:r>
          </a:p>
          <a:p>
            <a:pPr lvl="1"/>
            <a:r>
              <a:rPr lang="sk-SK" sz="2800" dirty="0" err="1">
                <a:solidFill>
                  <a:srgbClr val="000000"/>
                </a:solidFill>
              </a:rPr>
              <a:t>dropout</a:t>
            </a:r>
            <a:r>
              <a:rPr lang="sk-SK" sz="2800" dirty="0">
                <a:solidFill>
                  <a:srgbClr val="000000"/>
                </a:solidFill>
              </a:rPr>
              <a:t>, </a:t>
            </a:r>
            <a:r>
              <a:rPr lang="sk-SK" sz="2800" dirty="0" err="1">
                <a:solidFill>
                  <a:srgbClr val="000000"/>
                </a:solidFill>
              </a:rPr>
              <a:t>adam</a:t>
            </a:r>
            <a:r>
              <a:rPr lang="sk-SK" sz="2800" dirty="0">
                <a:solidFill>
                  <a:srgbClr val="000000"/>
                </a:solidFill>
              </a:rPr>
              <a:t> </a:t>
            </a:r>
            <a:r>
              <a:rPr lang="sk-SK" sz="2800" dirty="0" err="1">
                <a:solidFill>
                  <a:srgbClr val="000000"/>
                </a:solidFill>
              </a:rPr>
              <a:t>optimizer</a:t>
            </a:r>
            <a:r>
              <a:rPr lang="sk-SK" sz="2800" dirty="0">
                <a:solidFill>
                  <a:srgbClr val="000000"/>
                </a:solidFill>
              </a:rPr>
              <a:t>, </a:t>
            </a:r>
            <a:r>
              <a:rPr lang="sk-SK" sz="2800" dirty="0" err="1">
                <a:solidFill>
                  <a:srgbClr val="000000"/>
                </a:solidFill>
              </a:rPr>
              <a:t>batchsize</a:t>
            </a:r>
            <a:r>
              <a:rPr lang="sk-SK" sz="2800" dirty="0">
                <a:solidFill>
                  <a:srgbClr val="000000"/>
                </a:solidFill>
              </a:rPr>
              <a:t> 50</a:t>
            </a:r>
            <a:endParaRPr lang="sk-SK" sz="3200" dirty="0">
              <a:solidFill>
                <a:srgbClr val="000000"/>
              </a:solidFill>
            </a:endParaRPr>
          </a:p>
          <a:p>
            <a:pPr lvl="0"/>
            <a:endParaRPr lang="sk-SK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0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57558"/>
            <a:ext cx="10657864" cy="1478570"/>
          </a:xfrm>
        </p:spPr>
        <p:txBody>
          <a:bodyPr/>
          <a:lstStyle/>
          <a:p>
            <a:r>
              <a:rPr lang="sk-SK" dirty="0"/>
              <a:t>Výsledky pre 400 a 1000 obrázkov na triedu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8468101" cy="2511427"/>
          </a:xfrm>
        </p:spPr>
        <p:txBody>
          <a:bodyPr>
            <a:normAutofit/>
          </a:bodyPr>
          <a:lstStyle/>
          <a:p>
            <a:pPr lvl="0"/>
            <a:r>
              <a:rPr lang="sk-SK" sz="32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4" name="Tabuľka 32">
            <a:extLst>
              <a:ext uri="{FF2B5EF4-FFF2-40B4-BE49-F238E27FC236}">
                <a16:creationId xmlns:a16="http://schemas.microsoft.com/office/drawing/2014/main" id="{2179D676-67A2-4350-B3E7-EEAC9D2E4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54487"/>
              </p:ext>
            </p:extLst>
          </p:nvPr>
        </p:nvGraphicFramePr>
        <p:xfrm>
          <a:off x="172594" y="1830387"/>
          <a:ext cx="5760002" cy="4680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9110">
                  <a:extLst>
                    <a:ext uri="{9D8B030D-6E8A-4147-A177-3AD203B41FA5}">
                      <a16:colId xmlns:a16="http://schemas.microsoft.com/office/drawing/2014/main" val="1565985240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666855397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718572860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3646150216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196766416"/>
                    </a:ext>
                  </a:extLst>
                </a:gridCol>
                <a:gridCol w="964452">
                  <a:extLst>
                    <a:ext uri="{9D8B030D-6E8A-4147-A177-3AD203B41FA5}">
                      <a16:colId xmlns:a16="http://schemas.microsoft.com/office/drawing/2014/main" val="4177544527"/>
                    </a:ext>
                  </a:extLst>
                </a:gridCol>
              </a:tblGrid>
              <a:tr h="8448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>
                          <a:effectLst/>
                        </a:rPr>
                        <a:t>Konv</a:t>
                      </a:r>
                      <a:r>
                        <a:rPr lang="sk-SK" sz="2400" u="none" strike="noStrike" dirty="0">
                          <a:effectLst/>
                        </a:rPr>
                        <a:t>. vrstiev</a:t>
                      </a:r>
                      <a:endParaRPr lang="sk-S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>
                          <a:effectLst/>
                        </a:rPr>
                        <a:t>None</a:t>
                      </a:r>
                      <a:endParaRPr lang="sk-S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>
                          <a:effectLst/>
                        </a:rPr>
                        <a:t>Gauss</a:t>
                      </a:r>
                      <a:r>
                        <a:rPr lang="sk-SK" sz="2400" u="none" strike="noStrike" dirty="0">
                          <a:effectLst/>
                        </a:rPr>
                        <a:t>. 0.01</a:t>
                      </a:r>
                      <a:endParaRPr lang="sk-S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>
                          <a:effectLst/>
                        </a:rPr>
                        <a:t>Gauss</a:t>
                      </a:r>
                      <a:r>
                        <a:rPr lang="sk-SK" sz="2400" u="none" strike="noStrike" dirty="0">
                          <a:effectLst/>
                        </a:rPr>
                        <a:t>. 0.03</a:t>
                      </a:r>
                      <a:endParaRPr lang="sk-S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>
                          <a:effectLst/>
                        </a:rPr>
                        <a:t>Gauss</a:t>
                      </a:r>
                      <a:r>
                        <a:rPr lang="sk-SK" sz="2400" u="none" strike="noStrike" dirty="0">
                          <a:effectLst/>
                        </a:rPr>
                        <a:t>. 0.05</a:t>
                      </a:r>
                      <a:endParaRPr lang="sk-S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>
                          <a:effectLst/>
                        </a:rPr>
                        <a:t>Gauss</a:t>
                      </a:r>
                      <a:r>
                        <a:rPr lang="sk-SK" sz="2400" u="none" strike="noStrike" dirty="0">
                          <a:effectLst/>
                        </a:rPr>
                        <a:t>. 0.08</a:t>
                      </a:r>
                      <a:endParaRPr lang="sk-S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3870467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6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99.75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98.25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92.75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85.50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81.25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7208876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99.50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96.25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90.50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85.00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77.25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3852073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98.00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94.25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88.25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80.25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71.25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0119632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3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96.50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93.50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87.50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83.25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71.50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205942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2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98.50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98.25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90.50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79.75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67.25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1729692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99.75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97.50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39.50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35.25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20.00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4369483"/>
                  </a:ext>
                </a:extLst>
              </a:tr>
            </a:tbl>
          </a:graphicData>
        </a:graphic>
      </p:graphicFrame>
      <p:graphicFrame>
        <p:nvGraphicFramePr>
          <p:cNvPr id="5" name="Tabuľka 32">
            <a:extLst>
              <a:ext uri="{FF2B5EF4-FFF2-40B4-BE49-F238E27FC236}">
                <a16:creationId xmlns:a16="http://schemas.microsoft.com/office/drawing/2014/main" id="{204BB099-DD07-46D7-9089-79C61E558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2938"/>
              </p:ext>
            </p:extLst>
          </p:nvPr>
        </p:nvGraphicFramePr>
        <p:xfrm>
          <a:off x="6259405" y="1830387"/>
          <a:ext cx="5760001" cy="4680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9110">
                  <a:extLst>
                    <a:ext uri="{9D8B030D-6E8A-4147-A177-3AD203B41FA5}">
                      <a16:colId xmlns:a16="http://schemas.microsoft.com/office/drawing/2014/main" val="1565985240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666855397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718572860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3646150216"/>
                    </a:ext>
                  </a:extLst>
                </a:gridCol>
                <a:gridCol w="959110">
                  <a:extLst>
                    <a:ext uri="{9D8B030D-6E8A-4147-A177-3AD203B41FA5}">
                      <a16:colId xmlns:a16="http://schemas.microsoft.com/office/drawing/2014/main" val="196766416"/>
                    </a:ext>
                  </a:extLst>
                </a:gridCol>
                <a:gridCol w="964451">
                  <a:extLst>
                    <a:ext uri="{9D8B030D-6E8A-4147-A177-3AD203B41FA5}">
                      <a16:colId xmlns:a16="http://schemas.microsoft.com/office/drawing/2014/main" val="4177544527"/>
                    </a:ext>
                  </a:extLst>
                </a:gridCol>
              </a:tblGrid>
              <a:tr h="8448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Konv</a:t>
                      </a:r>
                      <a:r>
                        <a:rPr lang="sk-SK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vrstiev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sk-SK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Gauss</a:t>
                      </a:r>
                      <a:r>
                        <a:rPr lang="sk-SK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0.01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Gauss</a:t>
                      </a:r>
                      <a:r>
                        <a:rPr lang="sk-SK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0.03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Gauss</a:t>
                      </a:r>
                      <a:r>
                        <a:rPr lang="sk-SK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0.05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Gauss</a:t>
                      </a:r>
                      <a:r>
                        <a:rPr lang="sk-SK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0.08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3870467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7208876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3852073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0119632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205942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1729692"/>
                  </a:ext>
                </a:extLst>
              </a:tr>
              <a:tr h="639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436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8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Ďalší postup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8468101" cy="2511427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000000"/>
                </a:solidFill>
              </a:rPr>
              <a:t>Vyskúšať ďalšie architektúry</a:t>
            </a:r>
          </a:p>
          <a:p>
            <a:r>
              <a:rPr lang="sk-SK" sz="3200" dirty="0">
                <a:solidFill>
                  <a:srgbClr val="000000"/>
                </a:solidFill>
              </a:rPr>
              <a:t>Zhodnotenie použiteľnosti v praxi</a:t>
            </a:r>
          </a:p>
          <a:p>
            <a:pPr lvl="0"/>
            <a:endParaRPr lang="sk-SK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96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Vlastné 15">
      <a:dk1>
        <a:sysClr val="windowText" lastClr="000000"/>
      </a:dk1>
      <a:lt1>
        <a:srgbClr val="000000"/>
      </a:lt1>
      <a:dk2>
        <a:srgbClr val="00FE73"/>
      </a:dk2>
      <a:lt2>
        <a:srgbClr val="FFFF00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005827"/>
      </a:hlink>
      <a:folHlink>
        <a:srgbClr val="00843B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1847</TotalTime>
  <Words>825</Words>
  <Application>Microsoft Office PowerPoint</Application>
  <PresentationFormat>Širokouhlá</PresentationFormat>
  <Paragraphs>149</Paragraphs>
  <Slides>11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Obvod</vt:lpstr>
      <vt:lpstr>Automatizovaná  analýza experimentov  röntgenového zobrazovania </vt:lpstr>
      <vt:lpstr>Motivácia</vt:lpstr>
      <vt:lpstr>Definícia problému</vt:lpstr>
      <vt:lpstr>Prehľad súčasného stavu v danej problematike</vt:lpstr>
      <vt:lpstr>Ciele</vt:lpstr>
      <vt:lpstr>Dáta</vt:lpstr>
      <vt:lpstr>postup riešenia</vt:lpstr>
      <vt:lpstr>Výsledky pre 400 a 1000 obrázkov na triedu</vt:lpstr>
      <vt:lpstr>Ďalší postup</vt:lpstr>
      <vt:lpstr>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Antónia Matisová</dc:creator>
  <cp:lastModifiedBy>Antónia Matisová</cp:lastModifiedBy>
  <cp:revision>166</cp:revision>
  <dcterms:created xsi:type="dcterms:W3CDTF">2018-11-12T13:25:13Z</dcterms:created>
  <dcterms:modified xsi:type="dcterms:W3CDTF">2019-12-10T12:27:40Z</dcterms:modified>
</cp:coreProperties>
</file>