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7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3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08" autoAdjust="0"/>
    <p:restoredTop sz="63442" autoAdjust="0"/>
  </p:normalViewPr>
  <p:slideViewPr>
    <p:cSldViewPr snapToGrid="0">
      <p:cViewPr varScale="1">
        <p:scale>
          <a:sx n="49" d="100"/>
          <a:sy n="49" d="100"/>
        </p:scale>
        <p:origin x="8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171FE-C51C-4574-AEE1-B87A9D279AFF}" type="datetimeFigureOut">
              <a:rPr lang="sk-SK" smtClean="0"/>
              <a:t>15.5.2019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6A1C9-7E2C-45D1-B336-7E390370C8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3243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6A1C9-7E2C-45D1-B336-7E390370C837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1538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6A1C9-7E2C-45D1-B336-7E390370C837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07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6A1C9-7E2C-45D1-B336-7E390370C837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033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6A1C9-7E2C-45D1-B336-7E390370C837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5360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6A1C9-7E2C-45D1-B336-7E390370C837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4314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6A1C9-7E2C-45D1-B336-7E390370C837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487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D23E942-68DC-4EAE-87E8-96E0988A4683}" type="datetimeFigureOut">
              <a:rPr lang="sk-SK" smtClean="0"/>
              <a:t>15.5.2019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401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15.5.2019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846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15.5.2019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6638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15.5.2019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6732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15.5.2019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1624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15.5.2019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9783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15.5.2019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9728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15.5.2019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2453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15.5.2019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871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15.5.2019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346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15.5.2019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044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15.5.2019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415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15.5.2019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2357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15.5.2019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93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15.5.2019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8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15.5.2019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7099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E942-68DC-4EAE-87E8-96E0988A4683}" type="datetimeFigureOut">
              <a:rPr lang="sk-SK" smtClean="0"/>
              <a:t>15.5.2019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456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3E942-68DC-4EAE-87E8-96E0988A4683}" type="datetimeFigureOut">
              <a:rPr lang="sk-SK" smtClean="0"/>
              <a:t>15.5.2019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D5AD-44ED-47AB-A966-72E723FB8E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6100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39" r:id="rId12"/>
    <p:sldLayoutId id="2147484140" r:id="rId13"/>
    <p:sldLayoutId id="2147484141" r:id="rId14"/>
    <p:sldLayoutId id="2147484142" r:id="rId15"/>
    <p:sldLayoutId id="2147484143" r:id="rId16"/>
    <p:sldLayoutId id="214748414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hysikseminar.desy.de/zeuthen/colloquia_in_2017/may_10_2017/" TargetMode="External"/><Relationship Id="rId5" Type="http://schemas.openxmlformats.org/officeDocument/2006/relationships/hyperlink" Target="https://www.nature.com/articles/s41467-018-04830-4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hysikseminar.desy.de/zeuthen/colloquia_in_2017/may_10_2017/" TargetMode="External"/><Relationship Id="rId5" Type="http://schemas.openxmlformats.org/officeDocument/2006/relationships/hyperlink" Target="https://www.nature.com/articles/s41467-018-04830-4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62/neco_a_00990" TargetMode="External"/><Relationship Id="rId7" Type="http://schemas.openxmlformats.org/officeDocument/2006/relationships/hyperlink" Target="https://doi.org/10.1107/S160057671600921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903.02779" TargetMode="External"/><Relationship Id="rId5" Type="http://schemas.openxmlformats.org/officeDocument/2006/relationships/hyperlink" Target="https://doi.org/10.1016/j.procs.2018.05.198" TargetMode="External"/><Relationship Id="rId4" Type="http://schemas.openxmlformats.org/officeDocument/2006/relationships/hyperlink" Target="https://doi.org/10.1016/j.neucom.2016.12.03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306253-C186-4986-9F0C-F9FA3ED96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3" y="1122363"/>
            <a:ext cx="8480915" cy="2387600"/>
          </a:xfrm>
        </p:spPr>
        <p:txBody>
          <a:bodyPr>
            <a:normAutofit fontScale="90000"/>
          </a:bodyPr>
          <a:lstStyle/>
          <a:p>
            <a:r>
              <a:rPr lang="sk-SK" dirty="0"/>
              <a:t>Automatizovaná </a:t>
            </a:r>
            <a:br>
              <a:rPr lang="sk-SK" dirty="0"/>
            </a:br>
            <a:r>
              <a:rPr lang="sk-SK" dirty="0"/>
              <a:t>analýza experimentov </a:t>
            </a:r>
            <a:br>
              <a:rPr lang="sk-SK" dirty="0"/>
            </a:br>
            <a:r>
              <a:rPr lang="sk-SK" dirty="0"/>
              <a:t>röntgenového zobrazovania</a:t>
            </a:r>
            <a:br>
              <a:rPr lang="sk-SK" b="1" dirty="0">
                <a:effectLst/>
              </a:rPr>
            </a:b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D1197EE-225C-44D9-84AF-1022AE24C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02037"/>
            <a:ext cx="8791575" cy="2519063"/>
          </a:xfrm>
        </p:spPr>
        <p:txBody>
          <a:bodyPr/>
          <a:lstStyle/>
          <a:p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Autor:		Bc. Antónia Matisová</a:t>
            </a:r>
          </a:p>
          <a:p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Vedúci práce:	RNDr. Ondrej Krídlo, PhD.</a:t>
            </a:r>
          </a:p>
          <a:p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Konzultant:	RNDr. Stanislav Hrivňak</a:t>
            </a:r>
          </a:p>
          <a:p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Ústav informatiky</a:t>
            </a:r>
          </a:p>
        </p:txBody>
      </p:sp>
    </p:spTree>
    <p:extLst>
      <p:ext uri="{BB962C8B-B14F-4D97-AF65-F5344CB8AC3E}">
        <p14:creationId xmlns:p14="http://schemas.microsoft.com/office/powerpoint/2010/main" val="4191191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863F4-17D6-4484-A9F4-47B1C041F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Motivácia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88F941-5FDC-499E-AD32-74AC28393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6986588" cy="4190164"/>
          </a:xfrm>
        </p:spPr>
        <p:txBody>
          <a:bodyPr>
            <a:normAutofit/>
          </a:bodyPr>
          <a:lstStyle/>
          <a:p>
            <a:r>
              <a:rPr lang="sk-SK" sz="3200" dirty="0"/>
              <a:t>Katedra biofyziky</a:t>
            </a:r>
          </a:p>
          <a:p>
            <a:r>
              <a:rPr lang="sk-SK" sz="3200" dirty="0"/>
              <a:t>Štúdium molekúl DNA</a:t>
            </a:r>
          </a:p>
          <a:p>
            <a:r>
              <a:rPr lang="sk-SK" sz="3200" dirty="0"/>
              <a:t>Pulzy röntgenového lúča </a:t>
            </a:r>
          </a:p>
          <a:p>
            <a:r>
              <a:rPr lang="sk-SK" sz="3200" dirty="0"/>
              <a:t>Na detektore dostaneme difraktogram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C351D8C-168C-452F-9D44-78EAB47E7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474" y="153350"/>
            <a:ext cx="5358064" cy="3487904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93809DC1-7DF4-4485-AD9B-84357E189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071" y="2951747"/>
            <a:ext cx="3721467" cy="3721467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86E0B9B8-F47C-4EA5-B6E2-1DAD65B55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10365" r="80859" b="74284"/>
          <a:stretch/>
        </p:blipFill>
        <p:spPr>
          <a:xfrm>
            <a:off x="6657474" y="161233"/>
            <a:ext cx="583324" cy="535447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C9808974-193C-40D6-8CB4-A35CF1040B94}"/>
              </a:ext>
            </a:extLst>
          </p:cNvPr>
          <p:cNvSpPr txBox="1"/>
          <p:nvPr/>
        </p:nvSpPr>
        <p:spPr>
          <a:xfrm>
            <a:off x="6607317" y="3613600"/>
            <a:ext cx="168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 err="1"/>
              <a:t>Zdroj:</a:t>
            </a:r>
            <a:r>
              <a:rPr lang="sk-SK" sz="900" dirty="0" err="1">
                <a:hlinkClick r:id="rId5"/>
              </a:rPr>
              <a:t>https</a:t>
            </a:r>
            <a:r>
              <a:rPr lang="sk-SK" sz="900" dirty="0">
                <a:hlinkClick r:id="rId5"/>
              </a:rPr>
              <a:t>://www.nature.com/articles/s41467-018-04830-4</a:t>
            </a:r>
            <a:endParaRPr lang="sk-SK" sz="90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A3297548-A21B-474E-A9F9-7BDA37C82EED}"/>
              </a:ext>
            </a:extLst>
          </p:cNvPr>
          <p:cNvSpPr txBox="1"/>
          <p:nvPr/>
        </p:nvSpPr>
        <p:spPr>
          <a:xfrm>
            <a:off x="8195314" y="6656514"/>
            <a:ext cx="4063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/>
              <a:t>Zdroj: </a:t>
            </a:r>
            <a:r>
              <a:rPr lang="sk-SK" sz="900" dirty="0">
                <a:hlinkClick r:id="rId6"/>
              </a:rPr>
              <a:t>https://physikseminar.desy.de/zeuthen/colloquia_in_2017/may_10_2017/</a:t>
            </a:r>
            <a:endParaRPr lang="sk-SK" sz="900" dirty="0"/>
          </a:p>
        </p:txBody>
      </p:sp>
    </p:spTree>
    <p:extLst>
      <p:ext uri="{BB962C8B-B14F-4D97-AF65-F5344CB8AC3E}">
        <p14:creationId xmlns:p14="http://schemas.microsoft.com/office/powerpoint/2010/main" val="396070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863F4-17D6-4484-A9F4-47B1C041F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Definícia problému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88F941-5FDC-499E-AD32-74AC28393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4" y="2249487"/>
            <a:ext cx="5358064" cy="4190164"/>
          </a:xfrm>
        </p:spPr>
        <p:txBody>
          <a:bodyPr>
            <a:normAutofit/>
          </a:bodyPr>
          <a:lstStyle/>
          <a:p>
            <a:r>
              <a:rPr lang="sk-SK" sz="3200" dirty="0"/>
              <a:t>Rôzne typy molekúl DNA       v emulzii</a:t>
            </a:r>
          </a:p>
          <a:p>
            <a:r>
              <a:rPr lang="sk-SK" sz="3200" dirty="0"/>
              <a:t>Rôzne natočenie molekúl     </a:t>
            </a:r>
            <a:r>
              <a:rPr lang="sk-SK" sz="3200"/>
              <a:t>pri zásahu</a:t>
            </a:r>
          </a:p>
          <a:p>
            <a:r>
              <a:rPr lang="sk-SK" sz="3200"/>
              <a:t>Klasifikácia </a:t>
            </a:r>
            <a:r>
              <a:rPr lang="sk-SK" sz="3200" dirty="0"/>
              <a:t>difraktogramov</a:t>
            </a:r>
          </a:p>
          <a:p>
            <a:endParaRPr lang="sk-SK" sz="32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C351D8C-168C-452F-9D44-78EAB47E7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474" y="153350"/>
            <a:ext cx="5358064" cy="3487904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93809DC1-7DF4-4485-AD9B-84357E189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071" y="2951747"/>
            <a:ext cx="3721467" cy="3721467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86E0B9B8-F47C-4EA5-B6E2-1DAD65B55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10365" r="80859" b="74284"/>
          <a:stretch/>
        </p:blipFill>
        <p:spPr>
          <a:xfrm>
            <a:off x="6657474" y="161233"/>
            <a:ext cx="583324" cy="535447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C9808974-193C-40D6-8CB4-A35CF1040B94}"/>
              </a:ext>
            </a:extLst>
          </p:cNvPr>
          <p:cNvSpPr txBox="1"/>
          <p:nvPr/>
        </p:nvSpPr>
        <p:spPr>
          <a:xfrm>
            <a:off x="6607317" y="3613600"/>
            <a:ext cx="168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 err="1"/>
              <a:t>Zdroj:</a:t>
            </a:r>
            <a:r>
              <a:rPr lang="sk-SK" sz="900" dirty="0" err="1">
                <a:hlinkClick r:id="rId5"/>
              </a:rPr>
              <a:t>https</a:t>
            </a:r>
            <a:r>
              <a:rPr lang="sk-SK" sz="900" dirty="0">
                <a:hlinkClick r:id="rId5"/>
              </a:rPr>
              <a:t>://www.nature.com/articles/s41467-018-04830-4</a:t>
            </a:r>
            <a:endParaRPr lang="sk-SK" sz="90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A3297548-A21B-474E-A9F9-7BDA37C82EED}"/>
              </a:ext>
            </a:extLst>
          </p:cNvPr>
          <p:cNvSpPr txBox="1"/>
          <p:nvPr/>
        </p:nvSpPr>
        <p:spPr>
          <a:xfrm>
            <a:off x="8195314" y="6656514"/>
            <a:ext cx="4063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/>
              <a:t>Zdroj: </a:t>
            </a:r>
            <a:r>
              <a:rPr lang="sk-SK" sz="900" dirty="0">
                <a:hlinkClick r:id="rId6"/>
              </a:rPr>
              <a:t>https://physikseminar.desy.de/zeuthen/colloquia_in_2017/may_10_2017/</a:t>
            </a:r>
            <a:endParaRPr lang="sk-SK" sz="900" dirty="0"/>
          </a:p>
        </p:txBody>
      </p:sp>
    </p:spTree>
    <p:extLst>
      <p:ext uri="{BB962C8B-B14F-4D97-AF65-F5344CB8AC3E}">
        <p14:creationId xmlns:p14="http://schemas.microsoft.com/office/powerpoint/2010/main" val="2791131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863F4-17D6-4484-A9F4-47B1C041F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10657864" cy="1478570"/>
          </a:xfrm>
        </p:spPr>
        <p:txBody>
          <a:bodyPr/>
          <a:lstStyle/>
          <a:p>
            <a:r>
              <a:rPr lang="sk-SK" dirty="0"/>
              <a:t>Prehľad súčasného stavu v danej problematike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88F941-5FDC-499E-AD32-74AC28393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8468101" cy="4400695"/>
          </a:xfrm>
        </p:spPr>
        <p:txBody>
          <a:bodyPr>
            <a:normAutofit/>
          </a:bodyPr>
          <a:lstStyle/>
          <a:p>
            <a:r>
              <a:rPr lang="it-IT" sz="3200" dirty="0"/>
              <a:t>Zimmermann</a:t>
            </a:r>
            <a:r>
              <a:rPr lang="sk-SK" sz="3200" dirty="0"/>
              <a:t> a kol. </a:t>
            </a:r>
            <a:r>
              <a:rPr lang="en-US" sz="3200" dirty="0"/>
              <a:t>[</a:t>
            </a:r>
            <a:r>
              <a:rPr lang="sk-SK" sz="3200" dirty="0"/>
              <a:t>4</a:t>
            </a:r>
            <a:r>
              <a:rPr lang="en-US" sz="3200" dirty="0"/>
              <a:t>]</a:t>
            </a:r>
            <a:r>
              <a:rPr lang="sk-SK" sz="3200" dirty="0"/>
              <a:t>: </a:t>
            </a:r>
            <a:r>
              <a:rPr lang="sk-SK" sz="3200" dirty="0" err="1"/>
              <a:t>Deep</a:t>
            </a:r>
            <a:r>
              <a:rPr lang="sk-SK" sz="3200" dirty="0"/>
              <a:t> </a:t>
            </a:r>
            <a:r>
              <a:rPr lang="sk-SK" sz="3200" dirty="0" err="1"/>
              <a:t>neural</a:t>
            </a:r>
            <a:r>
              <a:rPr lang="sk-SK" sz="3200" dirty="0"/>
              <a:t> </a:t>
            </a:r>
            <a:r>
              <a:rPr lang="en-US" sz="3200" dirty="0"/>
              <a:t>networks for classifying complex features in </a:t>
            </a:r>
            <a:r>
              <a:rPr lang="en-US" sz="3200" dirty="0" err="1"/>
              <a:t>diraction</a:t>
            </a:r>
            <a:r>
              <a:rPr lang="en-US" sz="3200" dirty="0"/>
              <a:t> images.</a:t>
            </a:r>
            <a:endParaRPr lang="sk-SK" sz="3200" dirty="0"/>
          </a:p>
          <a:p>
            <a:pPr lvl="1"/>
            <a:r>
              <a:rPr lang="sk-SK" sz="2800" dirty="0" err="1"/>
              <a:t>Dataset</a:t>
            </a:r>
            <a:r>
              <a:rPr lang="sk-SK" sz="2800" dirty="0"/>
              <a:t> difraktogramov z nano kvapôčok hélia</a:t>
            </a:r>
          </a:p>
          <a:p>
            <a:pPr lvl="1"/>
            <a:r>
              <a:rPr lang="sk-SK" sz="2800" dirty="0"/>
              <a:t>Výber vhodnej hlbokej konvolučnej NN</a:t>
            </a:r>
          </a:p>
          <a:p>
            <a:pPr lvl="1"/>
            <a:r>
              <a:rPr lang="sk-SK" sz="2800" dirty="0"/>
              <a:t>Nová aktivačná funkcia</a:t>
            </a:r>
          </a:p>
          <a:p>
            <a:pPr lvl="1"/>
            <a:r>
              <a:rPr lang="sk-SK" sz="2800" dirty="0"/>
              <a:t>Vysporiadanie sa so šumom</a:t>
            </a:r>
          </a:p>
        </p:txBody>
      </p:sp>
      <p:pic>
        <p:nvPicPr>
          <p:cNvPr id="6" name="Obrázok 5" descr="Obrázok, na ktorom je svetlo, osvetlený, tmavé, premávka&#10;&#10;Automaticky generovaný popis">
            <a:extLst>
              <a:ext uri="{FF2B5EF4-FFF2-40B4-BE49-F238E27FC236}">
                <a16:creationId xmlns:a16="http://schemas.microsoft.com/office/drawing/2014/main" id="{01912AC9-EF38-43F5-B637-65076B73C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713" y="2341013"/>
            <a:ext cx="1870564" cy="186489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ECFD1F4B-21E3-43F4-9502-7760C45F0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617" y="4449833"/>
            <a:ext cx="1853660" cy="186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50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863F4-17D6-4484-A9F4-47B1C041F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083242" cy="1478570"/>
          </a:xfrm>
        </p:spPr>
        <p:txBody>
          <a:bodyPr/>
          <a:lstStyle/>
          <a:p>
            <a:r>
              <a:rPr lang="sk-SK" dirty="0"/>
              <a:t>postup riešenia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88F941-5FDC-499E-AD32-74AC28393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8318471" cy="4190164"/>
          </a:xfrm>
        </p:spPr>
        <p:txBody>
          <a:bodyPr>
            <a:normAutofit/>
          </a:bodyPr>
          <a:lstStyle/>
          <a:p>
            <a:r>
              <a:rPr lang="sk-SK" sz="3200" dirty="0"/>
              <a:t>Nagenerovať vzorové difraktogramy</a:t>
            </a:r>
          </a:p>
          <a:p>
            <a:pPr lvl="1"/>
            <a:r>
              <a:rPr lang="sk-SK" sz="2800" dirty="0"/>
              <a:t>Zoznam tried od katedry biofyziky na UPJŠ</a:t>
            </a:r>
          </a:p>
          <a:p>
            <a:pPr lvl="1"/>
            <a:r>
              <a:rPr lang="sk-SK" sz="2800" dirty="0"/>
              <a:t>Condor </a:t>
            </a:r>
            <a:r>
              <a:rPr lang="en-US" sz="2800" dirty="0"/>
              <a:t>[</a:t>
            </a:r>
            <a:r>
              <a:rPr lang="sk-SK" sz="2800" dirty="0"/>
              <a:t>5</a:t>
            </a:r>
            <a:r>
              <a:rPr lang="en-US" sz="2800" dirty="0"/>
              <a:t>]</a:t>
            </a:r>
            <a:endParaRPr lang="sk-SK" sz="2800" dirty="0"/>
          </a:p>
          <a:p>
            <a:r>
              <a:rPr lang="sk-SK" sz="3200" dirty="0"/>
              <a:t>Klasifikácia - konvolučná neurónová sieť</a:t>
            </a:r>
          </a:p>
          <a:p>
            <a:r>
              <a:rPr lang="sk-SK" sz="3200" dirty="0"/>
              <a:t>Natrénovanie na </a:t>
            </a:r>
            <a:r>
              <a:rPr lang="sk-SK" sz="3200" dirty="0" err="1"/>
              <a:t>datasete</a:t>
            </a:r>
            <a:r>
              <a:rPr lang="sk-SK" sz="3200" dirty="0"/>
              <a:t>, úprava parametrov</a:t>
            </a:r>
          </a:p>
          <a:p>
            <a:r>
              <a:rPr lang="sk-SK" sz="3200" dirty="0"/>
              <a:t>Vyhodnocovanie úspešnosti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58A1459-C1FA-41AC-90F4-092ECCE31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444" y="3435033"/>
            <a:ext cx="2727794" cy="2727794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994EF522-54FB-4FB4-987B-249147E2C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169" y="457780"/>
            <a:ext cx="2733069" cy="272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28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EEC7F1-B5DC-4392-BFC1-1D6763FC1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Literatúra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84948CC-BA04-4372-803C-7281CB3E4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30830"/>
            <a:ext cx="10223274" cy="481745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[</a:t>
            </a:r>
            <a:r>
              <a:rPr lang="sk-SK" dirty="0"/>
              <a:t>1</a:t>
            </a:r>
            <a:r>
              <a:rPr lang="en-US" dirty="0"/>
              <a:t>] Rawat, W., and Wang, Z.</a:t>
            </a:r>
            <a:r>
              <a:rPr lang="sk-SK" dirty="0"/>
              <a:t>:</a:t>
            </a:r>
            <a:r>
              <a:rPr lang="en-US" dirty="0"/>
              <a:t> Deep convolutional neural networks for image</a:t>
            </a:r>
            <a:r>
              <a:rPr lang="sk-SK" dirty="0"/>
              <a:t> </a:t>
            </a:r>
            <a:r>
              <a:rPr lang="sk-SK" dirty="0" err="1"/>
              <a:t>classification</a:t>
            </a:r>
            <a:r>
              <a:rPr lang="sk-SK" dirty="0"/>
              <a:t>: A </a:t>
            </a:r>
            <a:r>
              <a:rPr lang="sk-SK" dirty="0" err="1"/>
              <a:t>comprehensive</a:t>
            </a:r>
            <a:r>
              <a:rPr lang="sk-SK" dirty="0"/>
              <a:t> </a:t>
            </a:r>
            <a:r>
              <a:rPr lang="sk-SK" dirty="0" err="1"/>
              <a:t>review</a:t>
            </a:r>
            <a:r>
              <a:rPr lang="sk-SK" dirty="0"/>
              <a:t>. </a:t>
            </a:r>
            <a:r>
              <a:rPr lang="sk-SK" dirty="0" err="1"/>
              <a:t>Neural</a:t>
            </a:r>
            <a:r>
              <a:rPr lang="sk-SK" dirty="0"/>
              <a:t> </a:t>
            </a:r>
            <a:r>
              <a:rPr lang="sk-SK" dirty="0" err="1"/>
              <a:t>Computation</a:t>
            </a:r>
            <a:r>
              <a:rPr lang="sk-SK" dirty="0"/>
              <a:t> 29, 9 (September 2017), 2352-2449.                                                       </a:t>
            </a:r>
            <a:r>
              <a:rPr lang="sk-SK" dirty="0">
                <a:hlinkClick r:id="rId3"/>
              </a:rPr>
              <a:t>https://doi.org/10.1162/neco_a_00990</a:t>
            </a:r>
            <a:endParaRPr lang="sk-SK" dirty="0"/>
          </a:p>
          <a:p>
            <a:r>
              <a:rPr lang="en-US" dirty="0"/>
              <a:t>[</a:t>
            </a:r>
            <a:r>
              <a:rPr lang="sk-SK" dirty="0"/>
              <a:t>2</a:t>
            </a:r>
            <a:r>
              <a:rPr lang="en-US" dirty="0"/>
              <a:t>] Liu, W., Wang, Z., Liu, X., Zeng, N., Liu, Y., and </a:t>
            </a:r>
            <a:r>
              <a:rPr lang="en-US" dirty="0" err="1"/>
              <a:t>Alsaadi</a:t>
            </a:r>
            <a:r>
              <a:rPr lang="en-US" dirty="0"/>
              <a:t>, F. E.</a:t>
            </a:r>
            <a:r>
              <a:rPr lang="sk-SK" dirty="0"/>
              <a:t>:</a:t>
            </a:r>
            <a:r>
              <a:rPr lang="en-US" dirty="0"/>
              <a:t> A survey</a:t>
            </a:r>
            <a:r>
              <a:rPr lang="sk-SK" dirty="0"/>
              <a:t> </a:t>
            </a:r>
            <a:r>
              <a:rPr lang="en-US" dirty="0"/>
              <a:t>of deep neural network architectures and their applications. Neurocomputing 234</a:t>
            </a:r>
            <a:r>
              <a:rPr lang="sk-SK" dirty="0"/>
              <a:t> </a:t>
            </a:r>
            <a:r>
              <a:rPr lang="en-US" dirty="0"/>
              <a:t>(April 2017), 11</a:t>
            </a:r>
            <a:r>
              <a:rPr lang="sk-SK" dirty="0"/>
              <a:t>-</a:t>
            </a:r>
            <a:r>
              <a:rPr lang="en-US" dirty="0"/>
              <a:t>26.</a:t>
            </a:r>
            <a:r>
              <a:rPr lang="sk-SK" dirty="0"/>
              <a:t>                                </a:t>
            </a:r>
            <a:r>
              <a:rPr lang="en-US" dirty="0">
                <a:hlinkClick r:id="rId4"/>
              </a:rPr>
              <a:t>https://doi.org/10.1016/j.neucom.2016.12.038</a:t>
            </a:r>
            <a:endParaRPr lang="en-US" dirty="0"/>
          </a:p>
          <a:p>
            <a:r>
              <a:rPr lang="en-US" dirty="0"/>
              <a:t>[</a:t>
            </a:r>
            <a:r>
              <a:rPr lang="sk-SK" dirty="0"/>
              <a:t>3</a:t>
            </a:r>
            <a:r>
              <a:rPr lang="en-US" dirty="0"/>
              <a:t>]</a:t>
            </a:r>
            <a:r>
              <a:rPr lang="sk-SK" dirty="0"/>
              <a:t> </a:t>
            </a:r>
            <a:r>
              <a:rPr lang="en-US" dirty="0"/>
              <a:t>Sharma, N., Jain, V., and Mishra, A. An analysis of convolutional neural</a:t>
            </a:r>
            <a:r>
              <a:rPr lang="sk-SK" dirty="0"/>
              <a:t> </a:t>
            </a:r>
            <a:r>
              <a:rPr lang="en-US" dirty="0"/>
              <a:t>networks for image </a:t>
            </a:r>
            <a:r>
              <a:rPr lang="en-US" dirty="0" err="1"/>
              <a:t>classi</a:t>
            </a:r>
            <a:r>
              <a:rPr lang="sk-SK" dirty="0" err="1"/>
              <a:t>fi</a:t>
            </a:r>
            <a:r>
              <a:rPr lang="en-US" dirty="0"/>
              <a:t>cation. Procedia Computer Science 132 (2018), 377</a:t>
            </a:r>
            <a:r>
              <a:rPr lang="sk-SK" dirty="0"/>
              <a:t>-</a:t>
            </a:r>
            <a:r>
              <a:rPr lang="en-US" dirty="0"/>
              <a:t>384.</a:t>
            </a:r>
            <a:r>
              <a:rPr lang="sk-SK" dirty="0"/>
              <a:t>                                                            </a:t>
            </a:r>
            <a:r>
              <a:rPr lang="en-US" dirty="0">
                <a:hlinkClick r:id="rId5"/>
              </a:rPr>
              <a:t>https://doi.org/10.1016/j.procs.2018.05.198</a:t>
            </a:r>
            <a:endParaRPr lang="sk-SK" dirty="0"/>
          </a:p>
          <a:p>
            <a:r>
              <a:rPr lang="en-US" dirty="0"/>
              <a:t>[</a:t>
            </a:r>
            <a:r>
              <a:rPr lang="sk-SK" dirty="0"/>
              <a:t>4</a:t>
            </a:r>
            <a:r>
              <a:rPr lang="en-US" dirty="0"/>
              <a:t>] </a:t>
            </a:r>
            <a:r>
              <a:rPr lang="it-IT" dirty="0"/>
              <a:t>Zimmermann, J., Langbehn, B., Cucini, R., Fraia, M. D., Finetti, P., LaForge,</a:t>
            </a:r>
            <a:r>
              <a:rPr lang="sk-SK" dirty="0"/>
              <a:t> </a:t>
            </a:r>
            <a:r>
              <a:rPr lang="fi-FI" dirty="0"/>
              <a:t>A. C., Nishiyama, T., Ovcharenko, Y., Piseri, P., Plekan, O., Prince, K. C.,</a:t>
            </a:r>
            <a:r>
              <a:rPr lang="sk-SK" dirty="0"/>
              <a:t> </a:t>
            </a:r>
            <a:r>
              <a:rPr lang="sk-SK" dirty="0" err="1"/>
              <a:t>Stienkemeier</a:t>
            </a:r>
            <a:r>
              <a:rPr lang="sk-SK" dirty="0"/>
              <a:t>, F., </a:t>
            </a:r>
            <a:r>
              <a:rPr lang="sk-SK" dirty="0" err="1"/>
              <a:t>Ueda</a:t>
            </a:r>
            <a:r>
              <a:rPr lang="sk-SK" dirty="0"/>
              <a:t>, K., </a:t>
            </a:r>
            <a:r>
              <a:rPr lang="sk-SK" dirty="0" err="1"/>
              <a:t>Callegari</a:t>
            </a:r>
            <a:r>
              <a:rPr lang="sk-SK" dirty="0"/>
              <a:t>, C., </a:t>
            </a:r>
            <a:r>
              <a:rPr lang="sk-SK" sz="2500" dirty="0" err="1"/>
              <a:t>Möll</a:t>
            </a:r>
            <a:r>
              <a:rPr lang="sk-SK" dirty="0" err="1"/>
              <a:t>er</a:t>
            </a:r>
            <a:r>
              <a:rPr lang="sk-SK" dirty="0"/>
              <a:t>, T., and et al., D. R.: </a:t>
            </a:r>
            <a:r>
              <a:rPr lang="sk-SK" dirty="0" err="1"/>
              <a:t>Deep</a:t>
            </a:r>
            <a:r>
              <a:rPr lang="sk-SK" dirty="0"/>
              <a:t> </a:t>
            </a:r>
            <a:r>
              <a:rPr lang="sk-SK" dirty="0" err="1"/>
              <a:t>neural</a:t>
            </a:r>
            <a:r>
              <a:rPr lang="sk-SK" dirty="0"/>
              <a:t> </a:t>
            </a:r>
            <a:r>
              <a:rPr lang="en-US" dirty="0"/>
              <a:t>networks for classifying complex features in </a:t>
            </a:r>
            <a:r>
              <a:rPr lang="en-US" dirty="0" err="1"/>
              <a:t>diraction</a:t>
            </a:r>
            <a:r>
              <a:rPr lang="en-US" dirty="0"/>
              <a:t> images. (March 2019)</a:t>
            </a:r>
            <a:r>
              <a:rPr lang="sk-SK" dirty="0"/>
              <a:t>                                                                        </a:t>
            </a:r>
            <a:r>
              <a:rPr lang="sk-SK" dirty="0">
                <a:hlinkClick r:id="rId6"/>
              </a:rPr>
              <a:t>https://arxiv.org/abs/1903.02779</a:t>
            </a:r>
            <a:endParaRPr lang="sk-SK" dirty="0"/>
          </a:p>
          <a:p>
            <a:r>
              <a:rPr lang="en-US" dirty="0"/>
              <a:t>[</a:t>
            </a:r>
            <a:r>
              <a:rPr lang="sk-SK" dirty="0"/>
              <a:t>5</a:t>
            </a:r>
            <a:r>
              <a:rPr lang="en-US" dirty="0"/>
              <a:t>] </a:t>
            </a:r>
            <a:r>
              <a:rPr lang="sk-SK" dirty="0" err="1"/>
              <a:t>Hantke</a:t>
            </a:r>
            <a:r>
              <a:rPr lang="sk-SK" dirty="0"/>
              <a:t>, </a:t>
            </a:r>
            <a:r>
              <a:rPr lang="sk-SK" dirty="0" err="1"/>
              <a:t>Ekeberg</a:t>
            </a:r>
            <a:r>
              <a:rPr lang="sk-SK" dirty="0"/>
              <a:t> and </a:t>
            </a:r>
            <a:r>
              <a:rPr lang="sk-SK" dirty="0" err="1"/>
              <a:t>Maia</a:t>
            </a:r>
            <a:r>
              <a:rPr lang="sk-SK" dirty="0"/>
              <a:t>: </a:t>
            </a:r>
            <a:r>
              <a:rPr lang="en-US" dirty="0"/>
              <a:t>Condor: a simulation tool for flash X-ray imaging</a:t>
            </a:r>
            <a:r>
              <a:rPr lang="sk-SK" dirty="0"/>
              <a:t>. </a:t>
            </a:r>
            <a:r>
              <a:rPr lang="it-IT" dirty="0"/>
              <a:t>J. Appl. Cryst. (2016). 49, 1356</a:t>
            </a:r>
            <a:r>
              <a:rPr lang="sk-SK" dirty="0"/>
              <a:t>-</a:t>
            </a:r>
            <a:r>
              <a:rPr lang="it-IT" dirty="0"/>
              <a:t>1362.</a:t>
            </a:r>
            <a:r>
              <a:rPr lang="sk-SK" dirty="0"/>
              <a:t>                                                                                         </a:t>
            </a:r>
            <a:r>
              <a:rPr lang="sk-SK" dirty="0">
                <a:hlinkClick r:id="rId7"/>
              </a:rPr>
              <a:t>https://doi.org/10.1107/S1600576716009213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1675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7D55E8FB-D025-42BF-BE12-1D1DF4FCC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009773"/>
          </a:xfrm>
        </p:spPr>
        <p:txBody>
          <a:bodyPr>
            <a:normAutofit/>
          </a:bodyPr>
          <a:lstStyle/>
          <a:p>
            <a:pPr algn="ctr"/>
            <a:r>
              <a:rPr lang="sk-SK" sz="6600" dirty="0"/>
              <a:t>Ďakujem Za pozornosť</a:t>
            </a:r>
          </a:p>
        </p:txBody>
      </p:sp>
      <p:sp>
        <p:nvSpPr>
          <p:cNvPr id="9" name="Zástupný objekt pre text 8">
            <a:extLst>
              <a:ext uri="{FF2B5EF4-FFF2-40B4-BE49-F238E27FC236}">
                <a16:creationId xmlns:a16="http://schemas.microsoft.com/office/drawing/2014/main" id="{1D126313-9127-4ECB-B7AB-A5EFFE803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09142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Vlastné 11">
      <a:dk1>
        <a:sysClr val="windowText" lastClr="000000"/>
      </a:dk1>
      <a:lt1>
        <a:srgbClr val="000000"/>
      </a:lt1>
      <a:dk2>
        <a:srgbClr val="00B050"/>
      </a:dk2>
      <a:lt2>
        <a:srgbClr val="FFFF00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005827"/>
      </a:hlink>
      <a:folHlink>
        <a:srgbClr val="00843B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1335</TotalTime>
  <Words>493</Words>
  <Application>Microsoft Office PowerPoint</Application>
  <PresentationFormat>Širokouhlá</PresentationFormat>
  <Paragraphs>44</Paragraphs>
  <Slides>7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Calibri</vt:lpstr>
      <vt:lpstr>Tw Cen MT</vt:lpstr>
      <vt:lpstr>Obvod</vt:lpstr>
      <vt:lpstr>Automatizovaná  analýza experimentov  röntgenového zobrazovania </vt:lpstr>
      <vt:lpstr>Motivácia</vt:lpstr>
      <vt:lpstr>Definícia problému</vt:lpstr>
      <vt:lpstr>Prehľad súčasného stavu v danej problematike</vt:lpstr>
      <vt:lpstr>postup riešenia</vt:lpstr>
      <vt:lpstr>Literatúra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Antónia Matisová</dc:creator>
  <cp:lastModifiedBy>Antónia Matisová</cp:lastModifiedBy>
  <cp:revision>105</cp:revision>
  <dcterms:created xsi:type="dcterms:W3CDTF">2018-11-12T13:25:13Z</dcterms:created>
  <dcterms:modified xsi:type="dcterms:W3CDTF">2019-05-15T09:51:28Z</dcterms:modified>
</cp:coreProperties>
</file>