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7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82" autoAdjust="0"/>
    <p:restoredTop sz="73559" autoAdjust="0"/>
  </p:normalViewPr>
  <p:slideViewPr>
    <p:cSldViewPr snapToGrid="0">
      <p:cViewPr varScale="1">
        <p:scale>
          <a:sx n="63" d="100"/>
          <a:sy n="63" d="100"/>
        </p:scale>
        <p:origin x="114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171FE-C51C-4574-AEE1-B87A9D279AFF}" type="datetimeFigureOut">
              <a:rPr lang="sk-SK" smtClean="0"/>
              <a:t>17.11.2018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6A1C9-7E2C-45D1-B336-7E390370C83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3243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76A1C9-7E2C-45D1-B336-7E390370C837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1538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76A1C9-7E2C-45D1-B336-7E390370C837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9728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76A1C9-7E2C-45D1-B336-7E390370C837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4314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76A1C9-7E2C-45D1-B336-7E390370C837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4870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D23E942-68DC-4EAE-87E8-96E0988A4683}" type="datetimeFigureOut">
              <a:rPr lang="sk-SK" smtClean="0"/>
              <a:t>17.11.2018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DD4D5AD-44ED-47AB-A966-72E723FB8E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4019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E942-68DC-4EAE-87E8-96E0988A4683}" type="datetimeFigureOut">
              <a:rPr lang="sk-SK" smtClean="0"/>
              <a:t>17.11.2018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D5AD-44ED-47AB-A966-72E723FB8E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846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E942-68DC-4EAE-87E8-96E0988A4683}" type="datetimeFigureOut">
              <a:rPr lang="sk-SK" smtClean="0"/>
              <a:t>17.11.2018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D5AD-44ED-47AB-A966-72E723FB8E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76638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E942-68DC-4EAE-87E8-96E0988A4683}" type="datetimeFigureOut">
              <a:rPr lang="sk-SK" smtClean="0"/>
              <a:t>17.11.2018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D5AD-44ED-47AB-A966-72E723FB8EDE}" type="slidenum">
              <a:rPr lang="sk-SK" smtClean="0"/>
              <a:t>‹#›</a:t>
            </a:fld>
            <a:endParaRPr lang="sk-SK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6732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E942-68DC-4EAE-87E8-96E0988A4683}" type="datetimeFigureOut">
              <a:rPr lang="sk-SK" smtClean="0"/>
              <a:t>17.11.2018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D5AD-44ED-47AB-A966-72E723FB8E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1624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E942-68DC-4EAE-87E8-96E0988A4683}" type="datetimeFigureOut">
              <a:rPr lang="sk-SK" smtClean="0"/>
              <a:t>17.11.2018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D5AD-44ED-47AB-A966-72E723FB8E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9783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E942-68DC-4EAE-87E8-96E0988A4683}" type="datetimeFigureOut">
              <a:rPr lang="sk-SK" smtClean="0"/>
              <a:t>17.11.2018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D5AD-44ED-47AB-A966-72E723FB8E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9728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E942-68DC-4EAE-87E8-96E0988A4683}" type="datetimeFigureOut">
              <a:rPr lang="sk-SK" smtClean="0"/>
              <a:t>17.11.2018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D5AD-44ED-47AB-A966-72E723FB8E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24533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E942-68DC-4EAE-87E8-96E0988A4683}" type="datetimeFigureOut">
              <a:rPr lang="sk-SK" smtClean="0"/>
              <a:t>17.11.2018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D5AD-44ED-47AB-A966-72E723FB8E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871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E942-68DC-4EAE-87E8-96E0988A4683}" type="datetimeFigureOut">
              <a:rPr lang="sk-SK" smtClean="0"/>
              <a:t>17.11.2018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D5AD-44ED-47AB-A966-72E723FB8E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3465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E942-68DC-4EAE-87E8-96E0988A4683}" type="datetimeFigureOut">
              <a:rPr lang="sk-SK" smtClean="0"/>
              <a:t>17.11.2018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D5AD-44ED-47AB-A966-72E723FB8E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0440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E942-68DC-4EAE-87E8-96E0988A4683}" type="datetimeFigureOut">
              <a:rPr lang="sk-SK" smtClean="0"/>
              <a:t>17.11.2018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D5AD-44ED-47AB-A966-72E723FB8E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4152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E942-68DC-4EAE-87E8-96E0988A4683}" type="datetimeFigureOut">
              <a:rPr lang="sk-SK" smtClean="0"/>
              <a:t>17.11.2018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D5AD-44ED-47AB-A966-72E723FB8E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23576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E942-68DC-4EAE-87E8-96E0988A4683}" type="datetimeFigureOut">
              <a:rPr lang="sk-SK" smtClean="0"/>
              <a:t>17.11.2018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D5AD-44ED-47AB-A966-72E723FB8E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93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E942-68DC-4EAE-87E8-96E0988A4683}" type="datetimeFigureOut">
              <a:rPr lang="sk-SK" smtClean="0"/>
              <a:t>17.11.2018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D5AD-44ED-47AB-A966-72E723FB8E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86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E942-68DC-4EAE-87E8-96E0988A4683}" type="datetimeFigureOut">
              <a:rPr lang="sk-SK" smtClean="0"/>
              <a:t>17.11.2018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D5AD-44ED-47AB-A966-72E723FB8E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70998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E942-68DC-4EAE-87E8-96E0988A4683}" type="datetimeFigureOut">
              <a:rPr lang="sk-SK" smtClean="0"/>
              <a:t>17.11.2018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D5AD-44ED-47AB-A966-72E723FB8E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456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3E942-68DC-4EAE-87E8-96E0988A4683}" type="datetimeFigureOut">
              <a:rPr lang="sk-SK" smtClean="0"/>
              <a:t>17.11.2018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4D5AD-44ED-47AB-A966-72E723FB8E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61000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28" r:id="rId1"/>
    <p:sldLayoutId id="2147484129" r:id="rId2"/>
    <p:sldLayoutId id="214748413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  <p:sldLayoutId id="2147484138" r:id="rId11"/>
    <p:sldLayoutId id="2147484139" r:id="rId12"/>
    <p:sldLayoutId id="2147484140" r:id="rId13"/>
    <p:sldLayoutId id="2147484141" r:id="rId14"/>
    <p:sldLayoutId id="2147484142" r:id="rId15"/>
    <p:sldLayoutId id="2147484143" r:id="rId16"/>
    <p:sldLayoutId id="214748414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hysikseminar.desy.de/zeuthen/colloquia_in_2017/may_10_2017/" TargetMode="External"/><Relationship Id="rId5" Type="http://schemas.openxmlformats.org/officeDocument/2006/relationships/hyperlink" Target="https://www.nature.com/articles/s41467-018-04830-4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yasdi.com/blog/artificial-intelligence/using-topological-data-analysis-understand-behavior-convolutional-neural-network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62/neco_a_0099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1016/j.procs.2018.05.198" TargetMode="External"/><Relationship Id="rId4" Type="http://schemas.openxmlformats.org/officeDocument/2006/relationships/hyperlink" Target="https://doi.org/10.1016/j.neucom.2016.12.038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06253-C186-4986-9F0C-F9FA3ED963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Využitie metód strojového učenia na automatizovanú analýzu experimentov röntgenovského zobrazovania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D1197EE-225C-44D9-84AF-1022AE24C0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3602037"/>
            <a:ext cx="8791575" cy="2519063"/>
          </a:xfrm>
        </p:spPr>
        <p:txBody>
          <a:bodyPr/>
          <a:lstStyle/>
          <a:p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Autor:		Bc. Antónia Matisová</a:t>
            </a:r>
          </a:p>
          <a:p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Vedúci práce:	RNDr. Ondrej Krídlo, PhD.</a:t>
            </a:r>
          </a:p>
          <a:p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Konzultant:	RNDr. Stanislav Hrivňak</a:t>
            </a:r>
          </a:p>
          <a:p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Ústav informatiky</a:t>
            </a:r>
          </a:p>
        </p:txBody>
      </p:sp>
    </p:spTree>
    <p:extLst>
      <p:ext uri="{BB962C8B-B14F-4D97-AF65-F5344CB8AC3E}">
        <p14:creationId xmlns:p14="http://schemas.microsoft.com/office/powerpoint/2010/main" val="4191191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8863F4-17D6-4484-A9F4-47B1C041F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Motivácia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088F941-5FDC-499E-AD32-74AC28393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249487"/>
            <a:ext cx="6986588" cy="4190164"/>
          </a:xfrm>
        </p:spPr>
        <p:txBody>
          <a:bodyPr/>
          <a:lstStyle/>
          <a:p>
            <a:r>
              <a:rPr lang="sk-SK" dirty="0"/>
              <a:t>Katedra biofyziky</a:t>
            </a:r>
          </a:p>
          <a:p>
            <a:r>
              <a:rPr lang="sk-SK" dirty="0"/>
              <a:t>Štúdium molekúl DNA</a:t>
            </a:r>
          </a:p>
          <a:p>
            <a:r>
              <a:rPr lang="sk-SK" dirty="0"/>
              <a:t>Pulzy röntgenového lúča </a:t>
            </a:r>
          </a:p>
          <a:p>
            <a:r>
              <a:rPr lang="sk-SK" dirty="0"/>
              <a:t>Na detektore dostaneme difraktogram</a:t>
            </a:r>
          </a:p>
          <a:p>
            <a:r>
              <a:rPr lang="sk-SK" dirty="0"/>
              <a:t>Potreba automaticky roztriediť tieto „obrázky“ na tie čo predstavujú dobrý zásah a tie čo sa nepodarili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0C351D8C-168C-452F-9D44-78EAB47E73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474" y="153350"/>
            <a:ext cx="5358064" cy="3487904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93809DC1-7DF4-4485-AD9B-84357E1896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071" y="2951747"/>
            <a:ext cx="3721467" cy="3721467"/>
          </a:xfrm>
          <a:prstGeom prst="rect">
            <a:avLst/>
          </a:prstGeom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86E0B9B8-F47C-4EA5-B6E2-1DAD65B5598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" t="10365" r="80859" b="74284"/>
          <a:stretch/>
        </p:blipFill>
        <p:spPr>
          <a:xfrm>
            <a:off x="6657474" y="161233"/>
            <a:ext cx="583324" cy="535447"/>
          </a:xfrm>
          <a:prstGeom prst="rect">
            <a:avLst/>
          </a:prstGeom>
        </p:spPr>
      </p:pic>
      <p:sp>
        <p:nvSpPr>
          <p:cNvPr id="4" name="BlokTextu 3">
            <a:extLst>
              <a:ext uri="{FF2B5EF4-FFF2-40B4-BE49-F238E27FC236}">
                <a16:creationId xmlns:a16="http://schemas.microsoft.com/office/drawing/2014/main" id="{C9808974-193C-40D6-8CB4-A35CF1040B94}"/>
              </a:ext>
            </a:extLst>
          </p:cNvPr>
          <p:cNvSpPr txBox="1"/>
          <p:nvPr/>
        </p:nvSpPr>
        <p:spPr>
          <a:xfrm>
            <a:off x="6607317" y="3613600"/>
            <a:ext cx="1686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00" dirty="0" err="1"/>
              <a:t>Zdroj:</a:t>
            </a:r>
            <a:r>
              <a:rPr lang="sk-SK" sz="900" dirty="0" err="1">
                <a:hlinkClick r:id="rId5"/>
              </a:rPr>
              <a:t>https</a:t>
            </a:r>
            <a:r>
              <a:rPr lang="sk-SK" sz="900" dirty="0">
                <a:hlinkClick r:id="rId5"/>
              </a:rPr>
              <a:t>://www.nature.com/articles/s41467-018-04830-4</a:t>
            </a:r>
            <a:endParaRPr lang="sk-SK" sz="900" dirty="0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A3297548-A21B-474E-A9F9-7BDA37C82EED}"/>
              </a:ext>
            </a:extLst>
          </p:cNvPr>
          <p:cNvSpPr txBox="1"/>
          <p:nvPr/>
        </p:nvSpPr>
        <p:spPr>
          <a:xfrm>
            <a:off x="8195314" y="6656514"/>
            <a:ext cx="40639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00" dirty="0"/>
              <a:t>Zdroj: </a:t>
            </a:r>
            <a:r>
              <a:rPr lang="sk-SK" sz="900" dirty="0">
                <a:hlinkClick r:id="rId6"/>
              </a:rPr>
              <a:t>https://physikseminar.desy.de/zeuthen/colloquia_in_2017/may_10_2017/</a:t>
            </a:r>
            <a:endParaRPr lang="sk-SK" sz="900" dirty="0"/>
          </a:p>
        </p:txBody>
      </p:sp>
    </p:spTree>
    <p:extLst>
      <p:ext uri="{BB962C8B-B14F-4D97-AF65-F5344CB8AC3E}">
        <p14:creationId xmlns:p14="http://schemas.microsoft.com/office/powerpoint/2010/main" val="3960706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B3E419-0F79-4BD1-B4EE-94F74CEEB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Ciele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59C1BDA-B082-4EA5-8591-5700359F1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249487"/>
            <a:ext cx="10051520" cy="4387982"/>
          </a:xfrm>
        </p:spPr>
        <p:txBody>
          <a:bodyPr>
            <a:normAutofit fontScale="85000" lnSpcReduction="10000"/>
          </a:bodyPr>
          <a:lstStyle/>
          <a:p>
            <a:r>
              <a:rPr lang="sk-SK" dirty="0"/>
              <a:t>Pomocou programového balíka condor (v jazyku Python) vytvoriť program na simuláciu výsledkov experimentu röntgenovského zobrazovania rôznych priestorových konformácií molekuly DNA. Je treba zahrnúť aj rôzne zdroje šumu.</a:t>
            </a:r>
          </a:p>
          <a:p>
            <a:r>
              <a:rPr lang="sk-SK" dirty="0"/>
              <a:t>Následne pomocou tohto programu vytvoriť reprezentatívny dataset párov typu difraktogram (výsledok experimentu), ktorý predstavuje náš vstup a informácie či tento difraktogram bol vytvorený z molekuly DNA (výstup). </a:t>
            </a:r>
          </a:p>
          <a:p>
            <a:r>
              <a:rPr lang="sk-SK" dirty="0"/>
              <a:t>Navrhnúť a implementovať metódu strojového alebo hĺbkového učenia, ktorá by riešila nasledovnú klasifikačnú úlohu - je daný výstup experimentu (obrázok) a úlohou je určiť ci tento signál zodpovedá vzorke molekuly DNA (binárna klasifikácia).</a:t>
            </a:r>
          </a:p>
          <a:p>
            <a:r>
              <a:rPr lang="sk-SK" dirty="0"/>
              <a:t>Po natrénovaní modelu, navrhnúť a implementovať vhodnú metriku na testovanie úspešnosti nášho modelu. Tiež zhodnotiť limity použiteľnosti a možnosti použiteľnosti v praxi.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AE38089D-BB15-4FEE-BE6D-145E27693C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690" y="122937"/>
            <a:ext cx="6953593" cy="1974151"/>
          </a:xfrm>
          <a:prstGeom prst="rect">
            <a:avLst/>
          </a:prstGeom>
        </p:spPr>
      </p:pic>
      <p:sp>
        <p:nvSpPr>
          <p:cNvPr id="5" name="BlokTextu 4">
            <a:extLst>
              <a:ext uri="{FF2B5EF4-FFF2-40B4-BE49-F238E27FC236}">
                <a16:creationId xmlns:a16="http://schemas.microsoft.com/office/drawing/2014/main" id="{EB335A53-2FDE-4D71-A25C-9AC2CEB5D238}"/>
              </a:ext>
            </a:extLst>
          </p:cNvPr>
          <p:cNvSpPr txBox="1"/>
          <p:nvPr/>
        </p:nvSpPr>
        <p:spPr>
          <a:xfrm>
            <a:off x="5117690" y="2097088"/>
            <a:ext cx="68389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00" dirty="0"/>
              <a:t>Zdroj: </a:t>
            </a:r>
            <a:r>
              <a:rPr lang="sk-SK" sz="900" dirty="0">
                <a:hlinkClick r:id="rId4"/>
              </a:rPr>
              <a:t>https://www.ayasdi.com/blog/artificial-intelligence/using-topological-data-analysis-understand-behavior-convolutional-neural-networks/</a:t>
            </a:r>
            <a:endParaRPr lang="sk-SK" sz="900" dirty="0"/>
          </a:p>
        </p:txBody>
      </p:sp>
    </p:spTree>
    <p:extLst>
      <p:ext uri="{BB962C8B-B14F-4D97-AF65-F5344CB8AC3E}">
        <p14:creationId xmlns:p14="http://schemas.microsoft.com/office/powerpoint/2010/main" val="1579967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EEC7F1-B5DC-4392-BFC1-1D6763FC1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Literatúra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84948CC-BA04-4372-803C-7281CB3E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29879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[1] Rawat, W., and Wang, Z.</a:t>
            </a:r>
            <a:r>
              <a:rPr lang="sk-SK" dirty="0"/>
              <a:t>:</a:t>
            </a:r>
            <a:r>
              <a:rPr lang="en-US" dirty="0"/>
              <a:t> Deep convolutional neural networks for image</a:t>
            </a:r>
            <a:r>
              <a:rPr lang="sk-SK" dirty="0"/>
              <a:t> </a:t>
            </a:r>
            <a:r>
              <a:rPr lang="sk-SK" dirty="0" err="1"/>
              <a:t>classification</a:t>
            </a:r>
            <a:r>
              <a:rPr lang="sk-SK" dirty="0"/>
              <a:t>: A </a:t>
            </a:r>
            <a:r>
              <a:rPr lang="sk-SK" dirty="0" err="1"/>
              <a:t>comprehensive</a:t>
            </a:r>
            <a:r>
              <a:rPr lang="sk-SK" dirty="0"/>
              <a:t> </a:t>
            </a:r>
            <a:r>
              <a:rPr lang="sk-SK" dirty="0" err="1"/>
              <a:t>review</a:t>
            </a:r>
            <a:r>
              <a:rPr lang="sk-SK" dirty="0"/>
              <a:t>. </a:t>
            </a:r>
            <a:r>
              <a:rPr lang="sk-SK" dirty="0" err="1"/>
              <a:t>Neural</a:t>
            </a:r>
            <a:r>
              <a:rPr lang="sk-SK" dirty="0"/>
              <a:t> </a:t>
            </a:r>
            <a:r>
              <a:rPr lang="sk-SK" dirty="0" err="1"/>
              <a:t>Computation</a:t>
            </a:r>
            <a:r>
              <a:rPr lang="sk-SK" dirty="0"/>
              <a:t> 29, 9 (September 2017), 2352-2449.                                                       </a:t>
            </a:r>
            <a:r>
              <a:rPr lang="sk-SK" dirty="0">
                <a:hlinkClick r:id="rId3"/>
              </a:rPr>
              <a:t>https://doi.org/10.1162/neco_a_00990</a:t>
            </a:r>
            <a:endParaRPr lang="sk-SK" dirty="0"/>
          </a:p>
          <a:p>
            <a:r>
              <a:rPr lang="en-US" dirty="0"/>
              <a:t>[2] Liu, W., Wang, Z., Liu, X., Zeng, N., Liu, Y., and </a:t>
            </a:r>
            <a:r>
              <a:rPr lang="en-US" dirty="0" err="1"/>
              <a:t>Alsaadi</a:t>
            </a:r>
            <a:r>
              <a:rPr lang="en-US" dirty="0"/>
              <a:t>, F. E.</a:t>
            </a:r>
            <a:r>
              <a:rPr lang="sk-SK" dirty="0"/>
              <a:t>:</a:t>
            </a:r>
            <a:r>
              <a:rPr lang="en-US" dirty="0"/>
              <a:t> A survey</a:t>
            </a:r>
            <a:r>
              <a:rPr lang="sk-SK" dirty="0"/>
              <a:t> </a:t>
            </a:r>
            <a:r>
              <a:rPr lang="en-US" dirty="0"/>
              <a:t>of deep neural network architectures and their applications. Neurocomputing 234</a:t>
            </a:r>
            <a:r>
              <a:rPr lang="sk-SK" dirty="0"/>
              <a:t> </a:t>
            </a:r>
            <a:r>
              <a:rPr lang="en-US" dirty="0"/>
              <a:t>(April 2017), 11</a:t>
            </a:r>
            <a:r>
              <a:rPr lang="sk-SK" dirty="0"/>
              <a:t>-</a:t>
            </a:r>
            <a:r>
              <a:rPr lang="en-US" dirty="0"/>
              <a:t>26.</a:t>
            </a:r>
            <a:r>
              <a:rPr lang="sk-SK" dirty="0"/>
              <a:t>                                </a:t>
            </a:r>
            <a:r>
              <a:rPr lang="en-US" dirty="0">
                <a:hlinkClick r:id="rId4"/>
              </a:rPr>
              <a:t>https://doi.org/10.1016/j.neucom.2016.12.038</a:t>
            </a:r>
            <a:endParaRPr lang="en-US" dirty="0"/>
          </a:p>
          <a:p>
            <a:r>
              <a:rPr lang="en-US" dirty="0"/>
              <a:t>[3]</a:t>
            </a:r>
            <a:r>
              <a:rPr lang="sk-SK" dirty="0"/>
              <a:t> </a:t>
            </a:r>
            <a:r>
              <a:rPr lang="en-US" dirty="0"/>
              <a:t>Sharma, N., Jain, V., and Mishra, A. An analysis of convolutional neural</a:t>
            </a:r>
            <a:r>
              <a:rPr lang="sk-SK" dirty="0"/>
              <a:t> </a:t>
            </a:r>
            <a:r>
              <a:rPr lang="en-US" dirty="0"/>
              <a:t>networks for image </a:t>
            </a:r>
            <a:r>
              <a:rPr lang="en-US" dirty="0" err="1"/>
              <a:t>classi</a:t>
            </a:r>
            <a:r>
              <a:rPr lang="sk-SK" dirty="0" err="1"/>
              <a:t>fi</a:t>
            </a:r>
            <a:r>
              <a:rPr lang="en-US" dirty="0"/>
              <a:t>cation. Procedia Computer Science 132 (2018), 377</a:t>
            </a:r>
            <a:r>
              <a:rPr lang="sk-SK" dirty="0"/>
              <a:t>-</a:t>
            </a:r>
            <a:r>
              <a:rPr lang="en-US" dirty="0"/>
              <a:t>384.</a:t>
            </a:r>
            <a:r>
              <a:rPr lang="sk-SK" dirty="0"/>
              <a:t>                   </a:t>
            </a:r>
            <a:r>
              <a:rPr lang="en-US" dirty="0">
                <a:hlinkClick r:id="rId5"/>
              </a:rPr>
              <a:t>https://doi.org/10.1016/j.procs.2018.05.198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16752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7D55E8FB-D025-42BF-BE12-1D1DF4FCC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009773"/>
          </a:xfrm>
        </p:spPr>
        <p:txBody>
          <a:bodyPr>
            <a:normAutofit/>
          </a:bodyPr>
          <a:lstStyle/>
          <a:p>
            <a:pPr algn="ctr"/>
            <a:r>
              <a:rPr lang="sk-SK" sz="6600" dirty="0"/>
              <a:t>Ďakujem Za pozornosť</a:t>
            </a:r>
          </a:p>
        </p:txBody>
      </p:sp>
      <p:sp>
        <p:nvSpPr>
          <p:cNvPr id="9" name="Zástupný objekt pre text 8">
            <a:extLst>
              <a:ext uri="{FF2B5EF4-FFF2-40B4-BE49-F238E27FC236}">
                <a16:creationId xmlns:a16="http://schemas.microsoft.com/office/drawing/2014/main" id="{1D126313-9127-4ECB-B7AB-A5EFFE803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09142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Vlastné 11">
      <a:dk1>
        <a:sysClr val="windowText" lastClr="000000"/>
      </a:dk1>
      <a:lt1>
        <a:srgbClr val="000000"/>
      </a:lt1>
      <a:dk2>
        <a:srgbClr val="00B050"/>
      </a:dk2>
      <a:lt2>
        <a:srgbClr val="FFFF00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005827"/>
      </a:hlink>
      <a:folHlink>
        <a:srgbClr val="00843B"/>
      </a:folHlink>
    </a:clrScheme>
    <a:fontScheme name="Obvod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vo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780</TotalTime>
  <Words>394</Words>
  <Application>Microsoft Office PowerPoint</Application>
  <PresentationFormat>Širokouhlá</PresentationFormat>
  <Paragraphs>28</Paragraphs>
  <Slides>5</Slides>
  <Notes>4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Tw Cen MT</vt:lpstr>
      <vt:lpstr>Obvod</vt:lpstr>
      <vt:lpstr>Využitie metód strojového učenia na automatizovanú analýzu experimentov röntgenovského zobrazovania</vt:lpstr>
      <vt:lpstr>Motivácia</vt:lpstr>
      <vt:lpstr>Ciele</vt:lpstr>
      <vt:lpstr>Literatúra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Antónia Matisová</dc:creator>
  <cp:lastModifiedBy>Antónia Matisová</cp:lastModifiedBy>
  <cp:revision>46</cp:revision>
  <dcterms:created xsi:type="dcterms:W3CDTF">2018-11-12T13:25:13Z</dcterms:created>
  <dcterms:modified xsi:type="dcterms:W3CDTF">2018-11-17T19:34:08Z</dcterms:modified>
</cp:coreProperties>
</file>