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6" r:id="rId6"/>
    <p:sldId id="267" r:id="rId7"/>
    <p:sldId id="262" r:id="rId8"/>
    <p:sldId id="270" r:id="rId9"/>
    <p:sldId id="271" r:id="rId10"/>
    <p:sldId id="268" r:id="rId11"/>
    <p:sldId id="272" r:id="rId12"/>
    <p:sldId id="273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57980" autoAdjust="0"/>
  </p:normalViewPr>
  <p:slideViewPr>
    <p:cSldViewPr snapToGrid="0">
      <p:cViewPr varScale="1">
        <p:scale>
          <a:sx n="50" d="100"/>
          <a:sy n="50" d="100"/>
        </p:scale>
        <p:origin x="1709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708E9-078D-4606-A3DB-2BCDCCC3A995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880C-A389-4021-AB63-DAE0403F6F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931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3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60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955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33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4815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989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157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743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444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16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818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122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831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505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192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30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87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14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7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29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431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6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64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80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601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82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111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741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0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117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B0C2-B524-4DA5-A0F8-BA4D4C9880D2}" type="datetimeFigureOut">
              <a:rPr lang="sk-SK" smtClean="0"/>
              <a:t>13.3.2018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65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5038/1827-806X.44.1.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prs.org/proceedings/XXXVI/part5/paper/RABB_639.pdf" TargetMode="External"/><Relationship Id="rId4" Type="http://schemas.openxmlformats.org/officeDocument/2006/relationships/hyperlink" Target="https://geomorphologie.revues.org/9594#tocto2n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1637276"/>
            <a:ext cx="7766936" cy="1646302"/>
          </a:xfrm>
        </p:spPr>
        <p:txBody>
          <a:bodyPr/>
          <a:lstStyle/>
          <a:p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Identifikácia kvapľov v 3D modeli jaskyne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345123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Autor: Antónia Matisová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Vedúci práce: RNDr. Ondrej Krídlo, PhD.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Konzultant: doc. Mgr. Michal </a:t>
            </a:r>
            <a:r>
              <a:rPr lang="sk-S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Gallay</a:t>
            </a:r>
            <a:r>
              <a:rPr lang="sk-SK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PhD.</a:t>
            </a:r>
          </a:p>
        </p:txBody>
      </p:sp>
    </p:spTree>
    <p:extLst>
      <p:ext uri="{BB962C8B-B14F-4D97-AF65-F5344CB8AC3E}">
        <p14:creationId xmlns:p14="http://schemas.microsoft.com/office/powerpoint/2010/main" val="39927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D6E0-E89E-42B4-AC38-037055C1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6469915" cy="1872343"/>
          </a:xfrm>
        </p:spPr>
        <p:txBody>
          <a:bodyPr>
            <a:normAutofit/>
          </a:bodyPr>
          <a:lstStyle/>
          <a:p>
            <a:r>
              <a:rPr lang="sk-SK" sz="4800" dirty="0"/>
              <a:t>Lokálne minimá, ktoré nepatria stropu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CA8B59-3FFF-4B21-AA9A-7ADC9AE49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469915" cy="4697411"/>
          </a:xfrm>
        </p:spPr>
        <p:txBody>
          <a:bodyPr>
            <a:normAutofit/>
          </a:bodyPr>
          <a:lstStyle/>
          <a:p>
            <a:r>
              <a:rPr lang="sk-SK" sz="2800" dirty="0"/>
              <a:t>Spojenie algoritmov lokálne minimá a oddelenie stropu</a:t>
            </a:r>
          </a:p>
          <a:p>
            <a:pPr lvl="1"/>
            <a:r>
              <a:rPr lang="sk-SK" sz="2600" dirty="0"/>
              <a:t>Vrchol zo stropu nie je minimom kvapľa</a:t>
            </a:r>
          </a:p>
          <a:p>
            <a:r>
              <a:rPr lang="sk-SK" sz="2800" dirty="0"/>
              <a:t>Výhody: výrazné zmenšenie počtu nájdených lokálnych miním</a:t>
            </a:r>
          </a:p>
          <a:p>
            <a:r>
              <a:rPr lang="sk-SK" sz="2800" dirty="0"/>
              <a:t>Nevýhody: parametre algoritmu na oddelenie stropu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A8AF872-455E-4DE8-A2B3-0EA3069C8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20" y="434080"/>
            <a:ext cx="4968671" cy="59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3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D6E0-E89E-42B4-AC38-037055C1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52466" cy="1320800"/>
          </a:xfrm>
        </p:spPr>
        <p:txBody>
          <a:bodyPr>
            <a:normAutofit/>
          </a:bodyPr>
          <a:lstStyle/>
          <a:p>
            <a:r>
              <a:rPr lang="sk-SK" sz="4800" dirty="0"/>
              <a:t>Finálne kvaple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CA8B59-3FFF-4B21-AA9A-7ADC9AE49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520637" cy="4697411"/>
          </a:xfrm>
        </p:spPr>
        <p:txBody>
          <a:bodyPr>
            <a:normAutofit/>
          </a:bodyPr>
          <a:lstStyle/>
          <a:p>
            <a:r>
              <a:rPr lang="sk-SK" sz="2800" dirty="0"/>
              <a:t>Kvaple</a:t>
            </a:r>
          </a:p>
          <a:p>
            <a:pPr lvl="1"/>
            <a:r>
              <a:rPr lang="sk-SK" sz="2600" dirty="0"/>
              <a:t>Začínajú v lokálnych minimách</a:t>
            </a:r>
          </a:p>
          <a:p>
            <a:pPr lvl="1"/>
            <a:r>
              <a:rPr lang="sk-SK" sz="2600" dirty="0"/>
              <a:t>Len susedia s vyššou súradnicou Z</a:t>
            </a:r>
          </a:p>
          <a:p>
            <a:pPr lvl="1"/>
            <a:r>
              <a:rPr lang="sk-SK" sz="2600" dirty="0"/>
              <a:t>Kvaple neobsahujú vrcholy stropu</a:t>
            </a:r>
          </a:p>
          <a:p>
            <a:r>
              <a:rPr lang="sk-SK" sz="2800" dirty="0"/>
              <a:t>Do jedného súboru alebo osobitne do súborov</a:t>
            </a:r>
          </a:p>
          <a:p>
            <a:r>
              <a:rPr lang="sk-SK" sz="2800" dirty="0"/>
              <a:t>Výhoda: odstráni nenájdené časti stropu</a:t>
            </a:r>
          </a:p>
          <a:p>
            <a:r>
              <a:rPr lang="sk-SK" sz="2800" dirty="0"/>
              <a:t>Nevýhoda: parametre algoritmu</a:t>
            </a:r>
            <a:endParaRPr lang="sk-SK" sz="3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3B48065-7E7D-440D-870F-018BBA958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71" y="403353"/>
            <a:ext cx="4762913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D6E0-E89E-42B4-AC38-037055C1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52466" cy="1320800"/>
          </a:xfrm>
        </p:spPr>
        <p:txBody>
          <a:bodyPr>
            <a:normAutofit/>
          </a:bodyPr>
          <a:lstStyle/>
          <a:p>
            <a:r>
              <a:rPr lang="sk-SK" sz="4800" dirty="0"/>
              <a:t>Objem kvapľov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CA8B59-3FFF-4B21-AA9A-7ADC9AE49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6675187" cy="4697411"/>
          </a:xfrm>
        </p:spPr>
        <p:txBody>
          <a:bodyPr>
            <a:normAutofit/>
          </a:bodyPr>
          <a:lstStyle/>
          <a:p>
            <a:r>
              <a:rPr lang="sk-SK" sz="2800" dirty="0"/>
              <a:t>Rozkúskovanie na časti bez rozvetvení</a:t>
            </a:r>
          </a:p>
          <a:p>
            <a:r>
              <a:rPr lang="sk-SK" sz="2800" dirty="0"/>
              <a:t>Vyrátanie objemu jedného kvapľa</a:t>
            </a:r>
          </a:p>
          <a:p>
            <a:pPr lvl="1"/>
            <a:r>
              <a:rPr lang="sk-SK" sz="2600" dirty="0"/>
              <a:t>Elipsa zo súradníc vrcholov v úseku zadanej výšky</a:t>
            </a:r>
          </a:p>
          <a:p>
            <a:pPr lvl="1"/>
            <a:r>
              <a:rPr lang="sk-SK" sz="2600" dirty="0"/>
              <a:t>Súčet objemov zrezaných kužeľov</a:t>
            </a:r>
          </a:p>
          <a:p>
            <a:pPr lvl="2"/>
            <a:r>
              <a:rPr lang="sk-SK" sz="2400" dirty="0" err="1"/>
              <a:t>Cavalieriho</a:t>
            </a:r>
            <a:r>
              <a:rPr lang="sk-SK" sz="2400" dirty="0"/>
              <a:t> princíp </a:t>
            </a:r>
          </a:p>
          <a:p>
            <a:r>
              <a:rPr lang="sk-SK" sz="2800" dirty="0"/>
              <a:t>Výhoda: približný objem kvapľov</a:t>
            </a:r>
          </a:p>
          <a:p>
            <a:r>
              <a:rPr lang="sk-SK" sz="2800" dirty="0"/>
              <a:t>Nevýhoda: rátanie elíps pre úseky nie je presné</a:t>
            </a:r>
          </a:p>
          <a:p>
            <a:pPr lvl="1"/>
            <a:endParaRPr lang="sk-SK" sz="28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8AA7143-6FB4-418B-AF1A-4516AF1B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385666"/>
            <a:ext cx="4755292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5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Odporúčaná literatúra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47787"/>
          </a:xfrm>
        </p:spPr>
        <p:txBody>
          <a:bodyPr>
            <a:normAutofit/>
          </a:bodyPr>
          <a:lstStyle/>
          <a:p>
            <a:r>
              <a:rPr lang="en-US" sz="2000" dirty="0"/>
              <a:t>[1] </a:t>
            </a:r>
            <a:r>
              <a:rPr lang="sk-SK" sz="2000" dirty="0" err="1"/>
              <a:t>Silvestre</a:t>
            </a:r>
            <a:r>
              <a:rPr lang="sk-SK" sz="2000" dirty="0"/>
              <a:t> I., Rodrigues J.I., </a:t>
            </a:r>
            <a:r>
              <a:rPr lang="sk-SK" sz="2000" dirty="0" err="1"/>
              <a:t>Figueiredo</a:t>
            </a:r>
            <a:r>
              <a:rPr lang="sk-SK" sz="2000" dirty="0"/>
              <a:t> M. and </a:t>
            </a:r>
            <a:r>
              <a:rPr lang="sk-SK" sz="2000" dirty="0" err="1"/>
              <a:t>Veiga-Pires</a:t>
            </a:r>
            <a:r>
              <a:rPr lang="sk-SK" sz="2000" dirty="0"/>
              <a:t> C., 2014. </a:t>
            </a:r>
            <a:r>
              <a:rPr lang="sk-SK" sz="2000" dirty="0" err="1"/>
              <a:t>High-resolution</a:t>
            </a:r>
            <a:r>
              <a:rPr lang="sk-SK" sz="2000" dirty="0"/>
              <a:t> </a:t>
            </a:r>
            <a:r>
              <a:rPr lang="sk-SK" sz="2000" dirty="0" err="1"/>
              <a:t>digital</a:t>
            </a:r>
            <a:r>
              <a:rPr lang="sk-SK" sz="2000" dirty="0"/>
              <a:t> 3D </a:t>
            </a:r>
            <a:r>
              <a:rPr lang="sk-SK" sz="2000" dirty="0" err="1"/>
              <a:t>models</a:t>
            </a:r>
            <a:r>
              <a:rPr lang="sk-SK" sz="2000" dirty="0"/>
              <a:t> of </a:t>
            </a:r>
            <a:r>
              <a:rPr lang="sk-SK" sz="2000" dirty="0" err="1"/>
              <a:t>Algar</a:t>
            </a:r>
            <a:r>
              <a:rPr lang="sk-SK" sz="2000" dirty="0"/>
              <a:t> do </a:t>
            </a:r>
            <a:r>
              <a:rPr lang="sk-SK" sz="2000" dirty="0" err="1"/>
              <a:t>Penico</a:t>
            </a:r>
            <a:r>
              <a:rPr lang="sk-SK" sz="2000" dirty="0"/>
              <a:t> </a:t>
            </a:r>
            <a:r>
              <a:rPr lang="sk-SK" sz="2000" dirty="0" err="1"/>
              <a:t>Chamber</a:t>
            </a:r>
            <a:r>
              <a:rPr lang="sk-SK" sz="2000" dirty="0"/>
              <a:t>: </a:t>
            </a:r>
            <a:r>
              <a:rPr lang="sk-SK" sz="2000" dirty="0" err="1"/>
              <a:t>limitations</a:t>
            </a:r>
            <a:r>
              <a:rPr lang="sk-SK" sz="2000" dirty="0"/>
              <a:t>, </a:t>
            </a:r>
            <a:r>
              <a:rPr lang="sk-SK" sz="2000" dirty="0" err="1"/>
              <a:t>challenges</a:t>
            </a:r>
            <a:r>
              <a:rPr lang="sk-SK" sz="2000" dirty="0"/>
              <a:t>, and </a:t>
            </a:r>
            <a:r>
              <a:rPr lang="sk-SK" sz="2000" dirty="0" err="1"/>
              <a:t>potential</a:t>
            </a:r>
            <a:r>
              <a:rPr lang="sk-SK" sz="2000" dirty="0"/>
              <a:t>. International </a:t>
            </a:r>
            <a:r>
              <a:rPr lang="sk-SK" sz="2000" dirty="0" err="1"/>
              <a:t>Journal</a:t>
            </a:r>
            <a:r>
              <a:rPr lang="sk-SK" sz="2000" dirty="0"/>
              <a:t> of </a:t>
            </a:r>
            <a:r>
              <a:rPr lang="sk-SK" sz="2000" dirty="0" err="1"/>
              <a:t>Speleology</a:t>
            </a:r>
            <a:r>
              <a:rPr lang="sk-SK" sz="2000" dirty="0"/>
              <a:t>, 44 (1), 25-35. Tampa, FL (USA) ISSN 0392-6672 </a:t>
            </a:r>
            <a:r>
              <a:rPr lang="sk-SK" sz="2000" dirty="0">
                <a:hlinkClick r:id="rId3"/>
              </a:rPr>
              <a:t>http://dx.doi.org/10.5038/1827-806X.44.1.3</a:t>
            </a:r>
            <a:endParaRPr lang="sk-SK" sz="2000" dirty="0"/>
          </a:p>
          <a:p>
            <a:r>
              <a:rPr lang="en-US" sz="2000" dirty="0"/>
              <a:t>[2] </a:t>
            </a:r>
            <a:r>
              <a:rPr lang="sk-SK" sz="2000" dirty="0" err="1"/>
              <a:t>Stéphane</a:t>
            </a:r>
            <a:r>
              <a:rPr lang="sk-SK" sz="2000" dirty="0"/>
              <a:t> </a:t>
            </a:r>
            <a:r>
              <a:rPr lang="sk-SK" sz="2000" dirty="0" err="1"/>
              <a:t>Jaillet</a:t>
            </a:r>
            <a:r>
              <a:rPr lang="sk-SK" sz="2000" dirty="0"/>
              <a:t>, </a:t>
            </a:r>
            <a:r>
              <a:rPr lang="sk-SK" sz="2000" dirty="0" err="1"/>
              <a:t>Benjamin</a:t>
            </a:r>
            <a:r>
              <a:rPr lang="sk-SK" sz="2000" dirty="0"/>
              <a:t> Sadier, </a:t>
            </a:r>
            <a:r>
              <a:rPr lang="sk-SK" sz="2000" dirty="0" err="1"/>
              <a:t>Souhail</a:t>
            </a:r>
            <a:r>
              <a:rPr lang="sk-SK" sz="2000" dirty="0"/>
              <a:t> </a:t>
            </a:r>
            <a:r>
              <a:rPr lang="sk-SK" sz="2000" dirty="0" err="1"/>
              <a:t>Hajri</a:t>
            </a:r>
            <a:r>
              <a:rPr lang="sk-SK" sz="2000" dirty="0"/>
              <a:t>, </a:t>
            </a:r>
            <a:r>
              <a:rPr lang="sk-SK" sz="2000" dirty="0" err="1"/>
              <a:t>Estelle</a:t>
            </a:r>
            <a:r>
              <a:rPr lang="sk-SK" sz="2000" dirty="0"/>
              <a:t> </a:t>
            </a:r>
            <a:r>
              <a:rPr lang="sk-SK" sz="2000" dirty="0" err="1"/>
              <a:t>Ployon</a:t>
            </a:r>
            <a:r>
              <a:rPr lang="sk-SK" sz="2000" dirty="0"/>
              <a:t>, Jean-</a:t>
            </a:r>
            <a:r>
              <a:rPr lang="sk-SK" sz="2000" dirty="0" err="1"/>
              <a:t>Jacques</a:t>
            </a:r>
            <a:r>
              <a:rPr lang="sk-SK" sz="2000" dirty="0"/>
              <a:t> </a:t>
            </a:r>
            <a:r>
              <a:rPr lang="sk-SK" sz="2000" dirty="0" err="1"/>
              <a:t>Delannoy:Une</a:t>
            </a:r>
            <a:r>
              <a:rPr lang="sk-SK" sz="2000" dirty="0"/>
              <a:t> </a:t>
            </a:r>
            <a:r>
              <a:rPr lang="sk-SK" sz="2000" dirty="0" err="1"/>
              <a:t>analyse</a:t>
            </a:r>
            <a:r>
              <a:rPr lang="sk-SK" sz="2000" dirty="0"/>
              <a:t> 3D de </a:t>
            </a:r>
            <a:r>
              <a:rPr lang="sk-SK" sz="2000" dirty="0" err="1"/>
              <a:t>l’endokarst</a:t>
            </a:r>
            <a:r>
              <a:rPr lang="sk-SK" sz="2000" dirty="0"/>
              <a:t> : </a:t>
            </a:r>
            <a:r>
              <a:rPr lang="sk-SK" sz="2000" dirty="0" err="1"/>
              <a:t>applications</a:t>
            </a:r>
            <a:r>
              <a:rPr lang="sk-SK" sz="2000" dirty="0"/>
              <a:t> </a:t>
            </a:r>
            <a:r>
              <a:rPr lang="sk-SK" sz="2000" dirty="0" err="1"/>
              <a:t>lasergrammétriques</a:t>
            </a:r>
            <a:r>
              <a:rPr lang="sk-SK" sz="2000" dirty="0"/>
              <a:t> </a:t>
            </a:r>
            <a:r>
              <a:rPr lang="sk-SK" sz="2000" dirty="0" err="1"/>
              <a:t>sur</a:t>
            </a:r>
            <a:r>
              <a:rPr lang="sk-SK" sz="2000" dirty="0"/>
              <a:t> </a:t>
            </a:r>
            <a:r>
              <a:rPr lang="sk-SK" sz="2000" dirty="0" err="1"/>
              <a:t>l’aven</a:t>
            </a:r>
            <a:r>
              <a:rPr lang="sk-SK" sz="2000" dirty="0"/>
              <a:t> </a:t>
            </a:r>
            <a:r>
              <a:rPr lang="sk-SK" sz="2000" dirty="0" err="1"/>
              <a:t>d’Orgnac</a:t>
            </a:r>
            <a:r>
              <a:rPr lang="sk-SK" sz="2000" dirty="0"/>
              <a:t> (</a:t>
            </a:r>
            <a:r>
              <a:rPr lang="sk-SK" sz="2000" dirty="0" err="1"/>
              <a:t>Ardèche</a:t>
            </a:r>
            <a:r>
              <a:rPr lang="sk-SK" sz="2000" dirty="0"/>
              <a:t>, </a:t>
            </a:r>
            <a:r>
              <a:rPr lang="sk-SK" sz="2000" dirty="0" err="1"/>
              <a:t>France</a:t>
            </a:r>
            <a:r>
              <a:rPr lang="sk-SK" sz="2000" dirty="0"/>
              <a:t>)</a:t>
            </a:r>
            <a:br>
              <a:rPr lang="sk-SK" sz="2000" dirty="0"/>
            </a:br>
            <a:r>
              <a:rPr lang="sk-SK" sz="2000" dirty="0">
                <a:hlinkClick r:id="rId4"/>
              </a:rPr>
              <a:t>https://geomorphologie.revues.org/9594#tocto2n9</a:t>
            </a:r>
            <a:endParaRPr lang="sk-SK" sz="2000" dirty="0"/>
          </a:p>
          <a:p>
            <a:r>
              <a:rPr lang="en-US" sz="2000" dirty="0"/>
              <a:t>[3] </a:t>
            </a:r>
            <a:r>
              <a:rPr lang="sk-SK" sz="2000" dirty="0"/>
              <a:t>T. </a:t>
            </a:r>
            <a:r>
              <a:rPr lang="sk-SK" sz="2000" dirty="0" err="1"/>
              <a:t>Rabbania</a:t>
            </a:r>
            <a:r>
              <a:rPr lang="sk-SK" sz="2000" dirty="0"/>
              <a:t> , F. A. van </a:t>
            </a:r>
            <a:r>
              <a:rPr lang="sk-SK" sz="2000" dirty="0" err="1"/>
              <a:t>den</a:t>
            </a:r>
            <a:r>
              <a:rPr lang="sk-SK" sz="2000" dirty="0"/>
              <a:t> </a:t>
            </a:r>
            <a:r>
              <a:rPr lang="sk-SK" sz="2000" dirty="0" err="1"/>
              <a:t>Heuvelb</a:t>
            </a:r>
            <a:r>
              <a:rPr lang="sk-SK" sz="2000" dirty="0"/>
              <a:t> , G. </a:t>
            </a:r>
            <a:r>
              <a:rPr lang="sk-SK" sz="2000" dirty="0" err="1"/>
              <a:t>Vosselmanc</a:t>
            </a:r>
            <a:r>
              <a:rPr lang="sk-SK" sz="2000" dirty="0"/>
              <a:t>: </a:t>
            </a:r>
            <a:r>
              <a:rPr lang="en-US" sz="2000" dirty="0"/>
              <a:t>SEGMENTATION OF POINT CLOUDS USING SMOOTHNESS CONSTRAINT</a:t>
            </a:r>
            <a:r>
              <a:rPr lang="sk-SK" sz="2000" dirty="0"/>
              <a:t> </a:t>
            </a:r>
            <a:r>
              <a:rPr lang="sk-SK" sz="2000" dirty="0">
                <a:hlinkClick r:id="rId5"/>
              </a:rPr>
              <a:t>http://www.isprs.org/proceedings/XXXVI/part5/paper/RABB_639.pdf</a:t>
            </a:r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835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63135" y="2148840"/>
            <a:ext cx="7445585" cy="1509928"/>
          </a:xfrm>
        </p:spPr>
        <p:txBody>
          <a:bodyPr>
            <a:normAutofit/>
          </a:bodyPr>
          <a:lstStyle/>
          <a:p>
            <a:r>
              <a:rPr lang="sk-SK" sz="5400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73860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Motivácia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5" y="2160589"/>
            <a:ext cx="5555300" cy="3880773"/>
          </a:xfrm>
        </p:spPr>
        <p:txBody>
          <a:bodyPr/>
          <a:lstStyle/>
          <a:p>
            <a:r>
              <a:rPr lang="sk-SK" sz="2800" dirty="0"/>
              <a:t>Spracovanie veľkého množstva dát z laserového scanu jaskyne</a:t>
            </a:r>
          </a:p>
          <a:p>
            <a:r>
              <a:rPr lang="sk-SK" sz="2800" dirty="0"/>
              <a:t>Identifikácia kvapľov v 3D modeli jaskyne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25" y="0"/>
            <a:ext cx="528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Ciele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sk-SK" sz="2800" dirty="0"/>
              <a:t>Prieskum základov a doterajších riešení danej problematiky.</a:t>
            </a:r>
          </a:p>
          <a:p>
            <a:r>
              <a:rPr lang="pt-BR" sz="2800" dirty="0"/>
              <a:t>Implementácia, resp. aplikácia známych prístupov.</a:t>
            </a:r>
            <a:endParaRPr lang="sk-SK" sz="2800" dirty="0"/>
          </a:p>
          <a:p>
            <a:r>
              <a:rPr lang="sk-SK" sz="2800" dirty="0"/>
              <a:t>Testovanie na 3D modeli jaskyne Domica.</a:t>
            </a:r>
          </a:p>
          <a:p>
            <a:r>
              <a:rPr lang="sk-SK" sz="2800" dirty="0"/>
              <a:t>Zhodnotenie.</a:t>
            </a:r>
          </a:p>
        </p:txBody>
      </p:sp>
    </p:spTree>
    <p:extLst>
      <p:ext uri="{BB962C8B-B14F-4D97-AF65-F5344CB8AC3E}">
        <p14:creationId xmlns:p14="http://schemas.microsoft.com/office/powerpoint/2010/main" val="345834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Dáta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6942667" cy="3880773"/>
          </a:xfrm>
        </p:spPr>
        <p:txBody>
          <a:bodyPr>
            <a:normAutofit/>
          </a:bodyPr>
          <a:lstStyle/>
          <a:p>
            <a:r>
              <a:rPr lang="sk-SK" sz="2800" dirty="0"/>
              <a:t>Ústav geografie mi poskytol 3D model časti jaskyne Domica.</a:t>
            </a:r>
          </a:p>
          <a:p>
            <a:r>
              <a:rPr lang="sk-SK" sz="2800" dirty="0"/>
              <a:t>3D model je uložený ako graf v súbore formátu PLY.</a:t>
            </a:r>
          </a:p>
          <a:p>
            <a:pPr lvl="1"/>
            <a:r>
              <a:rPr lang="sk-SK" sz="2600" dirty="0"/>
              <a:t>Vrcholy</a:t>
            </a:r>
          </a:p>
          <a:p>
            <a:pPr lvl="1"/>
            <a:r>
              <a:rPr lang="sk-SK" sz="2600" dirty="0"/>
              <a:t>Steny</a:t>
            </a:r>
          </a:p>
          <a:p>
            <a:pPr lvl="1"/>
            <a:endParaRPr lang="sk-SK" sz="26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2DCBF75-2A2B-41EE-9828-EAD059C90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61" y="713119"/>
            <a:ext cx="4582179" cy="54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3D464-0653-43CC-A975-00149056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Graf a súbor PLY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3E9ED2-613A-4A14-9104-3E0247BA4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G = (V,E)</a:t>
            </a:r>
          </a:p>
          <a:p>
            <a:r>
              <a:rPr lang="sk-SK" sz="2800" dirty="0"/>
              <a:t>Steny grafu</a:t>
            </a:r>
            <a:endParaRPr lang="en-US" sz="2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FF18053-1FCA-4684-BAC3-6F156E98E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0" y="156010"/>
            <a:ext cx="6480167" cy="653434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43C3317-D968-4DD1-A8F9-B0D83673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49165"/>
            <a:ext cx="4762230" cy="28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D6E0-E89E-42B4-AC38-037055C1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Aktuálne implementované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CA8B59-3FFF-4B21-AA9A-7ADC9AE4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Načítanie súboru PLY s 3D modelom.</a:t>
            </a:r>
          </a:p>
          <a:p>
            <a:pPr lvl="1"/>
            <a:r>
              <a:rPr lang="sk-SK" sz="2600" dirty="0"/>
              <a:t>Trieda </a:t>
            </a:r>
            <a:r>
              <a:rPr lang="sk-SK" sz="2600" dirty="0" err="1"/>
              <a:t>Vertex</a:t>
            </a:r>
            <a:endParaRPr lang="sk-SK" sz="2600" dirty="0"/>
          </a:p>
          <a:p>
            <a:pPr lvl="2"/>
            <a:r>
              <a:rPr lang="sk-SK" sz="2400" dirty="0"/>
              <a:t>Súradnice</a:t>
            </a:r>
          </a:p>
          <a:p>
            <a:pPr lvl="2"/>
            <a:r>
              <a:rPr lang="sk-SK" sz="2400" dirty="0"/>
              <a:t>Množina susedov</a:t>
            </a:r>
          </a:p>
          <a:p>
            <a:pPr lvl="2"/>
            <a:r>
              <a:rPr lang="sk-SK" sz="2400" dirty="0"/>
              <a:t>Množina dvojíc susedov</a:t>
            </a:r>
          </a:p>
          <a:p>
            <a:pPr lvl="1"/>
            <a:r>
              <a:rPr lang="sk-SK" sz="2600" dirty="0"/>
              <a:t>Algoritmy</a:t>
            </a:r>
            <a:endParaRPr lang="sk-SK" sz="24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5706D28-EE16-4193-8867-9349B54C4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23" y="1385094"/>
            <a:ext cx="4582179" cy="54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2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5156797" cy="1723053"/>
          </a:xfrm>
        </p:spPr>
        <p:txBody>
          <a:bodyPr>
            <a:noAutofit/>
          </a:bodyPr>
          <a:lstStyle/>
          <a:p>
            <a:r>
              <a:rPr lang="sk-SK" sz="4800" dirty="0"/>
              <a:t>Lokálne minimá 3D modelu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095C0D0-CD29-4750-9C1D-D2D4A3CA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70" y="2600940"/>
            <a:ext cx="4782861" cy="2530587"/>
          </a:xfrm>
          <a:prstGeom prst="rect">
            <a:avLst/>
          </a:prstGeom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2160590"/>
            <a:ext cx="6625682" cy="2272865"/>
          </a:xfrm>
        </p:spPr>
        <p:txBody>
          <a:bodyPr>
            <a:normAutofit/>
          </a:bodyPr>
          <a:lstStyle/>
          <a:p>
            <a:r>
              <a:rPr lang="sk-SK" sz="2800" dirty="0"/>
              <a:t>Naprogramované podľa literatúry</a:t>
            </a:r>
            <a:r>
              <a:rPr lang="en-US" sz="2800" dirty="0"/>
              <a:t> [1]</a:t>
            </a:r>
            <a:endParaRPr lang="sk-SK" sz="2800" dirty="0"/>
          </a:p>
          <a:p>
            <a:pPr marL="0" indent="0">
              <a:buNone/>
            </a:pPr>
            <a:endParaRPr lang="sk-SK" sz="2800" dirty="0"/>
          </a:p>
          <a:p>
            <a:endParaRPr lang="sk-SK" sz="2800" dirty="0"/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388407C3-20E9-4C88-ADAB-7248FE53E059}"/>
              </a:ext>
            </a:extLst>
          </p:cNvPr>
          <p:cNvSpPr txBox="1">
            <a:spLocks/>
          </p:cNvSpPr>
          <p:nvPr/>
        </p:nvSpPr>
        <p:spPr>
          <a:xfrm>
            <a:off x="671243" y="5131527"/>
            <a:ext cx="6917784" cy="158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/>
              <a:t>Nevýhody: </a:t>
            </a:r>
          </a:p>
          <a:p>
            <a:pPr lvl="1"/>
            <a:r>
              <a:rPr lang="sk-SK" sz="2600" dirty="0"/>
              <a:t>Nie každé lokálne</a:t>
            </a:r>
            <a:r>
              <a:rPr lang="en-US" sz="2600" dirty="0"/>
              <a:t> </a:t>
            </a:r>
            <a:r>
              <a:rPr lang="sk-SK" sz="2600" dirty="0"/>
              <a:t>min musí byť kvapeľ</a:t>
            </a:r>
          </a:p>
          <a:p>
            <a:pPr lvl="1"/>
            <a:r>
              <a:rPr lang="sk-SK" sz="2600" dirty="0"/>
              <a:t>Problém s normálami</a:t>
            </a:r>
          </a:p>
          <a:p>
            <a:pPr marL="0" indent="0">
              <a:buFont typeface="Wingdings 3" charset="2"/>
              <a:buNone/>
            </a:pPr>
            <a:endParaRPr lang="sk-SK" sz="2800" dirty="0"/>
          </a:p>
          <a:p>
            <a:endParaRPr lang="sk-SK" sz="2800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A7BDE0B4-F1D2-43A2-BEA6-DB048C8B1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78" y="327513"/>
            <a:ext cx="4166590" cy="63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9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9F1B6-106B-4FA2-9817-8A27CA1B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7291009" cy="2021633"/>
          </a:xfrm>
        </p:spPr>
        <p:txBody>
          <a:bodyPr>
            <a:normAutofit/>
          </a:bodyPr>
          <a:lstStyle/>
          <a:p>
            <a:r>
              <a:rPr lang="sk-SK" sz="4800" dirty="0"/>
              <a:t>Vyrezanie kvapľa po </a:t>
            </a:r>
            <a:r>
              <a:rPr lang="sk-SK" sz="4800"/>
              <a:t>jeho prvé rozvetvenie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350BC7-9802-4282-8A72-7DFAD85C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160380" cy="3880773"/>
          </a:xfrm>
        </p:spPr>
        <p:txBody>
          <a:bodyPr>
            <a:normAutofit/>
          </a:bodyPr>
          <a:lstStyle/>
          <a:p>
            <a:r>
              <a:rPr lang="sk-SK" sz="2800" dirty="0"/>
              <a:t>Kvapeľ</a:t>
            </a:r>
          </a:p>
          <a:p>
            <a:pPr lvl="1"/>
            <a:r>
              <a:rPr lang="sk-SK" sz="2600" dirty="0"/>
              <a:t>časť 3D modelu, ktorá začína v nejakom lokálnom minime</a:t>
            </a:r>
          </a:p>
          <a:p>
            <a:pPr lvl="1"/>
            <a:r>
              <a:rPr lang="sk-SK" sz="2600" dirty="0"/>
              <a:t>končí vo výške, kde sa nájde na tomto kvapli prvé rozvetvenie</a:t>
            </a:r>
          </a:p>
          <a:p>
            <a:r>
              <a:rPr lang="sk-SK" sz="2800" dirty="0"/>
              <a:t>Nevýhoda: aj malé rozvetvenie spôsobí zastavenie algoritmu</a:t>
            </a:r>
            <a:endParaRPr lang="en-US" sz="280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2EB4DD3-F60D-40A6-A9FC-9EA667256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278726"/>
            <a:ext cx="4066394" cy="63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B95FC-2279-44B6-927C-F31FF529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5219613" cy="1723053"/>
          </a:xfrm>
        </p:spPr>
        <p:txBody>
          <a:bodyPr>
            <a:normAutofit/>
          </a:bodyPr>
          <a:lstStyle/>
          <a:p>
            <a:r>
              <a:rPr lang="sk-SK" sz="4800" dirty="0"/>
              <a:t>Oddelenie stropu od kvapľov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F3EEBD-9711-4D2C-AA28-B5A151AFB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7592607" cy="4697411"/>
          </a:xfrm>
        </p:spPr>
        <p:txBody>
          <a:bodyPr>
            <a:normAutofit/>
          </a:bodyPr>
          <a:lstStyle/>
          <a:p>
            <a:r>
              <a:rPr lang="sk-SK" sz="2800" dirty="0"/>
              <a:t>Strop</a:t>
            </a:r>
          </a:p>
          <a:p>
            <a:pPr lvl="1"/>
            <a:r>
              <a:rPr lang="sk-SK" sz="2600" dirty="0"/>
              <a:t>Súvislá plocha stien</a:t>
            </a:r>
          </a:p>
          <a:p>
            <a:pPr lvl="1"/>
            <a:r>
              <a:rPr lang="sk-SK" sz="2600" dirty="0"/>
              <a:t>Steny majú menší sklon než je zadané</a:t>
            </a:r>
          </a:p>
          <a:p>
            <a:pPr lvl="1"/>
            <a:r>
              <a:rPr lang="sk-SK" sz="2600" dirty="0"/>
              <a:t>Obsahuje vrchol, ktorý považujeme za strop</a:t>
            </a:r>
          </a:p>
          <a:p>
            <a:r>
              <a:rPr lang="sk-SK" sz="2800" dirty="0"/>
              <a:t>Nevýhoda: v parametri treba zadať uhol a vrchol zo stropu</a:t>
            </a:r>
          </a:p>
          <a:p>
            <a:pPr lvl="1"/>
            <a:r>
              <a:rPr lang="sk-SK" sz="2600" dirty="0"/>
              <a:t>Malý uhol – nemusí nájsť celý strop</a:t>
            </a:r>
          </a:p>
          <a:p>
            <a:pPr lvl="1"/>
            <a:r>
              <a:rPr lang="sk-SK" sz="2600" dirty="0"/>
              <a:t>Veľký uhol – môžeme stratiť niektoré kvaple</a:t>
            </a:r>
            <a:endParaRPr lang="en-US" sz="26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F73B7BB-EA98-4827-B1DA-4D8EE98DA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20" y="90111"/>
            <a:ext cx="3780366" cy="301852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491B63E-7FC8-4A95-9718-EB881AEFB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20" y="2966503"/>
            <a:ext cx="3780366" cy="43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860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90571E"/>
      </a:accent2>
      <a:accent3>
        <a:srgbClr val="E1AC76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1545</TotalTime>
  <Words>461</Words>
  <Application>Microsoft Office PowerPoint</Application>
  <PresentationFormat>Širokouhlá</PresentationFormat>
  <Paragraphs>85</Paragraphs>
  <Slides>14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Fazeta</vt:lpstr>
      <vt:lpstr>Identifikácia kvapľov v 3D modeli jaskyne</vt:lpstr>
      <vt:lpstr>Motivácia</vt:lpstr>
      <vt:lpstr>Ciele</vt:lpstr>
      <vt:lpstr>Dáta</vt:lpstr>
      <vt:lpstr>Graf a súbor PLY</vt:lpstr>
      <vt:lpstr>Aktuálne implementované</vt:lpstr>
      <vt:lpstr>Lokálne minimá 3D modelu</vt:lpstr>
      <vt:lpstr>Vyrezanie kvapľa po jeho prvé rozvetvenie</vt:lpstr>
      <vt:lpstr>Oddelenie stropu od kvapľov</vt:lpstr>
      <vt:lpstr>Lokálne minimá, ktoré nepatria stropu</vt:lpstr>
      <vt:lpstr>Finálne kvaple</vt:lpstr>
      <vt:lpstr>Objem kvapľov</vt:lpstr>
      <vt:lpstr>Odporúčaná literatúra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Antónia Matisová</dc:creator>
  <cp:lastModifiedBy>Antónia Matisová</cp:lastModifiedBy>
  <cp:revision>221</cp:revision>
  <dcterms:created xsi:type="dcterms:W3CDTF">2017-04-05T13:28:29Z</dcterms:created>
  <dcterms:modified xsi:type="dcterms:W3CDTF">2018-03-13T18:06:27Z</dcterms:modified>
</cp:coreProperties>
</file>